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7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02AD7-B441-D141-9229-071475B38297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90D9D-D9CC-4841-AE0E-AA0BEE901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0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263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07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10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6f73a04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6f73a04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6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85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48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264f5578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264f5578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07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264f5578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264f5578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77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95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264f5578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264f5578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26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264f5578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264f5578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5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264f5578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264f5578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05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50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chemeClr val="bg2"/>
            </a:gs>
            <a:gs pos="92000">
              <a:schemeClr val="accent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6B6C-18AE-524C-850A-7A4C5ED73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24200"/>
            <a:ext cx="9144000" cy="1803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D97E8-8B83-0D4B-82AC-4F5DD3D91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5075"/>
            <a:ext cx="9144000" cy="7715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903AE01-7242-E940-90A3-BED9C01AC4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6150" y="660400"/>
            <a:ext cx="5219700" cy="2463800"/>
          </a:xfrm>
          <a:prstGeom prst="rect">
            <a:avLst/>
          </a:prstGeom>
          <a:effectLst>
            <a:outerShdw blurRad="139700" dist="38100" dir="5400000" sx="102000" sy="102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B2158-9E93-F543-80D5-F428EA5F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4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573A-B01E-3E49-B020-81DF9251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E2196-D5E2-014E-9895-684DD0EB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14B06-451E-104E-9384-8F36542D2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5CE3B-4EA0-044A-828D-F2D183C9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0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8C99-995C-B243-8C4D-BE85B1BC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2E8D0-0F73-444B-945A-98D765B85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ED19C-EE91-1946-9DB1-6FDDF6170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9BE2C-1825-9244-A566-932C5867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7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C8B1-097D-A942-99D5-02C84CE9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53A5D-C73F-AB44-AF58-EDEDC3724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22F32-15BF-D84A-94E8-6CBAFAFD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10B388-FE0F-2045-BA6F-931EA4FBB591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5C079-FCE1-F240-8DAD-46BB0E5C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D1622-FDE5-C541-A40C-266565E4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1365E-5635-F04A-8686-D9917815C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B6E07-3BB7-8643-92E5-EEE952D7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58903-7337-A34C-90A0-DF37BB00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10B388-FE0F-2045-BA6F-931EA4FBB591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A26D-34C7-AE4A-8A2C-90A8B7E5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F0CC6-C890-BE44-BBD7-49851717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74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57484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353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3119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491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8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gradFill flip="none" rotWithShape="1">
          <a:gsLst>
            <a:gs pos="0">
              <a:schemeClr val="bg2"/>
            </a:gs>
            <a:gs pos="92000">
              <a:schemeClr val="accent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6B6C-18AE-524C-850A-7A4C5ED73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28700"/>
            <a:ext cx="9144000" cy="1803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D97E8-8B83-0D4B-82AC-4F5DD3D91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9575"/>
            <a:ext cx="9144000" cy="7715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C76ABB3-7ED4-F24B-AF13-56237142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6150" y="4049643"/>
            <a:ext cx="5219700" cy="2463800"/>
          </a:xfrm>
          <a:prstGeom prst="rect">
            <a:avLst/>
          </a:prstGeom>
          <a:effectLst>
            <a:outerShdw blurRad="139700" dist="38100" dir="5400000" sx="102000" sy="102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455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BDE2-4C2F-C844-BCF8-960E49B3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A5939-2BD9-694E-8474-92D8635C5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03003-0C4A-C24C-82A6-7452BCA13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5872"/>
            <a:ext cx="2743200" cy="344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2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Titl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2AC3E00-6D28-DD49-93C3-C7869DAA689A}"/>
              </a:ext>
            </a:extLst>
          </p:cNvPr>
          <p:cNvSpPr/>
          <p:nvPr userDrawn="1"/>
        </p:nvSpPr>
        <p:spPr>
          <a:xfrm>
            <a:off x="419853" y="-11771"/>
            <a:ext cx="11772147" cy="6895275"/>
          </a:xfrm>
          <a:custGeom>
            <a:avLst/>
            <a:gdLst>
              <a:gd name="connsiteX0" fmla="*/ 0 w 6805749"/>
              <a:gd name="connsiteY0" fmla="*/ 0 h 6858000"/>
              <a:gd name="connsiteX1" fmla="*/ 6805749 w 6805749"/>
              <a:gd name="connsiteY1" fmla="*/ 0 h 6858000"/>
              <a:gd name="connsiteX2" fmla="*/ 6805749 w 6805749"/>
              <a:gd name="connsiteY2" fmla="*/ 6858000 h 6858000"/>
              <a:gd name="connsiteX3" fmla="*/ 0 w 6805749"/>
              <a:gd name="connsiteY3" fmla="*/ 6858000 h 6858000"/>
              <a:gd name="connsiteX4" fmla="*/ 0 w 6805749"/>
              <a:gd name="connsiteY4" fmla="*/ 0 h 6858000"/>
              <a:gd name="connsiteX0" fmla="*/ 0 w 6805749"/>
              <a:gd name="connsiteY0" fmla="*/ 0 h 6858000"/>
              <a:gd name="connsiteX1" fmla="*/ 6805749 w 6805749"/>
              <a:gd name="connsiteY1" fmla="*/ 0 h 6858000"/>
              <a:gd name="connsiteX2" fmla="*/ 3631475 w 6805749"/>
              <a:gd name="connsiteY2" fmla="*/ 6858000 h 6858000"/>
              <a:gd name="connsiteX3" fmla="*/ 0 w 6805749"/>
              <a:gd name="connsiteY3" fmla="*/ 6858000 h 6858000"/>
              <a:gd name="connsiteX4" fmla="*/ 0 w 6805749"/>
              <a:gd name="connsiteY4" fmla="*/ 0 h 6858000"/>
              <a:gd name="connsiteX0" fmla="*/ 0 w 9222377"/>
              <a:gd name="connsiteY0" fmla="*/ 13063 h 6871063"/>
              <a:gd name="connsiteX1" fmla="*/ 9222377 w 9222377"/>
              <a:gd name="connsiteY1" fmla="*/ 0 h 6871063"/>
              <a:gd name="connsiteX2" fmla="*/ 3631475 w 9222377"/>
              <a:gd name="connsiteY2" fmla="*/ 6871063 h 6871063"/>
              <a:gd name="connsiteX3" fmla="*/ 0 w 9222377"/>
              <a:gd name="connsiteY3" fmla="*/ 6871063 h 6871063"/>
              <a:gd name="connsiteX4" fmla="*/ 0 w 9222377"/>
              <a:gd name="connsiteY4" fmla="*/ 13063 h 6871063"/>
              <a:gd name="connsiteX0" fmla="*/ 0 w 11772147"/>
              <a:gd name="connsiteY0" fmla="*/ 7202 h 6865202"/>
              <a:gd name="connsiteX1" fmla="*/ 11772147 w 11772147"/>
              <a:gd name="connsiteY1" fmla="*/ 0 h 6865202"/>
              <a:gd name="connsiteX2" fmla="*/ 3631475 w 11772147"/>
              <a:gd name="connsiteY2" fmla="*/ 6865202 h 6865202"/>
              <a:gd name="connsiteX3" fmla="*/ 0 w 11772147"/>
              <a:gd name="connsiteY3" fmla="*/ 6865202 h 6865202"/>
              <a:gd name="connsiteX4" fmla="*/ 0 w 11772147"/>
              <a:gd name="connsiteY4" fmla="*/ 7202 h 6865202"/>
              <a:gd name="connsiteX0" fmla="*/ 0 w 11772147"/>
              <a:gd name="connsiteY0" fmla="*/ 7202 h 6878649"/>
              <a:gd name="connsiteX1" fmla="*/ 11772147 w 11772147"/>
              <a:gd name="connsiteY1" fmla="*/ 0 h 6878649"/>
              <a:gd name="connsiteX2" fmla="*/ 7369757 w 11772147"/>
              <a:gd name="connsiteY2" fmla="*/ 6878649 h 6878649"/>
              <a:gd name="connsiteX3" fmla="*/ 0 w 11772147"/>
              <a:gd name="connsiteY3" fmla="*/ 6865202 h 6878649"/>
              <a:gd name="connsiteX4" fmla="*/ 0 w 11772147"/>
              <a:gd name="connsiteY4" fmla="*/ 7202 h 6878649"/>
              <a:gd name="connsiteX0" fmla="*/ 0 w 11772147"/>
              <a:gd name="connsiteY0" fmla="*/ 7202 h 6895275"/>
              <a:gd name="connsiteX1" fmla="*/ 11772147 w 11772147"/>
              <a:gd name="connsiteY1" fmla="*/ 0 h 6895275"/>
              <a:gd name="connsiteX2" fmla="*/ 7353131 w 11772147"/>
              <a:gd name="connsiteY2" fmla="*/ 6895275 h 6895275"/>
              <a:gd name="connsiteX3" fmla="*/ 0 w 11772147"/>
              <a:gd name="connsiteY3" fmla="*/ 6865202 h 6895275"/>
              <a:gd name="connsiteX4" fmla="*/ 0 w 11772147"/>
              <a:gd name="connsiteY4" fmla="*/ 7202 h 68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2147" h="6895275">
                <a:moveTo>
                  <a:pt x="0" y="7202"/>
                </a:moveTo>
                <a:lnTo>
                  <a:pt x="11772147" y="0"/>
                </a:lnTo>
                <a:lnTo>
                  <a:pt x="7353131" y="6895275"/>
                </a:lnTo>
                <a:lnTo>
                  <a:pt x="0" y="6865202"/>
                </a:lnTo>
                <a:lnTo>
                  <a:pt x="0" y="720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  <a:effectLst>
            <a:outerShdw blurRad="368300" dist="635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1F8E448-26C2-3749-9DBA-BE5DCBD5CBDE}"/>
              </a:ext>
            </a:extLst>
          </p:cNvPr>
          <p:cNvSpPr/>
          <p:nvPr userDrawn="1"/>
        </p:nvSpPr>
        <p:spPr>
          <a:xfrm>
            <a:off x="-66450" y="-10449"/>
            <a:ext cx="11811703" cy="6918425"/>
          </a:xfrm>
          <a:custGeom>
            <a:avLst/>
            <a:gdLst>
              <a:gd name="connsiteX0" fmla="*/ 0 w 6805749"/>
              <a:gd name="connsiteY0" fmla="*/ 0 h 6858000"/>
              <a:gd name="connsiteX1" fmla="*/ 6805749 w 6805749"/>
              <a:gd name="connsiteY1" fmla="*/ 0 h 6858000"/>
              <a:gd name="connsiteX2" fmla="*/ 6805749 w 6805749"/>
              <a:gd name="connsiteY2" fmla="*/ 6858000 h 6858000"/>
              <a:gd name="connsiteX3" fmla="*/ 0 w 6805749"/>
              <a:gd name="connsiteY3" fmla="*/ 6858000 h 6858000"/>
              <a:gd name="connsiteX4" fmla="*/ 0 w 6805749"/>
              <a:gd name="connsiteY4" fmla="*/ 0 h 6858000"/>
              <a:gd name="connsiteX0" fmla="*/ 0 w 6805749"/>
              <a:gd name="connsiteY0" fmla="*/ 0 h 6858000"/>
              <a:gd name="connsiteX1" fmla="*/ 6805749 w 6805749"/>
              <a:gd name="connsiteY1" fmla="*/ 0 h 6858000"/>
              <a:gd name="connsiteX2" fmla="*/ 3631475 w 6805749"/>
              <a:gd name="connsiteY2" fmla="*/ 6858000 h 6858000"/>
              <a:gd name="connsiteX3" fmla="*/ 0 w 6805749"/>
              <a:gd name="connsiteY3" fmla="*/ 6858000 h 6858000"/>
              <a:gd name="connsiteX4" fmla="*/ 0 w 6805749"/>
              <a:gd name="connsiteY4" fmla="*/ 0 h 6858000"/>
              <a:gd name="connsiteX0" fmla="*/ 0 w 9222377"/>
              <a:gd name="connsiteY0" fmla="*/ 13063 h 6871063"/>
              <a:gd name="connsiteX1" fmla="*/ 9222377 w 9222377"/>
              <a:gd name="connsiteY1" fmla="*/ 0 h 6871063"/>
              <a:gd name="connsiteX2" fmla="*/ 3631475 w 9222377"/>
              <a:gd name="connsiteY2" fmla="*/ 6871063 h 6871063"/>
              <a:gd name="connsiteX3" fmla="*/ 0 w 9222377"/>
              <a:gd name="connsiteY3" fmla="*/ 6871063 h 6871063"/>
              <a:gd name="connsiteX4" fmla="*/ 0 w 9222377"/>
              <a:gd name="connsiteY4" fmla="*/ 13063 h 6871063"/>
              <a:gd name="connsiteX0" fmla="*/ 0 w 11772147"/>
              <a:gd name="connsiteY0" fmla="*/ 7202 h 6865202"/>
              <a:gd name="connsiteX1" fmla="*/ 11772147 w 11772147"/>
              <a:gd name="connsiteY1" fmla="*/ 0 h 6865202"/>
              <a:gd name="connsiteX2" fmla="*/ 3631475 w 11772147"/>
              <a:gd name="connsiteY2" fmla="*/ 6865202 h 6865202"/>
              <a:gd name="connsiteX3" fmla="*/ 0 w 11772147"/>
              <a:gd name="connsiteY3" fmla="*/ 6865202 h 6865202"/>
              <a:gd name="connsiteX4" fmla="*/ 0 w 11772147"/>
              <a:gd name="connsiteY4" fmla="*/ 7202 h 6865202"/>
              <a:gd name="connsiteX0" fmla="*/ 0 w 11772147"/>
              <a:gd name="connsiteY0" fmla="*/ 7202 h 6878649"/>
              <a:gd name="connsiteX1" fmla="*/ 11772147 w 11772147"/>
              <a:gd name="connsiteY1" fmla="*/ 0 h 6878649"/>
              <a:gd name="connsiteX2" fmla="*/ 7369757 w 11772147"/>
              <a:gd name="connsiteY2" fmla="*/ 6878649 h 6878649"/>
              <a:gd name="connsiteX3" fmla="*/ 0 w 11772147"/>
              <a:gd name="connsiteY3" fmla="*/ 6865202 h 6878649"/>
              <a:gd name="connsiteX4" fmla="*/ 0 w 11772147"/>
              <a:gd name="connsiteY4" fmla="*/ 7202 h 6878649"/>
              <a:gd name="connsiteX0" fmla="*/ 0 w 11781025"/>
              <a:gd name="connsiteY0" fmla="*/ 0 h 6880325"/>
              <a:gd name="connsiteX1" fmla="*/ 11781025 w 11781025"/>
              <a:gd name="connsiteY1" fmla="*/ 1676 h 6880325"/>
              <a:gd name="connsiteX2" fmla="*/ 7378635 w 11781025"/>
              <a:gd name="connsiteY2" fmla="*/ 6880325 h 6880325"/>
              <a:gd name="connsiteX3" fmla="*/ 8878 w 11781025"/>
              <a:gd name="connsiteY3" fmla="*/ 6866878 h 6880325"/>
              <a:gd name="connsiteX4" fmla="*/ 0 w 11781025"/>
              <a:gd name="connsiteY4" fmla="*/ 0 h 6880325"/>
              <a:gd name="connsiteX0" fmla="*/ 0 w 11789903"/>
              <a:gd name="connsiteY0" fmla="*/ 0 h 6880325"/>
              <a:gd name="connsiteX1" fmla="*/ 11789903 w 11789903"/>
              <a:gd name="connsiteY1" fmla="*/ 1676 h 6880325"/>
              <a:gd name="connsiteX2" fmla="*/ 7387513 w 11789903"/>
              <a:gd name="connsiteY2" fmla="*/ 6880325 h 6880325"/>
              <a:gd name="connsiteX3" fmla="*/ 17756 w 11789903"/>
              <a:gd name="connsiteY3" fmla="*/ 6866878 h 6880325"/>
              <a:gd name="connsiteX4" fmla="*/ 0 w 11789903"/>
              <a:gd name="connsiteY4" fmla="*/ 0 h 6880325"/>
              <a:gd name="connsiteX0" fmla="*/ 9270 w 11799173"/>
              <a:gd name="connsiteY0" fmla="*/ 0 h 6884634"/>
              <a:gd name="connsiteX1" fmla="*/ 11799173 w 11799173"/>
              <a:gd name="connsiteY1" fmla="*/ 1676 h 6884634"/>
              <a:gd name="connsiteX2" fmla="*/ 7396783 w 11799173"/>
              <a:gd name="connsiteY2" fmla="*/ 6880325 h 6884634"/>
              <a:gd name="connsiteX3" fmla="*/ 393 w 11799173"/>
              <a:gd name="connsiteY3" fmla="*/ 6884634 h 6884634"/>
              <a:gd name="connsiteX4" fmla="*/ 9270 w 11799173"/>
              <a:gd name="connsiteY4" fmla="*/ 0 h 6884634"/>
              <a:gd name="connsiteX0" fmla="*/ 9270 w 11799173"/>
              <a:gd name="connsiteY0" fmla="*/ 0 h 6918425"/>
              <a:gd name="connsiteX1" fmla="*/ 11799173 w 11799173"/>
              <a:gd name="connsiteY1" fmla="*/ 1676 h 6918425"/>
              <a:gd name="connsiteX2" fmla="*/ 7396783 w 11799173"/>
              <a:gd name="connsiteY2" fmla="*/ 6918425 h 6918425"/>
              <a:gd name="connsiteX3" fmla="*/ 393 w 11799173"/>
              <a:gd name="connsiteY3" fmla="*/ 6884634 h 6918425"/>
              <a:gd name="connsiteX4" fmla="*/ 9270 w 11799173"/>
              <a:gd name="connsiteY4" fmla="*/ 0 h 6918425"/>
              <a:gd name="connsiteX0" fmla="*/ 21800 w 11811703"/>
              <a:gd name="connsiteY0" fmla="*/ 0 h 6918425"/>
              <a:gd name="connsiteX1" fmla="*/ 11811703 w 11811703"/>
              <a:gd name="connsiteY1" fmla="*/ 1676 h 6918425"/>
              <a:gd name="connsiteX2" fmla="*/ 7409313 w 11811703"/>
              <a:gd name="connsiteY2" fmla="*/ 6918425 h 6918425"/>
              <a:gd name="connsiteX3" fmla="*/ 223 w 11811703"/>
              <a:gd name="connsiteY3" fmla="*/ 6910034 h 6918425"/>
              <a:gd name="connsiteX4" fmla="*/ 21800 w 11811703"/>
              <a:gd name="connsiteY4" fmla="*/ 0 h 691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703" h="6918425">
                <a:moveTo>
                  <a:pt x="21800" y="0"/>
                </a:moveTo>
                <a:lnTo>
                  <a:pt x="11811703" y="1676"/>
                </a:lnTo>
                <a:lnTo>
                  <a:pt x="7409313" y="6918425"/>
                </a:lnTo>
                <a:lnTo>
                  <a:pt x="223" y="6910034"/>
                </a:lnTo>
                <a:cubicBezTo>
                  <a:pt x="-2736" y="4621075"/>
                  <a:pt x="24759" y="2288959"/>
                  <a:pt x="218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  <a:effectLst>
            <a:outerShdw blurRad="368300" dist="635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8B4F120-39F4-D94E-ABA3-16501418D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241" y="6182437"/>
            <a:ext cx="881342" cy="68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12D57-9BE4-A742-B186-14D6A77655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0208" y="6395123"/>
            <a:ext cx="2743200" cy="29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BEB76-89B3-E041-B492-151CBC3C338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1" y="758825"/>
            <a:ext cx="7347874" cy="2852737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95CD3-95F3-E645-9513-DEB37BEFD4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1" y="3742686"/>
            <a:ext cx="7347874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>
                    <a:alpha val="75000"/>
                  </a:schemeClr>
                </a:solidFill>
                <a:latin typeface="Avenir Next Condensed" panose="020B0506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1F62-F2A6-ED46-8C24-6BB3A2C2B49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EB76-89B3-E041-B492-151CBC3C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95CD3-95F3-E645-9513-DEB37BEFD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1F62-F2A6-ED46-8C24-6BB3A2C2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5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0931-0FE5-884E-B92B-60F42B02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925A-20EF-314D-A534-180F8F030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FF068-031B-9948-87EA-C143B6D89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6C5D7-4F6F-C249-827A-D5BB7D6C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AE5E-67A6-5346-9DA7-2EC42B76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0906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346C9-AF25-E145-87A9-1B7B06230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6031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Condensed Demi Bold" panose="020B0506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A1728-B564-9548-8504-41C757671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9943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3FD12-0094-1C4B-BE2E-91D0E7C82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6031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Condensed Demi Bold" panose="020B0506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AE595-FCE8-B040-A990-03127F01D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9943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C5CD8B-A9BC-054A-BAD0-BF22986E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1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8C99-995C-B243-8C4D-BE85B1BC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6875"/>
            <a:ext cx="7770812" cy="5397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2E8D0-0F73-444B-945A-98D765B85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74850" y="1349375"/>
            <a:ext cx="8242300" cy="4187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ED19C-EE91-1946-9DB1-6FDDF6170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9881" y="5664200"/>
            <a:ext cx="3932237" cy="342900"/>
          </a:xfrm>
        </p:spPr>
        <p:txBody>
          <a:bodyPr/>
          <a:lstStyle>
            <a:lvl1pPr marL="0" indent="0" algn="ctr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9BE2C-1825-9244-A566-932C5867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6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2F91-A4B9-2848-AB4B-F2FEA161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A2F1A-D80D-4E43-8683-CC478D33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5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6035-F59F-A740-B7A3-B04C3EE8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7013B-1154-6B4D-9FFB-535A2ED5D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7A5C3-0FDE-8F46-AAE1-4BD31463A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5872"/>
            <a:ext cx="2743200" cy="344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7D25-D4AF-884A-BB07-379C6E65AB3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5256B-0BD7-414D-A4CF-E2D9E232343E}"/>
              </a:ext>
            </a:extLst>
          </p:cNvPr>
          <p:cNvSpPr/>
          <p:nvPr userDrawn="1"/>
        </p:nvSpPr>
        <p:spPr>
          <a:xfrm>
            <a:off x="-22339" y="6325872"/>
            <a:ext cx="7022797" cy="365125"/>
          </a:xfrm>
          <a:custGeom>
            <a:avLst/>
            <a:gdLst>
              <a:gd name="connsiteX0" fmla="*/ 0 w 8064418"/>
              <a:gd name="connsiteY0" fmla="*/ 0 h 365125"/>
              <a:gd name="connsiteX1" fmla="*/ 8064418 w 8064418"/>
              <a:gd name="connsiteY1" fmla="*/ 0 h 365125"/>
              <a:gd name="connsiteX2" fmla="*/ 8064418 w 8064418"/>
              <a:gd name="connsiteY2" fmla="*/ 365125 h 365125"/>
              <a:gd name="connsiteX3" fmla="*/ 0 w 8064418"/>
              <a:gd name="connsiteY3" fmla="*/ 365125 h 365125"/>
              <a:gd name="connsiteX4" fmla="*/ 0 w 8064418"/>
              <a:gd name="connsiteY4" fmla="*/ 0 h 365125"/>
              <a:gd name="connsiteX0" fmla="*/ 0 w 8064418"/>
              <a:gd name="connsiteY0" fmla="*/ 0 h 365125"/>
              <a:gd name="connsiteX1" fmla="*/ 8064418 w 8064418"/>
              <a:gd name="connsiteY1" fmla="*/ 0 h 365125"/>
              <a:gd name="connsiteX2" fmla="*/ 7763551 w 8064418"/>
              <a:gd name="connsiteY2" fmla="*/ 353326 h 365125"/>
              <a:gd name="connsiteX3" fmla="*/ 0 w 8064418"/>
              <a:gd name="connsiteY3" fmla="*/ 365125 h 365125"/>
              <a:gd name="connsiteX4" fmla="*/ 0 w 8064418"/>
              <a:gd name="connsiteY4" fmla="*/ 0 h 365125"/>
              <a:gd name="connsiteX0" fmla="*/ 1049572 w 8064418"/>
              <a:gd name="connsiteY0" fmla="*/ 7952 h 365125"/>
              <a:gd name="connsiteX1" fmla="*/ 8064418 w 8064418"/>
              <a:gd name="connsiteY1" fmla="*/ 0 h 365125"/>
              <a:gd name="connsiteX2" fmla="*/ 7763551 w 8064418"/>
              <a:gd name="connsiteY2" fmla="*/ 353326 h 365125"/>
              <a:gd name="connsiteX3" fmla="*/ 0 w 8064418"/>
              <a:gd name="connsiteY3" fmla="*/ 365125 h 365125"/>
              <a:gd name="connsiteX4" fmla="*/ 1049572 w 8064418"/>
              <a:gd name="connsiteY4" fmla="*/ 7952 h 365125"/>
              <a:gd name="connsiteX0" fmla="*/ 7951 w 7022797"/>
              <a:gd name="connsiteY0" fmla="*/ 7952 h 365125"/>
              <a:gd name="connsiteX1" fmla="*/ 7022797 w 7022797"/>
              <a:gd name="connsiteY1" fmla="*/ 0 h 365125"/>
              <a:gd name="connsiteX2" fmla="*/ 6721930 w 7022797"/>
              <a:gd name="connsiteY2" fmla="*/ 353326 h 365125"/>
              <a:gd name="connsiteX3" fmla="*/ 0 w 7022797"/>
              <a:gd name="connsiteY3" fmla="*/ 365125 h 365125"/>
              <a:gd name="connsiteX4" fmla="*/ 7951 w 7022797"/>
              <a:gd name="connsiteY4" fmla="*/ 7952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2797" h="365125">
                <a:moveTo>
                  <a:pt x="7951" y="7952"/>
                </a:moveTo>
                <a:lnTo>
                  <a:pt x="7022797" y="0"/>
                </a:lnTo>
                <a:lnTo>
                  <a:pt x="6721930" y="353326"/>
                </a:lnTo>
                <a:lnTo>
                  <a:pt x="0" y="365125"/>
                </a:lnTo>
                <a:lnTo>
                  <a:pt x="7951" y="7952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22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9A6B2D-379D-FC4B-B3FC-52A0FF5B6348}"/>
              </a:ext>
            </a:extLst>
          </p:cNvPr>
          <p:cNvGrpSpPr/>
          <p:nvPr userDrawn="1"/>
        </p:nvGrpSpPr>
        <p:grpSpPr>
          <a:xfrm>
            <a:off x="2049" y="6247865"/>
            <a:ext cx="7167417" cy="387043"/>
            <a:chOff x="0" y="6255122"/>
            <a:chExt cx="7167417" cy="38704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8A156B-CEFF-1D4D-8E1E-3564F8C47C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255122"/>
              <a:ext cx="71674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42F6A4-42DE-B14E-8EC1-E14080451F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37539" y="6255122"/>
              <a:ext cx="329878" cy="3870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5E6584-45B5-9449-9629-A9C1FA942D7A}"/>
                </a:ext>
              </a:extLst>
            </p:cNvPr>
            <p:cNvCxnSpPr/>
            <p:nvPr userDrawn="1"/>
          </p:nvCxnSpPr>
          <p:spPr>
            <a:xfrm flipH="1">
              <a:off x="5011615" y="6642165"/>
              <a:ext cx="182592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971BB2EE-DB40-4E4D-A0CC-B3F089529BE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98241" y="6165812"/>
            <a:ext cx="881342" cy="6810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B3393B-CA99-B54A-B2F2-82B2AFFF897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740208" y="6378498"/>
            <a:ext cx="2743200" cy="292100"/>
          </a:xfrm>
          <a:prstGeom prst="rect">
            <a:avLst/>
          </a:prstGeom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7CB072F0-39C7-354C-85B1-A75A9C095D72}"/>
              </a:ext>
            </a:extLst>
          </p:cNvPr>
          <p:cNvSpPr/>
          <p:nvPr userDrawn="1"/>
        </p:nvSpPr>
        <p:spPr>
          <a:xfrm flipH="1">
            <a:off x="9607702" y="152173"/>
            <a:ext cx="2600866" cy="359978"/>
          </a:xfrm>
          <a:custGeom>
            <a:avLst/>
            <a:gdLst>
              <a:gd name="connsiteX0" fmla="*/ 0 w 8064418"/>
              <a:gd name="connsiteY0" fmla="*/ 0 h 365125"/>
              <a:gd name="connsiteX1" fmla="*/ 8064418 w 8064418"/>
              <a:gd name="connsiteY1" fmla="*/ 0 h 365125"/>
              <a:gd name="connsiteX2" fmla="*/ 8064418 w 8064418"/>
              <a:gd name="connsiteY2" fmla="*/ 365125 h 365125"/>
              <a:gd name="connsiteX3" fmla="*/ 0 w 8064418"/>
              <a:gd name="connsiteY3" fmla="*/ 365125 h 365125"/>
              <a:gd name="connsiteX4" fmla="*/ 0 w 8064418"/>
              <a:gd name="connsiteY4" fmla="*/ 0 h 365125"/>
              <a:gd name="connsiteX0" fmla="*/ 0 w 8064418"/>
              <a:gd name="connsiteY0" fmla="*/ 0 h 365125"/>
              <a:gd name="connsiteX1" fmla="*/ 8064418 w 8064418"/>
              <a:gd name="connsiteY1" fmla="*/ 0 h 365125"/>
              <a:gd name="connsiteX2" fmla="*/ 7763551 w 8064418"/>
              <a:gd name="connsiteY2" fmla="*/ 353326 h 365125"/>
              <a:gd name="connsiteX3" fmla="*/ 0 w 8064418"/>
              <a:gd name="connsiteY3" fmla="*/ 365125 h 365125"/>
              <a:gd name="connsiteX4" fmla="*/ 0 w 8064418"/>
              <a:gd name="connsiteY4" fmla="*/ 0 h 365125"/>
              <a:gd name="connsiteX0" fmla="*/ 1049572 w 8064418"/>
              <a:gd name="connsiteY0" fmla="*/ 7952 h 365125"/>
              <a:gd name="connsiteX1" fmla="*/ 8064418 w 8064418"/>
              <a:gd name="connsiteY1" fmla="*/ 0 h 365125"/>
              <a:gd name="connsiteX2" fmla="*/ 7763551 w 8064418"/>
              <a:gd name="connsiteY2" fmla="*/ 353326 h 365125"/>
              <a:gd name="connsiteX3" fmla="*/ 0 w 8064418"/>
              <a:gd name="connsiteY3" fmla="*/ 365125 h 365125"/>
              <a:gd name="connsiteX4" fmla="*/ 1049572 w 8064418"/>
              <a:gd name="connsiteY4" fmla="*/ 7952 h 365125"/>
              <a:gd name="connsiteX0" fmla="*/ 7951 w 7022797"/>
              <a:gd name="connsiteY0" fmla="*/ 7952 h 365125"/>
              <a:gd name="connsiteX1" fmla="*/ 7022797 w 7022797"/>
              <a:gd name="connsiteY1" fmla="*/ 0 h 365125"/>
              <a:gd name="connsiteX2" fmla="*/ 6721930 w 7022797"/>
              <a:gd name="connsiteY2" fmla="*/ 353326 h 365125"/>
              <a:gd name="connsiteX3" fmla="*/ 0 w 7022797"/>
              <a:gd name="connsiteY3" fmla="*/ 365125 h 365125"/>
              <a:gd name="connsiteX4" fmla="*/ 7951 w 7022797"/>
              <a:gd name="connsiteY4" fmla="*/ 7952 h 365125"/>
              <a:gd name="connsiteX0" fmla="*/ 4440803 w 7022797"/>
              <a:gd name="connsiteY0" fmla="*/ 0 h 367112"/>
              <a:gd name="connsiteX1" fmla="*/ 7022797 w 7022797"/>
              <a:gd name="connsiteY1" fmla="*/ 1987 h 367112"/>
              <a:gd name="connsiteX2" fmla="*/ 6721930 w 7022797"/>
              <a:gd name="connsiteY2" fmla="*/ 355313 h 367112"/>
              <a:gd name="connsiteX3" fmla="*/ 0 w 7022797"/>
              <a:gd name="connsiteY3" fmla="*/ 367112 h 367112"/>
              <a:gd name="connsiteX4" fmla="*/ 4440803 w 7022797"/>
              <a:gd name="connsiteY4" fmla="*/ 0 h 367112"/>
              <a:gd name="connsiteX0" fmla="*/ 7951 w 2589945"/>
              <a:gd name="connsiteY0" fmla="*/ 0 h 357173"/>
              <a:gd name="connsiteX1" fmla="*/ 2589945 w 2589945"/>
              <a:gd name="connsiteY1" fmla="*/ 1987 h 357173"/>
              <a:gd name="connsiteX2" fmla="*/ 2289078 w 2589945"/>
              <a:gd name="connsiteY2" fmla="*/ 355313 h 357173"/>
              <a:gd name="connsiteX3" fmla="*/ 0 w 2589945"/>
              <a:gd name="connsiteY3" fmla="*/ 357173 h 357173"/>
              <a:gd name="connsiteX4" fmla="*/ 7951 w 2589945"/>
              <a:gd name="connsiteY4" fmla="*/ 0 h 357173"/>
              <a:gd name="connsiteX0" fmla="*/ 3286 w 2589945"/>
              <a:gd name="connsiteY0" fmla="*/ 0 h 357173"/>
              <a:gd name="connsiteX1" fmla="*/ 2589945 w 2589945"/>
              <a:gd name="connsiteY1" fmla="*/ 1987 h 357173"/>
              <a:gd name="connsiteX2" fmla="*/ 2289078 w 2589945"/>
              <a:gd name="connsiteY2" fmla="*/ 355313 h 357173"/>
              <a:gd name="connsiteX3" fmla="*/ 0 w 2589945"/>
              <a:gd name="connsiteY3" fmla="*/ 357173 h 357173"/>
              <a:gd name="connsiteX4" fmla="*/ 3286 w 2589945"/>
              <a:gd name="connsiteY4" fmla="*/ 0 h 357173"/>
              <a:gd name="connsiteX0" fmla="*/ 12616 w 2599275"/>
              <a:gd name="connsiteY0" fmla="*/ 0 h 355313"/>
              <a:gd name="connsiteX1" fmla="*/ 2599275 w 2599275"/>
              <a:gd name="connsiteY1" fmla="*/ 1987 h 355313"/>
              <a:gd name="connsiteX2" fmla="*/ 2298408 w 2599275"/>
              <a:gd name="connsiteY2" fmla="*/ 355313 h 355313"/>
              <a:gd name="connsiteX3" fmla="*/ 0 w 2599275"/>
              <a:gd name="connsiteY3" fmla="*/ 352508 h 355313"/>
              <a:gd name="connsiteX4" fmla="*/ 12616 w 2599275"/>
              <a:gd name="connsiteY4" fmla="*/ 0 h 355313"/>
              <a:gd name="connsiteX0" fmla="*/ 211 w 2600866"/>
              <a:gd name="connsiteY0" fmla="*/ 0 h 359978"/>
              <a:gd name="connsiteX1" fmla="*/ 2600866 w 2600866"/>
              <a:gd name="connsiteY1" fmla="*/ 6652 h 359978"/>
              <a:gd name="connsiteX2" fmla="*/ 2299999 w 2600866"/>
              <a:gd name="connsiteY2" fmla="*/ 359978 h 359978"/>
              <a:gd name="connsiteX3" fmla="*/ 1591 w 2600866"/>
              <a:gd name="connsiteY3" fmla="*/ 357173 h 359978"/>
              <a:gd name="connsiteX4" fmla="*/ 211 w 2600866"/>
              <a:gd name="connsiteY4" fmla="*/ 0 h 35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866" h="359978">
                <a:moveTo>
                  <a:pt x="211" y="0"/>
                </a:moveTo>
                <a:lnTo>
                  <a:pt x="2600866" y="6652"/>
                </a:lnTo>
                <a:lnTo>
                  <a:pt x="2299999" y="359978"/>
                </a:lnTo>
                <a:lnTo>
                  <a:pt x="1591" y="357173"/>
                </a:lnTo>
                <a:cubicBezTo>
                  <a:pt x="2686" y="238115"/>
                  <a:pt x="-884" y="119058"/>
                  <a:pt x="21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22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E6F1AE-A334-5944-8AE3-3929F0667498}"/>
              </a:ext>
            </a:extLst>
          </p:cNvPr>
          <p:cNvGrpSpPr/>
          <p:nvPr userDrawn="1"/>
        </p:nvGrpSpPr>
        <p:grpSpPr>
          <a:xfrm>
            <a:off x="9429215" y="68454"/>
            <a:ext cx="2762785" cy="387043"/>
            <a:chOff x="9429215" y="68454"/>
            <a:chExt cx="2762785" cy="38704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7BD3ED0-98C2-1F45-B04A-4547C1DB264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9216" y="68454"/>
              <a:ext cx="2762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7828ED1-AB12-1445-9968-C2FFA8C928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29215" y="68454"/>
              <a:ext cx="329878" cy="3870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C93006-CA4A-3348-9DB1-A64E0E9D7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59093" y="455497"/>
              <a:ext cx="182592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1" r:id="rId5"/>
    <p:sldLayoutId id="2147483652" r:id="rId6"/>
    <p:sldLayoutId id="2147483653" r:id="rId7"/>
    <p:sldLayoutId id="2147483664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3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Condensed Demi Bold" panose="020B0506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5"/>
          </a:solidFill>
          <a:latin typeface="Avenir Next Condensed" panose="020B0506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5"/>
          </a:solidFill>
          <a:latin typeface="Avenir Next Condensed" panose="020B0506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5"/>
          </a:solidFill>
          <a:latin typeface="Avenir Next Condensed" panose="020B0506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venir Next Condensed" panose="020B0506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venir Next Condensed" panose="020B0506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BOILERS </a:t>
            </a:r>
            <a:endParaRPr dirty="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ASHI Boiler Presentation 2018</a:t>
            </a:r>
          </a:p>
        </p:txBody>
      </p:sp>
    </p:spTree>
    <p:extLst>
      <p:ext uri="{BB962C8B-B14F-4D97-AF65-F5344CB8AC3E}">
        <p14:creationId xmlns:p14="http://schemas.microsoft.com/office/powerpoint/2010/main" val="33699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r>
              <a:rPr lang="en-US" dirty="0"/>
              <a:t>Water Boilers</a:t>
            </a:r>
          </a:p>
        </p:txBody>
      </p:sp>
      <p:sp>
        <p:nvSpPr>
          <p:cNvPr id="136" name="Google Shape;136;p22"/>
          <p:cNvSpPr txBox="1">
            <a:spLocks noGrp="1"/>
          </p:cNvSpPr>
          <p:nvPr>
            <p:ph sz="half" idx="1"/>
          </p:nvPr>
        </p:nvSpPr>
        <p:spPr>
          <a:xfrm>
            <a:off x="914400" y="1348546"/>
            <a:ext cx="6221896" cy="4485723"/>
          </a:xfrm>
        </p:spPr>
        <p:txBody>
          <a:bodyPr spcFirstLastPara="1" vert="horz" lIns="121900" tIns="121900" rIns="121900" bIns="121900" rtlCol="0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Most Common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Can Last 30 Years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Signs Of Leakage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Determine Age Serial number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New Efficiency Standards 85%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Main Components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US" sz="2400" dirty="0"/>
              <a:t>Pump, flue, gas connections, Drain Cock, Air Scoops/Eliminators</a:t>
            </a: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96000" y="1158116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90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r>
              <a:rPr lang="en"/>
              <a:t>Inspection of Boilers</a:t>
            </a:r>
            <a:endParaRPr lang="en-US"/>
          </a:p>
        </p:txBody>
      </p:sp>
      <p:sp>
        <p:nvSpPr>
          <p:cNvPr id="143" name="Google Shape;143;p23"/>
          <p:cNvSpPr txBox="1"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marL="349250" indent="-338138"/>
            <a:r>
              <a:rPr lang="en" dirty="0"/>
              <a:t>What’s covered</a:t>
            </a:r>
            <a:endParaRPr dirty="0"/>
          </a:p>
          <a:p>
            <a:pPr marL="349250" indent="-338138"/>
            <a:r>
              <a:rPr lang="en" dirty="0"/>
              <a:t>Gas leaking</a:t>
            </a:r>
            <a:endParaRPr dirty="0"/>
          </a:p>
          <a:p>
            <a:pPr marL="349250" indent="-338138"/>
            <a:r>
              <a:rPr lang="en" dirty="0"/>
              <a:t>Heat Exchanger</a:t>
            </a:r>
            <a:endParaRPr dirty="0"/>
          </a:p>
          <a:p>
            <a:pPr marL="349250" indent="-338138"/>
            <a:r>
              <a:rPr lang="en" dirty="0"/>
              <a:t>Components</a:t>
            </a:r>
            <a:endParaRPr dirty="0"/>
          </a:p>
          <a:p>
            <a:pPr marL="349250" indent="-338138"/>
            <a:r>
              <a:rPr lang="en" dirty="0"/>
              <a:t>Flue Venting</a:t>
            </a:r>
            <a:endParaRPr dirty="0"/>
          </a:p>
          <a:p>
            <a:pPr marL="349250" indent="-338138"/>
            <a:r>
              <a:rPr lang="en" dirty="0"/>
              <a:t>$125 Classic Special for ASHI</a:t>
            </a:r>
            <a:endParaRPr dirty="0"/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3"/>
          <a:srcRect l="5571" r="15187" b="1"/>
          <a:stretch/>
        </p:blipFill>
        <p:spPr>
          <a:xfrm>
            <a:off x="6172202" y="1529063"/>
            <a:ext cx="518160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21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831851" y="758825"/>
            <a:ext cx="7347874" cy="2852737"/>
          </a:xfr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r>
              <a:rPr lang="en-US" sz="3800" dirty="0"/>
              <a:t>This is the most important takeaway that everyone has to remember.</a:t>
            </a:r>
          </a:p>
          <a:p>
            <a:r>
              <a:rPr lang="en-US" sz="3800" dirty="0"/>
              <a:t>“Should have a Boiler Professional inspect a boiler”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BF5142B1-2ABD-4A79-8919-50A0C38F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742686"/>
            <a:ext cx="7347874" cy="1500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1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ctrTitle"/>
          </p:nvPr>
        </p:nvSpPr>
        <p:spPr>
          <a:xfrm>
            <a:off x="1524000" y="457562"/>
            <a:ext cx="9144000" cy="97582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Thanks!</a:t>
            </a:r>
            <a:endParaRPr dirty="0"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1"/>
          </p:nvPr>
        </p:nvSpPr>
        <p:spPr>
          <a:xfrm>
            <a:off x="1524000" y="3552569"/>
            <a:ext cx="9144000" cy="8690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Michael Stein | Classic Aire Care | 314-220-2998 | </a:t>
            </a:r>
            <a:r>
              <a:rPr lang="en" sz="1800" dirty="0" err="1"/>
              <a:t>mike@cacstl.com</a:t>
            </a:r>
            <a:endParaRPr sz="1800" dirty="0"/>
          </a:p>
          <a:p>
            <a:pPr marL="0" indent="0">
              <a:buNone/>
            </a:pPr>
            <a:endParaRPr sz="1800" dirty="0"/>
          </a:p>
          <a:p>
            <a:pPr marL="0" indent="0">
              <a:buNone/>
            </a:pPr>
            <a:r>
              <a:rPr lang="en" sz="1800" dirty="0"/>
              <a:t> </a:t>
            </a:r>
            <a:endParaRPr sz="1800" dirty="0"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8831" y="1612067"/>
            <a:ext cx="2516630" cy="19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33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Types Of Boilers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240696" cy="35713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r>
              <a:rPr lang="en-US" dirty="0"/>
              <a:t>Cast Iron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dirty="0"/>
              <a:t>Steam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US" dirty="0"/>
              <a:t>Modulating/High Efficiency</a:t>
            </a: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351" y="1417413"/>
            <a:ext cx="1622446" cy="162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3095" y="3104200"/>
            <a:ext cx="2700959" cy="270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3106" y="1417413"/>
            <a:ext cx="3392337" cy="4387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59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Boiler Basics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000" y="1587376"/>
            <a:ext cx="5080000" cy="422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73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083365"/>
          </a:xfr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r>
              <a:rPr lang="en" sz="4000" dirty="0"/>
              <a:t>Heat Exchanger</a:t>
            </a:r>
            <a:endParaRPr sz="4000" dirty="0"/>
          </a:p>
        </p:txBody>
      </p:sp>
      <p:pic>
        <p:nvPicPr>
          <p:cNvPr id="92" name="Google Shape;92;p16" descr="Text&#10;&#10;Description automatically generated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72025" y="1540565"/>
            <a:ext cx="61722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body" sz="half" idx="2"/>
          </p:nvPr>
        </p:nvSpPr>
        <p:spPr>
          <a:xfrm>
            <a:off x="839788" y="1818862"/>
            <a:ext cx="3932237" cy="3663398"/>
          </a:xfr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marL="0" indent="0">
              <a:buNone/>
            </a:pPr>
            <a:r>
              <a:rPr lang="en" sz="2400" dirty="0"/>
              <a:t>Cast Iron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Tube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Expansion &amp; 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400" dirty="0"/>
              <a:t>Contraction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4404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r>
              <a:rPr lang="en-US" dirty="0"/>
              <a:t>Things To Determine</a:t>
            </a:r>
          </a:p>
        </p:txBody>
      </p:sp>
      <p:sp>
        <p:nvSpPr>
          <p:cNvPr id="98" name="Google Shape;98;p17"/>
          <p:cNvSpPr txBox="1">
            <a:spLocks noGrp="1"/>
          </p:cNvSpPr>
          <p:nvPr>
            <p:ph sz="half" idx="1"/>
          </p:nvPr>
        </p:nvSpPr>
        <p:spPr>
          <a:xfrm>
            <a:off x="838200" y="1825625"/>
            <a:ext cx="5843016" cy="4351338"/>
          </a:xfrm>
        </p:spPr>
        <p:txBody>
          <a:bodyPr spcFirstLastPara="1" vert="horz" lIns="121900" tIns="121900" rIns="121900" bIns="121900" rtlCol="0" anchorCtr="0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Water Or Steam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Water Has Pump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/>
              <a:t>Steam No Pump &amp; Site Glass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400" dirty="0">
                <a:highlight>
                  <a:srgbClr val="FFFFFF"/>
                </a:highlight>
              </a:rPr>
              <a:t>The main difference between a </a:t>
            </a:r>
            <a:r>
              <a:rPr lang="en-US" sz="2400" b="1" dirty="0">
                <a:highlight>
                  <a:srgbClr val="FFFFFF"/>
                </a:highlight>
              </a:rPr>
              <a:t>steam boiler</a:t>
            </a:r>
            <a:r>
              <a:rPr lang="en-US" sz="2400" dirty="0">
                <a:highlight>
                  <a:srgbClr val="FFFFFF"/>
                </a:highlight>
              </a:rPr>
              <a:t> and a hot </a:t>
            </a:r>
            <a:r>
              <a:rPr lang="en-US" sz="2400" b="1" dirty="0">
                <a:highlight>
                  <a:srgbClr val="FFFFFF"/>
                </a:highlight>
              </a:rPr>
              <a:t>water boiler</a:t>
            </a:r>
            <a:r>
              <a:rPr lang="en-US" sz="2400" dirty="0">
                <a:highlight>
                  <a:srgbClr val="FFFFFF"/>
                </a:highlight>
              </a:rPr>
              <a:t> is the amount of energy each uses. A </a:t>
            </a:r>
            <a:r>
              <a:rPr lang="en-US" sz="2400" b="1" dirty="0">
                <a:highlight>
                  <a:srgbClr val="FFFFFF"/>
                </a:highlight>
              </a:rPr>
              <a:t>steam boiler</a:t>
            </a:r>
            <a:r>
              <a:rPr lang="en-US" sz="2400" dirty="0">
                <a:highlight>
                  <a:srgbClr val="FFFFFF"/>
                </a:highlight>
              </a:rPr>
              <a:t> must burn more fuel (gas or oil) to raise the temperature of its </a:t>
            </a:r>
            <a:r>
              <a:rPr lang="en-US" sz="2400" b="1" dirty="0">
                <a:highlight>
                  <a:srgbClr val="FFFFFF"/>
                </a:highlight>
              </a:rPr>
              <a:t>water</a:t>
            </a:r>
            <a:r>
              <a:rPr lang="en-US" sz="2400" dirty="0">
                <a:highlight>
                  <a:srgbClr val="FFFFFF"/>
                </a:highlight>
              </a:rPr>
              <a:t> to boiling level, and this makes hot </a:t>
            </a:r>
            <a:r>
              <a:rPr lang="en-US" sz="2400" b="1" dirty="0">
                <a:highlight>
                  <a:srgbClr val="FFFFFF"/>
                </a:highlight>
              </a:rPr>
              <a:t>water boilers</a:t>
            </a:r>
            <a:r>
              <a:rPr lang="en-US" sz="2400" dirty="0">
                <a:highlight>
                  <a:srgbClr val="FFFFFF"/>
                </a:highlight>
              </a:rPr>
              <a:t> more energy efficient, using approximately 25% less energy than </a:t>
            </a:r>
            <a:r>
              <a:rPr lang="en-US" sz="2400" b="1" dirty="0">
                <a:highlight>
                  <a:srgbClr val="FFFFFF"/>
                </a:highlight>
              </a:rPr>
              <a:t>steam boilers</a:t>
            </a:r>
            <a:r>
              <a:rPr lang="en-US" sz="2400" dirty="0">
                <a:highlight>
                  <a:srgbClr val="FFFFFF"/>
                </a:highlight>
              </a:rPr>
              <a:t>.</a:t>
            </a:r>
            <a:endParaRPr lang="en-US" sz="2400" dirty="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24948" y="1504350"/>
            <a:ext cx="327610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81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47449"/>
          </a:xfrm>
        </p:spPr>
        <p:txBody>
          <a:bodyPr spcFirstLastPara="1" vert="horz" lIns="121900" tIns="121900" rIns="121900" bIns="121900" rtlCol="0" anchor="ctr" anchorCtr="0">
            <a:noAutofit/>
          </a:bodyPr>
          <a:lstStyle/>
          <a:p>
            <a:pPr>
              <a:spcBef>
                <a:spcPts val="2667"/>
              </a:spcBef>
              <a:spcAft>
                <a:spcPts val="1600"/>
              </a:spcAft>
            </a:pPr>
            <a:r>
              <a:rPr lang="en-US" sz="4000" dirty="0"/>
              <a:t>Components</a:t>
            </a:r>
          </a:p>
        </p:txBody>
      </p:sp>
      <p:sp>
        <p:nvSpPr>
          <p:cNvPr id="105" name="Google Shape;105;p18"/>
          <p:cNvSpPr txBox="1">
            <a:spLocks noGrp="1"/>
          </p:cNvSpPr>
          <p:nvPr>
            <p:ph sz="half" idx="1"/>
          </p:nvPr>
        </p:nvSpPr>
        <p:spPr>
          <a:xfrm>
            <a:off x="390144" y="1212574"/>
            <a:ext cx="5705856" cy="4920002"/>
          </a:xfrm>
        </p:spPr>
        <p:txBody>
          <a:bodyPr spcFirstLastPara="1" vert="horz" lIns="121900" tIns="121900" rIns="121900" bIns="121900" rtlCol="0" anchor="t" anchorCtr="0">
            <a:noAutofit/>
          </a:bodyPr>
          <a:lstStyle/>
          <a:p>
            <a:pPr marL="374650" indent="-374650">
              <a:spcBef>
                <a:spcPts val="0"/>
              </a:spcBef>
              <a:buClr>
                <a:srgbClr val="000000"/>
              </a:buClr>
              <a:buSzPts val="1000"/>
            </a:pPr>
            <a:r>
              <a:rPr lang="en-US" sz="2000" b="1" dirty="0"/>
              <a:t>Burner</a:t>
            </a:r>
            <a:r>
              <a:rPr lang="en-US" sz="2000" dirty="0"/>
              <a:t> – the burner is the area where the air mixes with your fuel source and combusts.</a:t>
            </a:r>
            <a:endParaRPr lang="en-US" sz="2000" b="1" dirty="0"/>
          </a:p>
          <a:p>
            <a:pPr marL="374650" indent="-374650">
              <a:buClr>
                <a:srgbClr val="000000"/>
              </a:buClr>
              <a:buSzPts val="1000"/>
            </a:pPr>
            <a:r>
              <a:rPr lang="en-US" sz="2000" b="1" dirty="0"/>
              <a:t>Combustion chamber/firebox</a:t>
            </a:r>
            <a:r>
              <a:rPr lang="en-US" sz="2000" dirty="0"/>
              <a:t> – this is the chamber where the combustion from the burner heats the heat exchanger; this chamber can reach temperatures of several hundred degrees.</a:t>
            </a:r>
          </a:p>
          <a:p>
            <a:pPr marL="374650" indent="-374650">
              <a:buClr>
                <a:srgbClr val="000000"/>
              </a:buClr>
              <a:buSzPts val="1000"/>
            </a:pPr>
            <a:r>
              <a:rPr lang="en-US" sz="2000" b="1" dirty="0"/>
              <a:t>Heat exchanger</a:t>
            </a:r>
            <a:r>
              <a:rPr lang="en-US" sz="2000" dirty="0"/>
              <a:t> – the heat exchanger allows the heat from the combustion chamber to heat the water in the boiler’s tank.</a:t>
            </a:r>
          </a:p>
          <a:p>
            <a:pPr marL="374650" indent="-374650">
              <a:buClr>
                <a:srgbClr val="000000"/>
              </a:buClr>
              <a:buSzPts val="1000"/>
            </a:pPr>
            <a:r>
              <a:rPr lang="en-US" sz="2000" b="1" dirty="0" err="1"/>
              <a:t>Aquastats</a:t>
            </a:r>
            <a:r>
              <a:rPr lang="en-US" sz="2000" dirty="0"/>
              <a:t> – these components sense the temperature of the water in your boiler and tell the burner when to start and stop.</a:t>
            </a:r>
          </a:p>
          <a:p>
            <a:pPr marL="374650" indent="-374650">
              <a:buClr>
                <a:srgbClr val="000000"/>
              </a:buClr>
              <a:buSzPts val="1000"/>
            </a:pPr>
            <a:r>
              <a:rPr lang="en-US" sz="2000" b="1" dirty="0"/>
              <a:t>Expansion tank</a:t>
            </a:r>
            <a:r>
              <a:rPr lang="en-US" sz="2000" dirty="0"/>
              <a:t> – the expansion tank is a small tank off the main boiler that helps protect your system from excessive pressure</a:t>
            </a: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/>
          <a:srcRect t="19117" b="23779"/>
          <a:stretch/>
        </p:blipFill>
        <p:spPr>
          <a:xfrm>
            <a:off x="6331226" y="1355106"/>
            <a:ext cx="518160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94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 idx="4294967295"/>
          </p:nvPr>
        </p:nvSpPr>
        <p:spPr>
          <a:xfrm>
            <a:off x="1228725" y="984250"/>
            <a:ext cx="10963275" cy="10239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 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088" y="2263204"/>
            <a:ext cx="1898652" cy="25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187" y="984250"/>
            <a:ext cx="4125935" cy="47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611" y="1306261"/>
            <a:ext cx="2824664" cy="4135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79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96000" y="992187"/>
            <a:ext cx="4776151" cy="48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>
            <a:spLocks noGrp="1"/>
          </p:cNvSpPr>
          <p:nvPr>
            <p:ph type="body" sz="half" idx="2"/>
          </p:nvPr>
        </p:nvSpPr>
        <p:spPr>
          <a:xfrm>
            <a:off x="839788" y="1147658"/>
            <a:ext cx="4955481" cy="4792905"/>
          </a:xfrm>
        </p:spPr>
        <p:txBody>
          <a:bodyPr spcFirstLastPara="1" vert="horz" lIns="121900" tIns="121900" rIns="121900" bIns="121900" rtlCol="0" anchorCtr="0">
            <a:noAutofit/>
          </a:bodyPr>
          <a:lstStyle/>
          <a:p>
            <a:pPr marL="285750" indent="-285750">
              <a:spcBef>
                <a:spcPts val="2667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Backflow valve</a:t>
            </a:r>
            <a:r>
              <a:rPr lang="en-US" sz="1800" dirty="0"/>
              <a:t> – a backflow valve is a safety device that allows water to flow in a single direction only.</a:t>
            </a:r>
          </a:p>
          <a:p>
            <a:pPr marL="285750" indent="-285750">
              <a:spcBef>
                <a:spcPts val="2667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Circulator pump</a:t>
            </a:r>
            <a:r>
              <a:rPr lang="en-US" sz="1800" dirty="0"/>
              <a:t> – a circulator pump is used with boilers that use hot water to heat; the circulator pump pushes the hot water through your system, allowing it to circulate to the various outlets.</a:t>
            </a:r>
          </a:p>
          <a:p>
            <a:pPr marL="285750" indent="-285750">
              <a:spcBef>
                <a:spcPts val="2667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Supply lines</a:t>
            </a:r>
            <a:r>
              <a:rPr lang="en-US" sz="1800" dirty="0"/>
              <a:t> – supply lines are the pipes that deliver the heated water or steam to the distribution points.</a:t>
            </a:r>
          </a:p>
          <a:p>
            <a:pPr marL="285750" indent="-285750">
              <a:spcBef>
                <a:spcPts val="2667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Return lines</a:t>
            </a:r>
            <a:r>
              <a:rPr lang="en-US" sz="1800" dirty="0"/>
              <a:t> – when the water cools, or the steam cools and changes states back to water, the return lines bring this water back to the boiler for re-heating.</a:t>
            </a:r>
          </a:p>
          <a:p>
            <a:pPr marL="285750" indent="-285750">
              <a:spcBef>
                <a:spcPts val="2667"/>
              </a:spcBef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FF1898-2B90-DA40-899B-A49AF2F2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249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7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70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Safety Issues With Boiler</a:t>
            </a:r>
          </a:p>
        </p:txBody>
      </p:sp>
      <p:sp>
        <p:nvSpPr>
          <p:cNvPr id="128" name="Google Shape;128;p21"/>
          <p:cNvSpPr txBox="1">
            <a:spLocks noGrp="1"/>
          </p:cNvSpPr>
          <p:nvPr>
            <p:ph idx="1"/>
          </p:nvPr>
        </p:nvSpPr>
        <p:spPr>
          <a:xfrm>
            <a:off x="937591" y="1282148"/>
            <a:ext cx="2720009" cy="435133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000" dirty="0"/>
              <a:t>Most Important Issues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Combustion Air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Flue Venting- Flue Liners, </a:t>
            </a:r>
            <a:br>
              <a:rPr lang="en-US" sz="2000" dirty="0"/>
            </a:br>
            <a:r>
              <a:rPr lang="en-US" sz="2000" dirty="0"/>
              <a:t>Metal Flue Piping, PVC,. </a:t>
            </a:r>
            <a:br>
              <a:rPr lang="en-US" sz="2000" dirty="0"/>
            </a:br>
            <a:r>
              <a:rPr lang="en-US" sz="2000" dirty="0"/>
              <a:t>Masonry Chimney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Signs Of Maintenance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Isolation Valves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Water Leakage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US" sz="2000" dirty="0"/>
              <a:t>Age Of Equipment</a:t>
            </a: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4294967295"/>
          </p:nvPr>
        </p:nvSpPr>
        <p:spPr>
          <a:xfrm>
            <a:off x="4205839" y="1282148"/>
            <a:ext cx="2463317" cy="36131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000" dirty="0"/>
              <a:t>Steam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Combustion Air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Auto Water Fill Valve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Site Glass Look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-US" sz="2000" dirty="0"/>
              <a:t>Relief Valves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US" sz="2000" dirty="0"/>
              <a:t>Age Of Equipment</a:t>
            </a: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1128" y="1282148"/>
            <a:ext cx="3280700" cy="420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014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HI Colors">
      <a:dk1>
        <a:srgbClr val="00619B"/>
      </a:dk1>
      <a:lt1>
        <a:srgbClr val="FFFFFF"/>
      </a:lt1>
      <a:dk2>
        <a:srgbClr val="00619B"/>
      </a:dk2>
      <a:lt2>
        <a:srgbClr val="FFFFFF"/>
      </a:lt2>
      <a:accent1>
        <a:srgbClr val="3CB3E5"/>
      </a:accent1>
      <a:accent2>
        <a:srgbClr val="FFC72C"/>
      </a:accent2>
      <a:accent3>
        <a:srgbClr val="003865"/>
      </a:accent3>
      <a:accent4>
        <a:srgbClr val="C7C6C3"/>
      </a:accent4>
      <a:accent5>
        <a:srgbClr val="636569"/>
      </a:accent5>
      <a:accent6>
        <a:srgbClr val="00619B"/>
      </a:accent6>
      <a:hlink>
        <a:srgbClr val="3CB3E5"/>
      </a:hlink>
      <a:folHlink>
        <a:srgbClr val="9D9D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HI_Chapter_Theme_WIP" id="{C0DE9643-0BCD-D74D-BCC0-B965211C3079}" vid="{63D505FF-556D-9743-B3F7-1EE2F07BC7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472</Words>
  <Application>Microsoft Macintosh PowerPoint</Application>
  <PresentationFormat>Widescreen</PresentationFormat>
  <Paragraphs>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Condensed</vt:lpstr>
      <vt:lpstr>Avenir Next Condensed Demi Bold</vt:lpstr>
      <vt:lpstr>Calibri</vt:lpstr>
      <vt:lpstr>Office Theme</vt:lpstr>
      <vt:lpstr>BOILERS </vt:lpstr>
      <vt:lpstr>Types Of Boilers</vt:lpstr>
      <vt:lpstr>Boiler Basics</vt:lpstr>
      <vt:lpstr>Heat Exchanger</vt:lpstr>
      <vt:lpstr>Things To Determine</vt:lpstr>
      <vt:lpstr>Components</vt:lpstr>
      <vt:lpstr> </vt:lpstr>
      <vt:lpstr>PowerPoint Presentation</vt:lpstr>
      <vt:lpstr>Safety Issues With Boiler</vt:lpstr>
      <vt:lpstr>Water Boilers</vt:lpstr>
      <vt:lpstr>Inspection of Boilers</vt:lpstr>
      <vt:lpstr>This is the most important takeaway that everyone has to remember. “Should have a Boiler Professional inspect a boiler”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BOILERS </dc:title>
  <dc:creator>Kate Laurant</dc:creator>
  <cp:lastModifiedBy>Edwin Barrera</cp:lastModifiedBy>
  <cp:revision>6</cp:revision>
  <dcterms:created xsi:type="dcterms:W3CDTF">2020-12-11T21:15:05Z</dcterms:created>
  <dcterms:modified xsi:type="dcterms:W3CDTF">2020-12-22T19:49:20Z</dcterms:modified>
</cp:coreProperties>
</file>