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4"/>
    <p:restoredTop sz="94694"/>
  </p:normalViewPr>
  <p:slideViewPr>
    <p:cSldViewPr snapToGrid="0" snapToObjects="1">
      <p:cViewPr varScale="1">
        <p:scale>
          <a:sx n="81" d="100"/>
          <a:sy n="81" d="100"/>
        </p:scale>
        <p:origin x="208" y="7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C8C706-7633-184E-8312-D96B51A10048}" type="datetimeFigureOut">
              <a:rPr lang="en-US" smtClean="0"/>
              <a:t>12/22/20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8ECE4B-9CDE-A348-BBFF-22CD1685C6B1}" type="slidenum">
              <a:rPr lang="en-US" smtClean="0"/>
              <a:t>‹#›</a:t>
            </a:fld>
            <a:endParaRPr lang="en-US"/>
          </a:p>
        </p:txBody>
      </p:sp>
    </p:spTree>
    <p:extLst>
      <p:ext uri="{BB962C8B-B14F-4D97-AF65-F5344CB8AC3E}">
        <p14:creationId xmlns:p14="http://schemas.microsoft.com/office/powerpoint/2010/main" val="859467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8ECE4B-9CDE-A348-BBFF-22CD1685C6B1}" type="slidenum">
              <a:rPr lang="en-US" smtClean="0"/>
              <a:t>2</a:t>
            </a:fld>
            <a:endParaRPr lang="en-US"/>
          </a:p>
        </p:txBody>
      </p:sp>
    </p:spTree>
    <p:extLst>
      <p:ext uri="{BB962C8B-B14F-4D97-AF65-F5344CB8AC3E}">
        <p14:creationId xmlns:p14="http://schemas.microsoft.com/office/powerpoint/2010/main" val="1237813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chemeClr val="bg2"/>
            </a:gs>
            <a:gs pos="92000">
              <a:schemeClr val="accent3"/>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46B6C-18AE-524C-850A-7A4C5ED7356C}"/>
              </a:ext>
            </a:extLst>
          </p:cNvPr>
          <p:cNvSpPr>
            <a:spLocks noGrp="1"/>
          </p:cNvSpPr>
          <p:nvPr>
            <p:ph type="ctrTitle" hasCustomPrompt="1"/>
          </p:nvPr>
        </p:nvSpPr>
        <p:spPr>
          <a:xfrm>
            <a:off x="1524000" y="3124200"/>
            <a:ext cx="9144000" cy="18034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921D97E8-8B83-0D4B-82AC-4F5DD3D919D3}"/>
              </a:ext>
            </a:extLst>
          </p:cNvPr>
          <p:cNvSpPr>
            <a:spLocks noGrp="1"/>
          </p:cNvSpPr>
          <p:nvPr>
            <p:ph type="subTitle" idx="1"/>
          </p:nvPr>
        </p:nvSpPr>
        <p:spPr>
          <a:xfrm>
            <a:off x="1524000" y="5045075"/>
            <a:ext cx="9144000" cy="771525"/>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descr="A picture containing logo&#10;&#10;Description automatically generated">
            <a:extLst>
              <a:ext uri="{FF2B5EF4-FFF2-40B4-BE49-F238E27FC236}">
                <a16:creationId xmlns:a16="http://schemas.microsoft.com/office/drawing/2014/main" id="{9903AE01-7242-E940-90A3-BED9C01AC424}"/>
              </a:ext>
            </a:extLst>
          </p:cNvPr>
          <p:cNvPicPr>
            <a:picLocks noChangeAspect="1"/>
          </p:cNvPicPr>
          <p:nvPr userDrawn="1"/>
        </p:nvPicPr>
        <p:blipFill>
          <a:blip r:embed="rId2"/>
          <a:stretch>
            <a:fillRect/>
          </a:stretch>
        </p:blipFill>
        <p:spPr>
          <a:xfrm>
            <a:off x="3486150" y="660400"/>
            <a:ext cx="5219700" cy="2463800"/>
          </a:xfrm>
          <a:prstGeom prst="rect">
            <a:avLst/>
          </a:prstGeom>
          <a:effectLst>
            <a:outerShdw blurRad="139700" dist="38100" dir="5400000" sx="102000" sy="102000" algn="ctr" rotWithShape="0">
              <a:srgbClr val="000000">
                <a:alpha val="32000"/>
              </a:srgbClr>
            </a:outerShdw>
          </a:effectLst>
        </p:spPr>
      </p:pic>
    </p:spTree>
    <p:extLst>
      <p:ext uri="{BB962C8B-B14F-4D97-AF65-F5344CB8AC3E}">
        <p14:creationId xmlns:p14="http://schemas.microsoft.com/office/powerpoint/2010/main" val="387352389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7B2158-9E93-F543-80D5-F428EA5F46FE}"/>
              </a:ext>
            </a:extLst>
          </p:cNvPr>
          <p:cNvSpPr>
            <a:spLocks noGrp="1"/>
          </p:cNvSpPr>
          <p:nvPr>
            <p:ph type="sldNum" sz="quarter" idx="12"/>
          </p:nvPr>
        </p:nvSpPr>
        <p:spPr/>
        <p:txBody>
          <a:bodyPr/>
          <a:lstStyle/>
          <a:p>
            <a:fld id="{0D4E7D25-D4AF-884A-BB07-379C6E65AB3F}" type="slidenum">
              <a:rPr lang="en-US" smtClean="0"/>
              <a:t>‹#›</a:t>
            </a:fld>
            <a:endParaRPr lang="en-US"/>
          </a:p>
        </p:txBody>
      </p:sp>
    </p:spTree>
    <p:extLst>
      <p:ext uri="{BB962C8B-B14F-4D97-AF65-F5344CB8AC3E}">
        <p14:creationId xmlns:p14="http://schemas.microsoft.com/office/powerpoint/2010/main" val="2771040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9573A-B01E-3E49-B020-81DF925144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AE2196-D5E2-014E-9895-684DD0EB3A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414B06-451E-104E-9384-8F36542D2E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9C45CE3B-4EA0-044A-828D-F2D183C91703}"/>
              </a:ext>
            </a:extLst>
          </p:cNvPr>
          <p:cNvSpPr>
            <a:spLocks noGrp="1"/>
          </p:cNvSpPr>
          <p:nvPr>
            <p:ph type="sldNum" sz="quarter" idx="12"/>
          </p:nvPr>
        </p:nvSpPr>
        <p:spPr/>
        <p:txBody>
          <a:bodyPr/>
          <a:lstStyle/>
          <a:p>
            <a:fld id="{0D4E7D25-D4AF-884A-BB07-379C6E65AB3F}" type="slidenum">
              <a:rPr lang="en-US" smtClean="0"/>
              <a:t>‹#›</a:t>
            </a:fld>
            <a:endParaRPr lang="en-US"/>
          </a:p>
        </p:txBody>
      </p:sp>
    </p:spTree>
    <p:extLst>
      <p:ext uri="{BB962C8B-B14F-4D97-AF65-F5344CB8AC3E}">
        <p14:creationId xmlns:p14="http://schemas.microsoft.com/office/powerpoint/2010/main" val="2683660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08C99-995C-B243-8C4D-BE85B1BCC0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12E8D0-0F73-444B-945A-98D765B850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BED19C-EE91-1946-9DB1-6FDDF61706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6709BE2C-1825-9244-A566-932C586785AC}"/>
              </a:ext>
            </a:extLst>
          </p:cNvPr>
          <p:cNvSpPr>
            <a:spLocks noGrp="1"/>
          </p:cNvSpPr>
          <p:nvPr>
            <p:ph type="sldNum" sz="quarter" idx="12"/>
          </p:nvPr>
        </p:nvSpPr>
        <p:spPr/>
        <p:txBody>
          <a:bodyPr/>
          <a:lstStyle/>
          <a:p>
            <a:fld id="{0D4E7D25-D4AF-884A-BB07-379C6E65AB3F}" type="slidenum">
              <a:rPr lang="en-US" smtClean="0"/>
              <a:t>‹#›</a:t>
            </a:fld>
            <a:endParaRPr lang="en-US"/>
          </a:p>
        </p:txBody>
      </p:sp>
    </p:spTree>
    <p:extLst>
      <p:ext uri="{BB962C8B-B14F-4D97-AF65-F5344CB8AC3E}">
        <p14:creationId xmlns:p14="http://schemas.microsoft.com/office/powerpoint/2010/main" val="4258470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C8B1-097D-A942-99D5-02C84CE934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653A5D-C73F-AB44-AF58-EDEDC37249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022F32-15BF-D84A-94E8-6CBAFAFD9BBD}"/>
              </a:ext>
            </a:extLst>
          </p:cNvPr>
          <p:cNvSpPr>
            <a:spLocks noGrp="1"/>
          </p:cNvSpPr>
          <p:nvPr>
            <p:ph type="dt" sz="half" idx="10"/>
          </p:nvPr>
        </p:nvSpPr>
        <p:spPr>
          <a:xfrm>
            <a:off x="838200" y="6356350"/>
            <a:ext cx="2743200" cy="365125"/>
          </a:xfrm>
          <a:prstGeom prst="rect">
            <a:avLst/>
          </a:prstGeom>
        </p:spPr>
        <p:txBody>
          <a:bodyPr/>
          <a:lstStyle/>
          <a:p>
            <a:fld id="{E810B388-FE0F-2045-BA6F-931EA4FBB591}" type="datetimeFigureOut">
              <a:rPr lang="en-US" smtClean="0"/>
              <a:t>12/22/20</a:t>
            </a:fld>
            <a:endParaRPr lang="en-US"/>
          </a:p>
        </p:txBody>
      </p:sp>
      <p:sp>
        <p:nvSpPr>
          <p:cNvPr id="5" name="Footer Placeholder 4">
            <a:extLst>
              <a:ext uri="{FF2B5EF4-FFF2-40B4-BE49-F238E27FC236}">
                <a16:creationId xmlns:a16="http://schemas.microsoft.com/office/drawing/2014/main" id="{A6D5C079-FCE1-F240-8DAD-46BB0E5CFE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1BD1622-FDE5-C541-A40C-266565E45D68}"/>
              </a:ext>
            </a:extLst>
          </p:cNvPr>
          <p:cNvSpPr>
            <a:spLocks noGrp="1"/>
          </p:cNvSpPr>
          <p:nvPr>
            <p:ph type="sldNum" sz="quarter" idx="12"/>
          </p:nvPr>
        </p:nvSpPr>
        <p:spPr/>
        <p:txBody>
          <a:bodyPr/>
          <a:lstStyle/>
          <a:p>
            <a:fld id="{0D4E7D25-D4AF-884A-BB07-379C6E65AB3F}" type="slidenum">
              <a:rPr lang="en-US" smtClean="0"/>
              <a:t>‹#›</a:t>
            </a:fld>
            <a:endParaRPr lang="en-US"/>
          </a:p>
        </p:txBody>
      </p:sp>
    </p:spTree>
    <p:extLst>
      <p:ext uri="{BB962C8B-B14F-4D97-AF65-F5344CB8AC3E}">
        <p14:creationId xmlns:p14="http://schemas.microsoft.com/office/powerpoint/2010/main" val="3124504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51365E-5635-F04A-8686-D9917815CB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1B6E07-3BB7-8643-92E5-EEE952D7C3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F58903-7337-A34C-90A0-DF37BB00C6F0}"/>
              </a:ext>
            </a:extLst>
          </p:cNvPr>
          <p:cNvSpPr>
            <a:spLocks noGrp="1"/>
          </p:cNvSpPr>
          <p:nvPr>
            <p:ph type="dt" sz="half" idx="10"/>
          </p:nvPr>
        </p:nvSpPr>
        <p:spPr>
          <a:xfrm>
            <a:off x="838200" y="6356350"/>
            <a:ext cx="2743200" cy="365125"/>
          </a:xfrm>
          <a:prstGeom prst="rect">
            <a:avLst/>
          </a:prstGeom>
        </p:spPr>
        <p:txBody>
          <a:bodyPr/>
          <a:lstStyle/>
          <a:p>
            <a:fld id="{E810B388-FE0F-2045-BA6F-931EA4FBB591}" type="datetimeFigureOut">
              <a:rPr lang="en-US" smtClean="0"/>
              <a:t>12/22/20</a:t>
            </a:fld>
            <a:endParaRPr lang="en-US"/>
          </a:p>
        </p:txBody>
      </p:sp>
      <p:sp>
        <p:nvSpPr>
          <p:cNvPr id="5" name="Footer Placeholder 4">
            <a:extLst>
              <a:ext uri="{FF2B5EF4-FFF2-40B4-BE49-F238E27FC236}">
                <a16:creationId xmlns:a16="http://schemas.microsoft.com/office/drawing/2014/main" id="{A52AA26D-34C7-AE4A-8A2C-90A8B7E5CE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28F0CC6-C890-BE44-BBD7-49851717CB77}"/>
              </a:ext>
            </a:extLst>
          </p:cNvPr>
          <p:cNvSpPr>
            <a:spLocks noGrp="1"/>
          </p:cNvSpPr>
          <p:nvPr>
            <p:ph type="sldNum" sz="quarter" idx="12"/>
          </p:nvPr>
        </p:nvSpPr>
        <p:spPr/>
        <p:txBody>
          <a:bodyPr/>
          <a:lstStyle/>
          <a:p>
            <a:fld id="{0D4E7D25-D4AF-884A-BB07-379C6E65AB3F}" type="slidenum">
              <a:rPr lang="en-US" smtClean="0"/>
              <a:t>‹#›</a:t>
            </a:fld>
            <a:endParaRPr lang="en-US"/>
          </a:p>
        </p:txBody>
      </p:sp>
    </p:spTree>
    <p:extLst>
      <p:ext uri="{BB962C8B-B14F-4D97-AF65-F5344CB8AC3E}">
        <p14:creationId xmlns:p14="http://schemas.microsoft.com/office/powerpoint/2010/main" val="1412774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58800" y="1095375"/>
            <a:ext cx="584200" cy="476250"/>
          </a:xfrm>
          <a:custGeom>
            <a:avLst/>
            <a:gdLst/>
            <a:ahLst/>
            <a:cxnLst/>
            <a:rect l="l" t="t" r="r" b="b"/>
            <a:pathLst>
              <a:path w="438150" h="476250">
                <a:moveTo>
                  <a:pt x="0" y="476250"/>
                </a:moveTo>
                <a:lnTo>
                  <a:pt x="438150" y="476250"/>
                </a:lnTo>
                <a:lnTo>
                  <a:pt x="438150" y="0"/>
                </a:lnTo>
                <a:lnTo>
                  <a:pt x="0" y="0"/>
                </a:lnTo>
                <a:lnTo>
                  <a:pt x="0" y="476250"/>
                </a:lnTo>
                <a:close/>
              </a:path>
            </a:pathLst>
          </a:custGeom>
          <a:solidFill>
            <a:srgbClr val="FFCF00"/>
          </a:solidFill>
        </p:spPr>
        <p:txBody>
          <a:bodyPr wrap="square" lIns="0" tIns="0" rIns="0" bIns="0" rtlCol="0"/>
          <a:lstStyle/>
          <a:p>
            <a:endParaRPr sz="1800"/>
          </a:p>
        </p:txBody>
      </p:sp>
      <p:sp>
        <p:nvSpPr>
          <p:cNvPr id="17" name="bk object 17"/>
          <p:cNvSpPr/>
          <p:nvPr/>
        </p:nvSpPr>
        <p:spPr>
          <a:xfrm>
            <a:off x="1066801" y="1095375"/>
            <a:ext cx="444500" cy="476250"/>
          </a:xfrm>
          <a:prstGeom prst="rect">
            <a:avLst/>
          </a:prstGeom>
          <a:blipFill>
            <a:blip r:embed="rId2" cstate="print"/>
            <a:stretch>
              <a:fillRect/>
            </a:stretch>
          </a:blipFill>
        </p:spPr>
        <p:txBody>
          <a:bodyPr wrap="square" lIns="0" tIns="0" rIns="0" bIns="0" rtlCol="0"/>
          <a:lstStyle/>
          <a:p>
            <a:endParaRPr sz="1800"/>
          </a:p>
        </p:txBody>
      </p:sp>
      <p:sp>
        <p:nvSpPr>
          <p:cNvPr id="18" name="bk object 18"/>
          <p:cNvSpPr/>
          <p:nvPr/>
        </p:nvSpPr>
        <p:spPr>
          <a:xfrm>
            <a:off x="723900" y="1524000"/>
            <a:ext cx="558800" cy="476250"/>
          </a:xfrm>
          <a:custGeom>
            <a:avLst/>
            <a:gdLst/>
            <a:ahLst/>
            <a:cxnLst/>
            <a:rect l="l" t="t" r="r" b="b"/>
            <a:pathLst>
              <a:path w="419100" h="476250">
                <a:moveTo>
                  <a:pt x="0" y="476250"/>
                </a:moveTo>
                <a:lnTo>
                  <a:pt x="419100" y="476250"/>
                </a:lnTo>
                <a:lnTo>
                  <a:pt x="419100" y="0"/>
                </a:lnTo>
                <a:lnTo>
                  <a:pt x="0" y="0"/>
                </a:lnTo>
                <a:lnTo>
                  <a:pt x="0" y="476250"/>
                </a:lnTo>
                <a:close/>
              </a:path>
            </a:pathLst>
          </a:custGeom>
          <a:solidFill>
            <a:srgbClr val="3333CC"/>
          </a:solidFill>
        </p:spPr>
        <p:txBody>
          <a:bodyPr wrap="square" lIns="0" tIns="0" rIns="0" bIns="0" rtlCol="0"/>
          <a:lstStyle/>
          <a:p>
            <a:endParaRPr sz="1800"/>
          </a:p>
        </p:txBody>
      </p:sp>
      <p:sp>
        <p:nvSpPr>
          <p:cNvPr id="19" name="bk object 19"/>
          <p:cNvSpPr/>
          <p:nvPr/>
        </p:nvSpPr>
        <p:spPr>
          <a:xfrm>
            <a:off x="1219200" y="1524000"/>
            <a:ext cx="482600" cy="476250"/>
          </a:xfrm>
          <a:prstGeom prst="rect">
            <a:avLst/>
          </a:prstGeom>
          <a:blipFill>
            <a:blip r:embed="rId3" cstate="print"/>
            <a:stretch>
              <a:fillRect/>
            </a:stretch>
          </a:blipFill>
        </p:spPr>
        <p:txBody>
          <a:bodyPr wrap="square" lIns="0" tIns="0" rIns="0" bIns="0" rtlCol="0"/>
          <a:lstStyle/>
          <a:p>
            <a:endParaRPr sz="1800"/>
          </a:p>
        </p:txBody>
      </p:sp>
      <p:sp>
        <p:nvSpPr>
          <p:cNvPr id="20" name="bk object 20"/>
          <p:cNvSpPr/>
          <p:nvPr/>
        </p:nvSpPr>
        <p:spPr>
          <a:xfrm>
            <a:off x="165101" y="1447800"/>
            <a:ext cx="749300" cy="419100"/>
          </a:xfrm>
          <a:prstGeom prst="rect">
            <a:avLst/>
          </a:prstGeom>
          <a:blipFill>
            <a:blip r:embed="rId4" cstate="print"/>
            <a:stretch>
              <a:fillRect/>
            </a:stretch>
          </a:blipFill>
        </p:spPr>
        <p:txBody>
          <a:bodyPr wrap="square" lIns="0" tIns="0" rIns="0" bIns="0" rtlCol="0"/>
          <a:lstStyle/>
          <a:p>
            <a:endParaRPr sz="1800"/>
          </a:p>
        </p:txBody>
      </p:sp>
      <p:sp>
        <p:nvSpPr>
          <p:cNvPr id="21" name="bk object 21"/>
          <p:cNvSpPr/>
          <p:nvPr/>
        </p:nvSpPr>
        <p:spPr>
          <a:xfrm>
            <a:off x="1035049" y="990601"/>
            <a:ext cx="0" cy="1057275"/>
          </a:xfrm>
          <a:custGeom>
            <a:avLst/>
            <a:gdLst/>
            <a:ahLst/>
            <a:cxnLst/>
            <a:rect l="l" t="t" r="r" b="b"/>
            <a:pathLst>
              <a:path h="1057275">
                <a:moveTo>
                  <a:pt x="0" y="0"/>
                </a:moveTo>
                <a:lnTo>
                  <a:pt x="0" y="1057275"/>
                </a:lnTo>
              </a:path>
            </a:pathLst>
          </a:custGeom>
          <a:ln w="28575">
            <a:solidFill>
              <a:srgbClr val="1C1C1C"/>
            </a:solidFill>
          </a:ln>
        </p:spPr>
        <p:txBody>
          <a:bodyPr wrap="square" lIns="0" tIns="0" rIns="0" bIns="0" rtlCol="0"/>
          <a:lstStyle/>
          <a:p>
            <a:endParaRPr sz="1800"/>
          </a:p>
        </p:txBody>
      </p:sp>
      <p:sp>
        <p:nvSpPr>
          <p:cNvPr id="22" name="bk object 22"/>
          <p:cNvSpPr/>
          <p:nvPr/>
        </p:nvSpPr>
        <p:spPr>
          <a:xfrm>
            <a:off x="596901" y="1781176"/>
            <a:ext cx="10960100" cy="28575"/>
          </a:xfrm>
          <a:prstGeom prst="rect">
            <a:avLst/>
          </a:prstGeom>
          <a:blipFill>
            <a:blip r:embed="rId5" cstate="print"/>
            <a:stretch>
              <a:fillRect/>
            </a:stretch>
          </a:blipFill>
        </p:spPr>
        <p:txBody>
          <a:bodyPr wrap="square" lIns="0" tIns="0" rIns="0" bIns="0" rtlCol="0"/>
          <a:lstStyle/>
          <a:p>
            <a:endParaRPr sz="1800"/>
          </a:p>
        </p:txBody>
      </p:sp>
      <p:sp>
        <p:nvSpPr>
          <p:cNvPr id="2" name="Holder 2"/>
          <p:cNvSpPr>
            <a:spLocks noGrp="1"/>
          </p:cNvSpPr>
          <p:nvPr>
            <p:ph type="ctrTitle"/>
          </p:nvPr>
        </p:nvSpPr>
        <p:spPr>
          <a:xfrm>
            <a:off x="1429172" y="677179"/>
            <a:ext cx="9333653" cy="443198"/>
          </a:xfrm>
          <a:prstGeom prst="rect">
            <a:avLst/>
          </a:prstGeom>
        </p:spPr>
        <p:txBody>
          <a:bodyPr wrap="square" lIns="0" tIns="0" rIns="0" bIns="0">
            <a:spAutoFit/>
          </a:bodyPr>
          <a:lstStyle>
            <a:lvl1pPr>
              <a:defRPr sz="3200" b="0" i="0">
                <a:solidFill>
                  <a:srgbClr val="333399"/>
                </a:solidFill>
                <a:latin typeface="Tahoma"/>
                <a:cs typeface="Tahoma"/>
              </a:defRPr>
            </a:lvl1pPr>
          </a:lstStyle>
          <a:p>
            <a:endParaRPr/>
          </a:p>
        </p:txBody>
      </p:sp>
      <p:sp>
        <p:nvSpPr>
          <p:cNvPr id="3" name="Holder 3"/>
          <p:cNvSpPr>
            <a:spLocks noGrp="1"/>
          </p:cNvSpPr>
          <p:nvPr>
            <p:ph type="subTitle" idx="4"/>
          </p:nvPr>
        </p:nvSpPr>
        <p:spPr>
          <a:xfrm>
            <a:off x="1828800" y="3840480"/>
            <a:ext cx="8534400" cy="3985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59380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gradFill flip="none" rotWithShape="1">
          <a:gsLst>
            <a:gs pos="0">
              <a:schemeClr val="bg2"/>
            </a:gs>
            <a:gs pos="92000">
              <a:schemeClr val="accent3"/>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46B6C-18AE-524C-850A-7A4C5ED7356C}"/>
              </a:ext>
            </a:extLst>
          </p:cNvPr>
          <p:cNvSpPr>
            <a:spLocks noGrp="1"/>
          </p:cNvSpPr>
          <p:nvPr>
            <p:ph type="ctrTitle" hasCustomPrompt="1"/>
          </p:nvPr>
        </p:nvSpPr>
        <p:spPr>
          <a:xfrm>
            <a:off x="1524000" y="1028700"/>
            <a:ext cx="9144000" cy="18034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921D97E8-8B83-0D4B-82AC-4F5DD3D919D3}"/>
              </a:ext>
            </a:extLst>
          </p:cNvPr>
          <p:cNvSpPr>
            <a:spLocks noGrp="1"/>
          </p:cNvSpPr>
          <p:nvPr>
            <p:ph type="subTitle" idx="1"/>
          </p:nvPr>
        </p:nvSpPr>
        <p:spPr>
          <a:xfrm>
            <a:off x="1524000" y="2949575"/>
            <a:ext cx="9144000" cy="771525"/>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descr="A picture containing logo&#10;&#10;Description automatically generated">
            <a:extLst>
              <a:ext uri="{FF2B5EF4-FFF2-40B4-BE49-F238E27FC236}">
                <a16:creationId xmlns:a16="http://schemas.microsoft.com/office/drawing/2014/main" id="{3C76ABB3-7ED4-F24B-AF13-562371425DAE}"/>
              </a:ext>
            </a:extLst>
          </p:cNvPr>
          <p:cNvPicPr>
            <a:picLocks noChangeAspect="1"/>
          </p:cNvPicPr>
          <p:nvPr userDrawn="1"/>
        </p:nvPicPr>
        <p:blipFill>
          <a:blip r:embed="rId2"/>
          <a:stretch>
            <a:fillRect/>
          </a:stretch>
        </p:blipFill>
        <p:spPr>
          <a:xfrm>
            <a:off x="3486150" y="4049643"/>
            <a:ext cx="5219700" cy="2463800"/>
          </a:xfrm>
          <a:prstGeom prst="rect">
            <a:avLst/>
          </a:prstGeom>
          <a:effectLst>
            <a:outerShdw blurRad="139700" dist="38100" dir="5400000" sx="102000" sy="102000" algn="ctr" rotWithShape="0">
              <a:srgbClr val="000000">
                <a:alpha val="32000"/>
              </a:srgbClr>
            </a:outerShdw>
          </a:effectLst>
        </p:spPr>
      </p:pic>
    </p:spTree>
    <p:extLst>
      <p:ext uri="{BB962C8B-B14F-4D97-AF65-F5344CB8AC3E}">
        <p14:creationId xmlns:p14="http://schemas.microsoft.com/office/powerpoint/2010/main" val="2145455414"/>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CBDE2-4C2F-C844-BCF8-960E49B372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0A5939-2BD9-694E-8474-92D8635C54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a:extLst>
              <a:ext uri="{FF2B5EF4-FFF2-40B4-BE49-F238E27FC236}">
                <a16:creationId xmlns:a16="http://schemas.microsoft.com/office/drawing/2014/main" id="{44203003-0C4A-C24C-82A6-7452BCA13EDA}"/>
              </a:ext>
            </a:extLst>
          </p:cNvPr>
          <p:cNvSpPr>
            <a:spLocks noGrp="1"/>
          </p:cNvSpPr>
          <p:nvPr>
            <p:ph type="sldNum" sz="quarter" idx="4"/>
          </p:nvPr>
        </p:nvSpPr>
        <p:spPr>
          <a:xfrm>
            <a:off x="8610600" y="6325872"/>
            <a:ext cx="2743200" cy="344727"/>
          </a:xfrm>
          <a:prstGeom prst="rect">
            <a:avLst/>
          </a:prstGeom>
        </p:spPr>
        <p:txBody>
          <a:bodyPr vert="horz" lIns="91440" tIns="45720" rIns="91440" bIns="45720" rtlCol="0" anchor="ctr"/>
          <a:lstStyle>
            <a:lvl1pPr algn="r">
              <a:defRPr sz="1200">
                <a:solidFill>
                  <a:schemeClr val="tx1">
                    <a:tint val="75000"/>
                  </a:schemeClr>
                </a:solidFill>
              </a:defRPr>
            </a:lvl1pPr>
          </a:lstStyle>
          <a:p>
            <a:fld id="{0D4E7D25-D4AF-884A-BB07-379C6E65AB3F}" type="slidenum">
              <a:rPr lang="en-US" smtClean="0"/>
              <a:t>‹#›</a:t>
            </a:fld>
            <a:endParaRPr lang="en-US"/>
          </a:p>
        </p:txBody>
      </p:sp>
    </p:spTree>
    <p:extLst>
      <p:ext uri="{BB962C8B-B14F-4D97-AF65-F5344CB8AC3E}">
        <p14:creationId xmlns:p14="http://schemas.microsoft.com/office/powerpoint/2010/main" val="3395429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Title Main">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42AC3E00-6D28-DD49-93C3-C7869DAA689A}"/>
              </a:ext>
            </a:extLst>
          </p:cNvPr>
          <p:cNvSpPr/>
          <p:nvPr userDrawn="1"/>
        </p:nvSpPr>
        <p:spPr>
          <a:xfrm>
            <a:off x="419853" y="-11771"/>
            <a:ext cx="11772147" cy="6895275"/>
          </a:xfrm>
          <a:custGeom>
            <a:avLst/>
            <a:gdLst>
              <a:gd name="connsiteX0" fmla="*/ 0 w 6805749"/>
              <a:gd name="connsiteY0" fmla="*/ 0 h 6858000"/>
              <a:gd name="connsiteX1" fmla="*/ 6805749 w 6805749"/>
              <a:gd name="connsiteY1" fmla="*/ 0 h 6858000"/>
              <a:gd name="connsiteX2" fmla="*/ 6805749 w 6805749"/>
              <a:gd name="connsiteY2" fmla="*/ 6858000 h 6858000"/>
              <a:gd name="connsiteX3" fmla="*/ 0 w 6805749"/>
              <a:gd name="connsiteY3" fmla="*/ 6858000 h 6858000"/>
              <a:gd name="connsiteX4" fmla="*/ 0 w 6805749"/>
              <a:gd name="connsiteY4" fmla="*/ 0 h 6858000"/>
              <a:gd name="connsiteX0" fmla="*/ 0 w 6805749"/>
              <a:gd name="connsiteY0" fmla="*/ 0 h 6858000"/>
              <a:gd name="connsiteX1" fmla="*/ 6805749 w 6805749"/>
              <a:gd name="connsiteY1" fmla="*/ 0 h 6858000"/>
              <a:gd name="connsiteX2" fmla="*/ 3631475 w 6805749"/>
              <a:gd name="connsiteY2" fmla="*/ 6858000 h 6858000"/>
              <a:gd name="connsiteX3" fmla="*/ 0 w 6805749"/>
              <a:gd name="connsiteY3" fmla="*/ 6858000 h 6858000"/>
              <a:gd name="connsiteX4" fmla="*/ 0 w 6805749"/>
              <a:gd name="connsiteY4" fmla="*/ 0 h 6858000"/>
              <a:gd name="connsiteX0" fmla="*/ 0 w 9222377"/>
              <a:gd name="connsiteY0" fmla="*/ 13063 h 6871063"/>
              <a:gd name="connsiteX1" fmla="*/ 9222377 w 9222377"/>
              <a:gd name="connsiteY1" fmla="*/ 0 h 6871063"/>
              <a:gd name="connsiteX2" fmla="*/ 3631475 w 9222377"/>
              <a:gd name="connsiteY2" fmla="*/ 6871063 h 6871063"/>
              <a:gd name="connsiteX3" fmla="*/ 0 w 9222377"/>
              <a:gd name="connsiteY3" fmla="*/ 6871063 h 6871063"/>
              <a:gd name="connsiteX4" fmla="*/ 0 w 9222377"/>
              <a:gd name="connsiteY4" fmla="*/ 13063 h 6871063"/>
              <a:gd name="connsiteX0" fmla="*/ 0 w 11772147"/>
              <a:gd name="connsiteY0" fmla="*/ 7202 h 6865202"/>
              <a:gd name="connsiteX1" fmla="*/ 11772147 w 11772147"/>
              <a:gd name="connsiteY1" fmla="*/ 0 h 6865202"/>
              <a:gd name="connsiteX2" fmla="*/ 3631475 w 11772147"/>
              <a:gd name="connsiteY2" fmla="*/ 6865202 h 6865202"/>
              <a:gd name="connsiteX3" fmla="*/ 0 w 11772147"/>
              <a:gd name="connsiteY3" fmla="*/ 6865202 h 6865202"/>
              <a:gd name="connsiteX4" fmla="*/ 0 w 11772147"/>
              <a:gd name="connsiteY4" fmla="*/ 7202 h 6865202"/>
              <a:gd name="connsiteX0" fmla="*/ 0 w 11772147"/>
              <a:gd name="connsiteY0" fmla="*/ 7202 h 6878649"/>
              <a:gd name="connsiteX1" fmla="*/ 11772147 w 11772147"/>
              <a:gd name="connsiteY1" fmla="*/ 0 h 6878649"/>
              <a:gd name="connsiteX2" fmla="*/ 7369757 w 11772147"/>
              <a:gd name="connsiteY2" fmla="*/ 6878649 h 6878649"/>
              <a:gd name="connsiteX3" fmla="*/ 0 w 11772147"/>
              <a:gd name="connsiteY3" fmla="*/ 6865202 h 6878649"/>
              <a:gd name="connsiteX4" fmla="*/ 0 w 11772147"/>
              <a:gd name="connsiteY4" fmla="*/ 7202 h 6878649"/>
              <a:gd name="connsiteX0" fmla="*/ 0 w 11772147"/>
              <a:gd name="connsiteY0" fmla="*/ 7202 h 6895275"/>
              <a:gd name="connsiteX1" fmla="*/ 11772147 w 11772147"/>
              <a:gd name="connsiteY1" fmla="*/ 0 h 6895275"/>
              <a:gd name="connsiteX2" fmla="*/ 7353131 w 11772147"/>
              <a:gd name="connsiteY2" fmla="*/ 6895275 h 6895275"/>
              <a:gd name="connsiteX3" fmla="*/ 0 w 11772147"/>
              <a:gd name="connsiteY3" fmla="*/ 6865202 h 6895275"/>
              <a:gd name="connsiteX4" fmla="*/ 0 w 11772147"/>
              <a:gd name="connsiteY4" fmla="*/ 7202 h 689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72147" h="6895275">
                <a:moveTo>
                  <a:pt x="0" y="7202"/>
                </a:moveTo>
                <a:lnTo>
                  <a:pt x="11772147" y="0"/>
                </a:lnTo>
                <a:lnTo>
                  <a:pt x="7353131" y="6895275"/>
                </a:lnTo>
                <a:lnTo>
                  <a:pt x="0" y="6865202"/>
                </a:lnTo>
                <a:lnTo>
                  <a:pt x="0" y="7202"/>
                </a:lnTo>
                <a:close/>
              </a:path>
            </a:pathLst>
          </a:custGeom>
          <a:gradFill flip="none" rotWithShape="1">
            <a:gsLst>
              <a:gs pos="0">
                <a:schemeClr val="tx2"/>
              </a:gs>
              <a:gs pos="100000">
                <a:schemeClr val="accent3"/>
              </a:gs>
            </a:gsLst>
            <a:lin ang="13500000" scaled="1"/>
            <a:tileRect/>
          </a:gradFill>
          <a:ln>
            <a:noFill/>
          </a:ln>
          <a:effectLst>
            <a:outerShdw blurRad="368300" dist="635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
            <a:extLst>
              <a:ext uri="{FF2B5EF4-FFF2-40B4-BE49-F238E27FC236}">
                <a16:creationId xmlns:a16="http://schemas.microsoft.com/office/drawing/2014/main" id="{21F8E448-26C2-3749-9DBA-BE5DCBD5CBDE}"/>
              </a:ext>
            </a:extLst>
          </p:cNvPr>
          <p:cNvSpPr/>
          <p:nvPr userDrawn="1"/>
        </p:nvSpPr>
        <p:spPr>
          <a:xfrm>
            <a:off x="-66450" y="-10449"/>
            <a:ext cx="11811703" cy="6918425"/>
          </a:xfrm>
          <a:custGeom>
            <a:avLst/>
            <a:gdLst>
              <a:gd name="connsiteX0" fmla="*/ 0 w 6805749"/>
              <a:gd name="connsiteY0" fmla="*/ 0 h 6858000"/>
              <a:gd name="connsiteX1" fmla="*/ 6805749 w 6805749"/>
              <a:gd name="connsiteY1" fmla="*/ 0 h 6858000"/>
              <a:gd name="connsiteX2" fmla="*/ 6805749 w 6805749"/>
              <a:gd name="connsiteY2" fmla="*/ 6858000 h 6858000"/>
              <a:gd name="connsiteX3" fmla="*/ 0 w 6805749"/>
              <a:gd name="connsiteY3" fmla="*/ 6858000 h 6858000"/>
              <a:gd name="connsiteX4" fmla="*/ 0 w 6805749"/>
              <a:gd name="connsiteY4" fmla="*/ 0 h 6858000"/>
              <a:gd name="connsiteX0" fmla="*/ 0 w 6805749"/>
              <a:gd name="connsiteY0" fmla="*/ 0 h 6858000"/>
              <a:gd name="connsiteX1" fmla="*/ 6805749 w 6805749"/>
              <a:gd name="connsiteY1" fmla="*/ 0 h 6858000"/>
              <a:gd name="connsiteX2" fmla="*/ 3631475 w 6805749"/>
              <a:gd name="connsiteY2" fmla="*/ 6858000 h 6858000"/>
              <a:gd name="connsiteX3" fmla="*/ 0 w 6805749"/>
              <a:gd name="connsiteY3" fmla="*/ 6858000 h 6858000"/>
              <a:gd name="connsiteX4" fmla="*/ 0 w 6805749"/>
              <a:gd name="connsiteY4" fmla="*/ 0 h 6858000"/>
              <a:gd name="connsiteX0" fmla="*/ 0 w 9222377"/>
              <a:gd name="connsiteY0" fmla="*/ 13063 h 6871063"/>
              <a:gd name="connsiteX1" fmla="*/ 9222377 w 9222377"/>
              <a:gd name="connsiteY1" fmla="*/ 0 h 6871063"/>
              <a:gd name="connsiteX2" fmla="*/ 3631475 w 9222377"/>
              <a:gd name="connsiteY2" fmla="*/ 6871063 h 6871063"/>
              <a:gd name="connsiteX3" fmla="*/ 0 w 9222377"/>
              <a:gd name="connsiteY3" fmla="*/ 6871063 h 6871063"/>
              <a:gd name="connsiteX4" fmla="*/ 0 w 9222377"/>
              <a:gd name="connsiteY4" fmla="*/ 13063 h 6871063"/>
              <a:gd name="connsiteX0" fmla="*/ 0 w 11772147"/>
              <a:gd name="connsiteY0" fmla="*/ 7202 h 6865202"/>
              <a:gd name="connsiteX1" fmla="*/ 11772147 w 11772147"/>
              <a:gd name="connsiteY1" fmla="*/ 0 h 6865202"/>
              <a:gd name="connsiteX2" fmla="*/ 3631475 w 11772147"/>
              <a:gd name="connsiteY2" fmla="*/ 6865202 h 6865202"/>
              <a:gd name="connsiteX3" fmla="*/ 0 w 11772147"/>
              <a:gd name="connsiteY3" fmla="*/ 6865202 h 6865202"/>
              <a:gd name="connsiteX4" fmla="*/ 0 w 11772147"/>
              <a:gd name="connsiteY4" fmla="*/ 7202 h 6865202"/>
              <a:gd name="connsiteX0" fmla="*/ 0 w 11772147"/>
              <a:gd name="connsiteY0" fmla="*/ 7202 h 6878649"/>
              <a:gd name="connsiteX1" fmla="*/ 11772147 w 11772147"/>
              <a:gd name="connsiteY1" fmla="*/ 0 h 6878649"/>
              <a:gd name="connsiteX2" fmla="*/ 7369757 w 11772147"/>
              <a:gd name="connsiteY2" fmla="*/ 6878649 h 6878649"/>
              <a:gd name="connsiteX3" fmla="*/ 0 w 11772147"/>
              <a:gd name="connsiteY3" fmla="*/ 6865202 h 6878649"/>
              <a:gd name="connsiteX4" fmla="*/ 0 w 11772147"/>
              <a:gd name="connsiteY4" fmla="*/ 7202 h 6878649"/>
              <a:gd name="connsiteX0" fmla="*/ 0 w 11781025"/>
              <a:gd name="connsiteY0" fmla="*/ 0 h 6880325"/>
              <a:gd name="connsiteX1" fmla="*/ 11781025 w 11781025"/>
              <a:gd name="connsiteY1" fmla="*/ 1676 h 6880325"/>
              <a:gd name="connsiteX2" fmla="*/ 7378635 w 11781025"/>
              <a:gd name="connsiteY2" fmla="*/ 6880325 h 6880325"/>
              <a:gd name="connsiteX3" fmla="*/ 8878 w 11781025"/>
              <a:gd name="connsiteY3" fmla="*/ 6866878 h 6880325"/>
              <a:gd name="connsiteX4" fmla="*/ 0 w 11781025"/>
              <a:gd name="connsiteY4" fmla="*/ 0 h 6880325"/>
              <a:gd name="connsiteX0" fmla="*/ 0 w 11789903"/>
              <a:gd name="connsiteY0" fmla="*/ 0 h 6880325"/>
              <a:gd name="connsiteX1" fmla="*/ 11789903 w 11789903"/>
              <a:gd name="connsiteY1" fmla="*/ 1676 h 6880325"/>
              <a:gd name="connsiteX2" fmla="*/ 7387513 w 11789903"/>
              <a:gd name="connsiteY2" fmla="*/ 6880325 h 6880325"/>
              <a:gd name="connsiteX3" fmla="*/ 17756 w 11789903"/>
              <a:gd name="connsiteY3" fmla="*/ 6866878 h 6880325"/>
              <a:gd name="connsiteX4" fmla="*/ 0 w 11789903"/>
              <a:gd name="connsiteY4" fmla="*/ 0 h 6880325"/>
              <a:gd name="connsiteX0" fmla="*/ 9270 w 11799173"/>
              <a:gd name="connsiteY0" fmla="*/ 0 h 6884634"/>
              <a:gd name="connsiteX1" fmla="*/ 11799173 w 11799173"/>
              <a:gd name="connsiteY1" fmla="*/ 1676 h 6884634"/>
              <a:gd name="connsiteX2" fmla="*/ 7396783 w 11799173"/>
              <a:gd name="connsiteY2" fmla="*/ 6880325 h 6884634"/>
              <a:gd name="connsiteX3" fmla="*/ 393 w 11799173"/>
              <a:gd name="connsiteY3" fmla="*/ 6884634 h 6884634"/>
              <a:gd name="connsiteX4" fmla="*/ 9270 w 11799173"/>
              <a:gd name="connsiteY4" fmla="*/ 0 h 6884634"/>
              <a:gd name="connsiteX0" fmla="*/ 9270 w 11799173"/>
              <a:gd name="connsiteY0" fmla="*/ 0 h 6918425"/>
              <a:gd name="connsiteX1" fmla="*/ 11799173 w 11799173"/>
              <a:gd name="connsiteY1" fmla="*/ 1676 h 6918425"/>
              <a:gd name="connsiteX2" fmla="*/ 7396783 w 11799173"/>
              <a:gd name="connsiteY2" fmla="*/ 6918425 h 6918425"/>
              <a:gd name="connsiteX3" fmla="*/ 393 w 11799173"/>
              <a:gd name="connsiteY3" fmla="*/ 6884634 h 6918425"/>
              <a:gd name="connsiteX4" fmla="*/ 9270 w 11799173"/>
              <a:gd name="connsiteY4" fmla="*/ 0 h 6918425"/>
              <a:gd name="connsiteX0" fmla="*/ 21800 w 11811703"/>
              <a:gd name="connsiteY0" fmla="*/ 0 h 6918425"/>
              <a:gd name="connsiteX1" fmla="*/ 11811703 w 11811703"/>
              <a:gd name="connsiteY1" fmla="*/ 1676 h 6918425"/>
              <a:gd name="connsiteX2" fmla="*/ 7409313 w 11811703"/>
              <a:gd name="connsiteY2" fmla="*/ 6918425 h 6918425"/>
              <a:gd name="connsiteX3" fmla="*/ 223 w 11811703"/>
              <a:gd name="connsiteY3" fmla="*/ 6910034 h 6918425"/>
              <a:gd name="connsiteX4" fmla="*/ 21800 w 11811703"/>
              <a:gd name="connsiteY4" fmla="*/ 0 h 691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1703" h="6918425">
                <a:moveTo>
                  <a:pt x="21800" y="0"/>
                </a:moveTo>
                <a:lnTo>
                  <a:pt x="11811703" y="1676"/>
                </a:lnTo>
                <a:lnTo>
                  <a:pt x="7409313" y="6918425"/>
                </a:lnTo>
                <a:lnTo>
                  <a:pt x="223" y="6910034"/>
                </a:lnTo>
                <a:cubicBezTo>
                  <a:pt x="-2736" y="4621075"/>
                  <a:pt x="24759" y="2288959"/>
                  <a:pt x="21800" y="0"/>
                </a:cubicBezTo>
                <a:close/>
              </a:path>
            </a:pathLst>
          </a:custGeom>
          <a:gradFill flip="none" rotWithShape="1">
            <a:gsLst>
              <a:gs pos="0">
                <a:schemeClr val="tx2"/>
              </a:gs>
              <a:gs pos="100000">
                <a:schemeClr val="accent3"/>
              </a:gs>
            </a:gsLst>
            <a:lin ang="10800000" scaled="1"/>
            <a:tileRect/>
          </a:gradFill>
          <a:ln>
            <a:noFill/>
          </a:ln>
          <a:effectLst>
            <a:outerShdw blurRad="368300" dist="635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A8B4F120-39F4-D94E-ABA3-16501418DBA0}"/>
              </a:ext>
            </a:extLst>
          </p:cNvPr>
          <p:cNvPicPr>
            <a:picLocks noChangeAspect="1"/>
          </p:cNvPicPr>
          <p:nvPr userDrawn="1"/>
        </p:nvPicPr>
        <p:blipFill>
          <a:blip r:embed="rId2"/>
          <a:stretch>
            <a:fillRect/>
          </a:stretch>
        </p:blipFill>
        <p:spPr>
          <a:xfrm>
            <a:off x="798241" y="6182437"/>
            <a:ext cx="881342" cy="681037"/>
          </a:xfrm>
          <a:prstGeom prst="rect">
            <a:avLst/>
          </a:prstGeom>
        </p:spPr>
      </p:pic>
      <p:pic>
        <p:nvPicPr>
          <p:cNvPr id="9" name="Picture 8">
            <a:extLst>
              <a:ext uri="{FF2B5EF4-FFF2-40B4-BE49-F238E27FC236}">
                <a16:creationId xmlns:a16="http://schemas.microsoft.com/office/drawing/2014/main" id="{09612D57-9BE4-A742-B186-14D6A776551F}"/>
              </a:ext>
            </a:extLst>
          </p:cNvPr>
          <p:cNvPicPr>
            <a:picLocks noChangeAspect="1"/>
          </p:cNvPicPr>
          <p:nvPr userDrawn="1"/>
        </p:nvPicPr>
        <p:blipFill>
          <a:blip r:embed="rId3"/>
          <a:stretch>
            <a:fillRect/>
          </a:stretch>
        </p:blipFill>
        <p:spPr>
          <a:xfrm>
            <a:off x="1740208" y="6395123"/>
            <a:ext cx="2743200" cy="292100"/>
          </a:xfrm>
          <a:prstGeom prst="rect">
            <a:avLst/>
          </a:prstGeom>
        </p:spPr>
      </p:pic>
      <p:sp>
        <p:nvSpPr>
          <p:cNvPr id="2" name="Title 1">
            <a:extLst>
              <a:ext uri="{FF2B5EF4-FFF2-40B4-BE49-F238E27FC236}">
                <a16:creationId xmlns:a16="http://schemas.microsoft.com/office/drawing/2014/main" id="{D9EBEB76-89B3-E041-B492-151CBC3C338E}"/>
              </a:ext>
            </a:extLst>
          </p:cNvPr>
          <p:cNvSpPr>
            <a:spLocks noGrp="1"/>
          </p:cNvSpPr>
          <p:nvPr userDrawn="1">
            <p:ph type="title"/>
          </p:nvPr>
        </p:nvSpPr>
        <p:spPr>
          <a:xfrm>
            <a:off x="831851" y="758825"/>
            <a:ext cx="7347874" cy="2852737"/>
          </a:xfrm>
        </p:spPr>
        <p:txBody>
          <a:bodyPr anchor="b"/>
          <a:lstStyle>
            <a:lvl1pPr>
              <a:defRPr sz="54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5795CD3-95F3-E645-9513-DEB37BEFD4B4}"/>
              </a:ext>
            </a:extLst>
          </p:cNvPr>
          <p:cNvSpPr>
            <a:spLocks noGrp="1"/>
          </p:cNvSpPr>
          <p:nvPr userDrawn="1">
            <p:ph type="body" idx="1"/>
          </p:nvPr>
        </p:nvSpPr>
        <p:spPr>
          <a:xfrm>
            <a:off x="831851" y="3742686"/>
            <a:ext cx="7347874" cy="1500187"/>
          </a:xfrm>
        </p:spPr>
        <p:txBody>
          <a:bodyPr/>
          <a:lstStyle>
            <a:lvl1pPr marL="0" indent="0">
              <a:buNone/>
              <a:defRPr sz="2400" b="0" i="0">
                <a:solidFill>
                  <a:schemeClr val="bg1">
                    <a:alpha val="75000"/>
                  </a:schemeClr>
                </a:solidFill>
                <a:latin typeface="Avenir Next Condensed" panose="020B0506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271C1F62-F2A6-ED46-8C24-6BB3A2C2B494}"/>
              </a:ext>
            </a:extLst>
          </p:cNvPr>
          <p:cNvSpPr>
            <a:spLocks noGrp="1"/>
          </p:cNvSpPr>
          <p:nvPr userDrawn="1">
            <p:ph type="sldNum" sz="quarter" idx="12"/>
          </p:nvPr>
        </p:nvSpPr>
        <p:spPr/>
        <p:txBody>
          <a:bodyPr/>
          <a:lstStyle/>
          <a:p>
            <a:fld id="{0D4E7D25-D4AF-884A-BB07-379C6E65AB3F}" type="slidenum">
              <a:rPr lang="en-US" smtClean="0"/>
              <a:t>‹#›</a:t>
            </a:fld>
            <a:endParaRPr lang="en-US"/>
          </a:p>
        </p:txBody>
      </p:sp>
    </p:spTree>
    <p:extLst>
      <p:ext uri="{BB962C8B-B14F-4D97-AF65-F5344CB8AC3E}">
        <p14:creationId xmlns:p14="http://schemas.microsoft.com/office/powerpoint/2010/main" val="3950835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Title A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BEB76-89B3-E041-B492-151CBC3C33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795CD3-95F3-E645-9513-DEB37BEFD4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271C1F62-F2A6-ED46-8C24-6BB3A2C2B494}"/>
              </a:ext>
            </a:extLst>
          </p:cNvPr>
          <p:cNvSpPr>
            <a:spLocks noGrp="1"/>
          </p:cNvSpPr>
          <p:nvPr>
            <p:ph type="sldNum" sz="quarter" idx="12"/>
          </p:nvPr>
        </p:nvSpPr>
        <p:spPr/>
        <p:txBody>
          <a:bodyPr/>
          <a:lstStyle/>
          <a:p>
            <a:fld id="{0D4E7D25-D4AF-884A-BB07-379C6E65AB3F}" type="slidenum">
              <a:rPr lang="en-US" smtClean="0"/>
              <a:t>‹#›</a:t>
            </a:fld>
            <a:endParaRPr lang="en-US"/>
          </a:p>
        </p:txBody>
      </p:sp>
    </p:spTree>
    <p:extLst>
      <p:ext uri="{BB962C8B-B14F-4D97-AF65-F5344CB8AC3E}">
        <p14:creationId xmlns:p14="http://schemas.microsoft.com/office/powerpoint/2010/main" val="775259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00931-0FE5-884E-B92B-60F42B0250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D2925A-20EF-314D-A534-180F8F0306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DFF068-031B-9948-87EA-C143B6D890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7A6C5D7-4F6F-C249-827A-D5BB7D6C2F54}"/>
              </a:ext>
            </a:extLst>
          </p:cNvPr>
          <p:cNvSpPr>
            <a:spLocks noGrp="1"/>
          </p:cNvSpPr>
          <p:nvPr>
            <p:ph type="sldNum" sz="quarter" idx="12"/>
          </p:nvPr>
        </p:nvSpPr>
        <p:spPr/>
        <p:txBody>
          <a:bodyPr/>
          <a:lstStyle/>
          <a:p>
            <a:fld id="{0D4E7D25-D4AF-884A-BB07-379C6E65AB3F}" type="slidenum">
              <a:rPr lang="en-US" smtClean="0"/>
              <a:t>‹#›</a:t>
            </a:fld>
            <a:endParaRPr lang="en-US"/>
          </a:p>
        </p:txBody>
      </p:sp>
    </p:spTree>
    <p:extLst>
      <p:ext uri="{BB962C8B-B14F-4D97-AF65-F5344CB8AC3E}">
        <p14:creationId xmlns:p14="http://schemas.microsoft.com/office/powerpoint/2010/main" val="240881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AAE5E-67A6-5346-9DA7-2EC42B76E3F8}"/>
              </a:ext>
            </a:extLst>
          </p:cNvPr>
          <p:cNvSpPr>
            <a:spLocks noGrp="1"/>
          </p:cNvSpPr>
          <p:nvPr>
            <p:ph type="title"/>
          </p:nvPr>
        </p:nvSpPr>
        <p:spPr>
          <a:xfrm>
            <a:off x="839788" y="365125"/>
            <a:ext cx="10515600" cy="1080906"/>
          </a:xfrm>
        </p:spPr>
        <p:txBody>
          <a:bodyPr anchor="ct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4346C9-AF25-E145-87A9-1B7B06230B54}"/>
              </a:ext>
            </a:extLst>
          </p:cNvPr>
          <p:cNvSpPr>
            <a:spLocks noGrp="1"/>
          </p:cNvSpPr>
          <p:nvPr>
            <p:ph type="body" idx="1"/>
          </p:nvPr>
        </p:nvSpPr>
        <p:spPr>
          <a:xfrm>
            <a:off x="839788" y="1446031"/>
            <a:ext cx="5157787" cy="823912"/>
          </a:xfrm>
        </p:spPr>
        <p:txBody>
          <a:bodyPr anchor="b"/>
          <a:lstStyle>
            <a:lvl1pPr marL="0" indent="0">
              <a:buNone/>
              <a:defRPr sz="2400" b="1" i="0">
                <a:latin typeface="Avenir Next Condensed Demi Bold" panose="020B0506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0A1728-B564-9548-8504-41C75767101E}"/>
              </a:ext>
            </a:extLst>
          </p:cNvPr>
          <p:cNvSpPr>
            <a:spLocks noGrp="1"/>
          </p:cNvSpPr>
          <p:nvPr>
            <p:ph sz="half" idx="2"/>
          </p:nvPr>
        </p:nvSpPr>
        <p:spPr>
          <a:xfrm>
            <a:off x="839788" y="2269943"/>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63FD12-0094-1C4B-BE2E-91D0E7C82796}"/>
              </a:ext>
            </a:extLst>
          </p:cNvPr>
          <p:cNvSpPr>
            <a:spLocks noGrp="1"/>
          </p:cNvSpPr>
          <p:nvPr>
            <p:ph type="body" sz="quarter" idx="3"/>
          </p:nvPr>
        </p:nvSpPr>
        <p:spPr>
          <a:xfrm>
            <a:off x="6172200" y="1446031"/>
            <a:ext cx="5183188" cy="823912"/>
          </a:xfrm>
        </p:spPr>
        <p:txBody>
          <a:bodyPr anchor="b"/>
          <a:lstStyle>
            <a:lvl1pPr marL="0" indent="0">
              <a:buNone/>
              <a:defRPr sz="2400" b="1" i="0">
                <a:latin typeface="Avenir Next Condensed Demi Bold" panose="020B0506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5AE595-FCE8-B040-A990-03127F01D725}"/>
              </a:ext>
            </a:extLst>
          </p:cNvPr>
          <p:cNvSpPr>
            <a:spLocks noGrp="1"/>
          </p:cNvSpPr>
          <p:nvPr>
            <p:ph sz="quarter" idx="4"/>
          </p:nvPr>
        </p:nvSpPr>
        <p:spPr>
          <a:xfrm>
            <a:off x="6172200" y="2269943"/>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9BC5CD8B-A9BC-054A-BAD0-BF22986E0CDB}"/>
              </a:ext>
            </a:extLst>
          </p:cNvPr>
          <p:cNvSpPr>
            <a:spLocks noGrp="1"/>
          </p:cNvSpPr>
          <p:nvPr>
            <p:ph type="sldNum" sz="quarter" idx="12"/>
          </p:nvPr>
        </p:nvSpPr>
        <p:spPr/>
        <p:txBody>
          <a:bodyPr/>
          <a:lstStyle/>
          <a:p>
            <a:fld id="{0D4E7D25-D4AF-884A-BB07-379C6E65AB3F}" type="slidenum">
              <a:rPr lang="en-US" smtClean="0"/>
              <a:t>‹#›</a:t>
            </a:fld>
            <a:endParaRPr lang="en-US"/>
          </a:p>
        </p:txBody>
      </p:sp>
    </p:spTree>
    <p:extLst>
      <p:ext uri="{BB962C8B-B14F-4D97-AF65-F5344CB8AC3E}">
        <p14:creationId xmlns:p14="http://schemas.microsoft.com/office/powerpoint/2010/main" val="2738715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Imag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08C99-995C-B243-8C4D-BE85B1BCC08B}"/>
              </a:ext>
            </a:extLst>
          </p:cNvPr>
          <p:cNvSpPr>
            <a:spLocks noGrp="1"/>
          </p:cNvSpPr>
          <p:nvPr>
            <p:ph type="title"/>
          </p:nvPr>
        </p:nvSpPr>
        <p:spPr>
          <a:xfrm>
            <a:off x="839788" y="396875"/>
            <a:ext cx="7770812" cy="5397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12E8D0-0F73-444B-945A-98D765B850A4}"/>
              </a:ext>
            </a:extLst>
          </p:cNvPr>
          <p:cNvSpPr>
            <a:spLocks noGrp="1"/>
          </p:cNvSpPr>
          <p:nvPr>
            <p:ph type="pic" idx="1"/>
          </p:nvPr>
        </p:nvSpPr>
        <p:spPr>
          <a:xfrm>
            <a:off x="1974850" y="1349375"/>
            <a:ext cx="8242300" cy="41878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BED19C-EE91-1946-9DB1-6FDDF61706DB}"/>
              </a:ext>
            </a:extLst>
          </p:cNvPr>
          <p:cNvSpPr>
            <a:spLocks noGrp="1"/>
          </p:cNvSpPr>
          <p:nvPr>
            <p:ph type="body" sz="half" idx="2"/>
          </p:nvPr>
        </p:nvSpPr>
        <p:spPr>
          <a:xfrm>
            <a:off x="4129881" y="5664200"/>
            <a:ext cx="3932237" cy="342900"/>
          </a:xfrm>
        </p:spPr>
        <p:txBody>
          <a:bodyPr/>
          <a:lstStyle>
            <a:lvl1pPr marL="0" indent="0" algn="ctr">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6709BE2C-1825-9244-A566-932C586785AC}"/>
              </a:ext>
            </a:extLst>
          </p:cNvPr>
          <p:cNvSpPr>
            <a:spLocks noGrp="1"/>
          </p:cNvSpPr>
          <p:nvPr>
            <p:ph type="sldNum" sz="quarter" idx="12"/>
          </p:nvPr>
        </p:nvSpPr>
        <p:spPr/>
        <p:txBody>
          <a:bodyPr/>
          <a:lstStyle/>
          <a:p>
            <a:fld id="{0D4E7D25-D4AF-884A-BB07-379C6E65AB3F}" type="slidenum">
              <a:rPr lang="en-US" smtClean="0"/>
              <a:t>‹#›</a:t>
            </a:fld>
            <a:endParaRPr lang="en-US"/>
          </a:p>
        </p:txBody>
      </p:sp>
    </p:spTree>
    <p:extLst>
      <p:ext uri="{BB962C8B-B14F-4D97-AF65-F5344CB8AC3E}">
        <p14:creationId xmlns:p14="http://schemas.microsoft.com/office/powerpoint/2010/main" val="3776863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52F91-A4B9-2848-AB4B-F2FEA161F606}"/>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BD5A2F1A-D80D-4E43-8683-CC478D336A30}"/>
              </a:ext>
            </a:extLst>
          </p:cNvPr>
          <p:cNvSpPr>
            <a:spLocks noGrp="1"/>
          </p:cNvSpPr>
          <p:nvPr>
            <p:ph type="sldNum" sz="quarter" idx="12"/>
          </p:nvPr>
        </p:nvSpPr>
        <p:spPr/>
        <p:txBody>
          <a:bodyPr/>
          <a:lstStyle/>
          <a:p>
            <a:fld id="{0D4E7D25-D4AF-884A-BB07-379C6E65AB3F}" type="slidenum">
              <a:rPr lang="en-US" smtClean="0"/>
              <a:t>‹#›</a:t>
            </a:fld>
            <a:endParaRPr lang="en-US"/>
          </a:p>
        </p:txBody>
      </p:sp>
    </p:spTree>
    <p:extLst>
      <p:ext uri="{BB962C8B-B14F-4D97-AF65-F5344CB8AC3E}">
        <p14:creationId xmlns:p14="http://schemas.microsoft.com/office/powerpoint/2010/main" val="3358050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6E6035-F59F-A740-B7A3-B04C3EE838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727013B-1154-6B4D-9FFB-535A2ED5D5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0C67A5C3-0FDE-8F46-AAE1-4BD31463A83B}"/>
              </a:ext>
            </a:extLst>
          </p:cNvPr>
          <p:cNvSpPr>
            <a:spLocks noGrp="1"/>
          </p:cNvSpPr>
          <p:nvPr>
            <p:ph type="sldNum" sz="quarter" idx="4"/>
          </p:nvPr>
        </p:nvSpPr>
        <p:spPr>
          <a:xfrm>
            <a:off x="8610600" y="6325872"/>
            <a:ext cx="2743200" cy="344727"/>
          </a:xfrm>
          <a:prstGeom prst="rect">
            <a:avLst/>
          </a:prstGeom>
        </p:spPr>
        <p:txBody>
          <a:bodyPr vert="horz" lIns="91440" tIns="45720" rIns="91440" bIns="45720" rtlCol="0" anchor="ctr"/>
          <a:lstStyle>
            <a:lvl1pPr algn="r">
              <a:defRPr sz="1200">
                <a:solidFill>
                  <a:schemeClr val="tx1">
                    <a:tint val="75000"/>
                  </a:schemeClr>
                </a:solidFill>
              </a:defRPr>
            </a:lvl1pPr>
          </a:lstStyle>
          <a:p>
            <a:fld id="{0D4E7D25-D4AF-884A-BB07-379C6E65AB3F}" type="slidenum">
              <a:rPr lang="en-US" smtClean="0"/>
              <a:t>‹#›</a:t>
            </a:fld>
            <a:endParaRPr lang="en-US"/>
          </a:p>
        </p:txBody>
      </p:sp>
      <p:sp>
        <p:nvSpPr>
          <p:cNvPr id="13" name="Rectangle 12">
            <a:extLst>
              <a:ext uri="{FF2B5EF4-FFF2-40B4-BE49-F238E27FC236}">
                <a16:creationId xmlns:a16="http://schemas.microsoft.com/office/drawing/2014/main" id="{F655256B-0BD7-414D-A4CF-E2D9E232343E}"/>
              </a:ext>
            </a:extLst>
          </p:cNvPr>
          <p:cNvSpPr/>
          <p:nvPr userDrawn="1"/>
        </p:nvSpPr>
        <p:spPr>
          <a:xfrm>
            <a:off x="-22339" y="6325872"/>
            <a:ext cx="7022797" cy="365125"/>
          </a:xfrm>
          <a:custGeom>
            <a:avLst/>
            <a:gdLst>
              <a:gd name="connsiteX0" fmla="*/ 0 w 8064418"/>
              <a:gd name="connsiteY0" fmla="*/ 0 h 365125"/>
              <a:gd name="connsiteX1" fmla="*/ 8064418 w 8064418"/>
              <a:gd name="connsiteY1" fmla="*/ 0 h 365125"/>
              <a:gd name="connsiteX2" fmla="*/ 8064418 w 8064418"/>
              <a:gd name="connsiteY2" fmla="*/ 365125 h 365125"/>
              <a:gd name="connsiteX3" fmla="*/ 0 w 8064418"/>
              <a:gd name="connsiteY3" fmla="*/ 365125 h 365125"/>
              <a:gd name="connsiteX4" fmla="*/ 0 w 8064418"/>
              <a:gd name="connsiteY4" fmla="*/ 0 h 365125"/>
              <a:gd name="connsiteX0" fmla="*/ 0 w 8064418"/>
              <a:gd name="connsiteY0" fmla="*/ 0 h 365125"/>
              <a:gd name="connsiteX1" fmla="*/ 8064418 w 8064418"/>
              <a:gd name="connsiteY1" fmla="*/ 0 h 365125"/>
              <a:gd name="connsiteX2" fmla="*/ 7763551 w 8064418"/>
              <a:gd name="connsiteY2" fmla="*/ 353326 h 365125"/>
              <a:gd name="connsiteX3" fmla="*/ 0 w 8064418"/>
              <a:gd name="connsiteY3" fmla="*/ 365125 h 365125"/>
              <a:gd name="connsiteX4" fmla="*/ 0 w 8064418"/>
              <a:gd name="connsiteY4" fmla="*/ 0 h 365125"/>
              <a:gd name="connsiteX0" fmla="*/ 1049572 w 8064418"/>
              <a:gd name="connsiteY0" fmla="*/ 7952 h 365125"/>
              <a:gd name="connsiteX1" fmla="*/ 8064418 w 8064418"/>
              <a:gd name="connsiteY1" fmla="*/ 0 h 365125"/>
              <a:gd name="connsiteX2" fmla="*/ 7763551 w 8064418"/>
              <a:gd name="connsiteY2" fmla="*/ 353326 h 365125"/>
              <a:gd name="connsiteX3" fmla="*/ 0 w 8064418"/>
              <a:gd name="connsiteY3" fmla="*/ 365125 h 365125"/>
              <a:gd name="connsiteX4" fmla="*/ 1049572 w 8064418"/>
              <a:gd name="connsiteY4" fmla="*/ 7952 h 365125"/>
              <a:gd name="connsiteX0" fmla="*/ 7951 w 7022797"/>
              <a:gd name="connsiteY0" fmla="*/ 7952 h 365125"/>
              <a:gd name="connsiteX1" fmla="*/ 7022797 w 7022797"/>
              <a:gd name="connsiteY1" fmla="*/ 0 h 365125"/>
              <a:gd name="connsiteX2" fmla="*/ 6721930 w 7022797"/>
              <a:gd name="connsiteY2" fmla="*/ 353326 h 365125"/>
              <a:gd name="connsiteX3" fmla="*/ 0 w 7022797"/>
              <a:gd name="connsiteY3" fmla="*/ 365125 h 365125"/>
              <a:gd name="connsiteX4" fmla="*/ 7951 w 7022797"/>
              <a:gd name="connsiteY4" fmla="*/ 7952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2797" h="365125">
                <a:moveTo>
                  <a:pt x="7951" y="7952"/>
                </a:moveTo>
                <a:lnTo>
                  <a:pt x="7022797" y="0"/>
                </a:lnTo>
                <a:lnTo>
                  <a:pt x="6721930" y="353326"/>
                </a:lnTo>
                <a:lnTo>
                  <a:pt x="0" y="365125"/>
                </a:lnTo>
                <a:lnTo>
                  <a:pt x="7951" y="7952"/>
                </a:lnTo>
                <a:close/>
              </a:path>
            </a:pathLst>
          </a:custGeom>
          <a:gradFill flip="none" rotWithShape="1">
            <a:gsLst>
              <a:gs pos="0">
                <a:schemeClr val="tx1">
                  <a:shade val="30000"/>
                  <a:satMod val="115000"/>
                </a:schemeClr>
              </a:gs>
              <a:gs pos="22000">
                <a:schemeClr val="tx1">
                  <a:shade val="67500"/>
                  <a:satMod val="115000"/>
                </a:schemeClr>
              </a:gs>
              <a:gs pos="100000">
                <a:schemeClr val="tx1">
                  <a:shade val="100000"/>
                  <a:satMod val="115000"/>
                </a:schemeClr>
              </a:gs>
            </a:gsLst>
            <a:lin ang="0" scaled="1"/>
            <a:tileRect/>
          </a:gradFill>
          <a:ln>
            <a:noFill/>
          </a:ln>
          <a:effectLst>
            <a:outerShdw blurRad="50800" dist="50800" dir="5400000" algn="ctr" rotWithShape="0">
              <a:srgbClr val="000000">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29A6B2D-379D-FC4B-B3FC-52A0FF5B6348}"/>
              </a:ext>
            </a:extLst>
          </p:cNvPr>
          <p:cNvGrpSpPr/>
          <p:nvPr userDrawn="1"/>
        </p:nvGrpSpPr>
        <p:grpSpPr>
          <a:xfrm>
            <a:off x="2049" y="6247865"/>
            <a:ext cx="7167417" cy="387043"/>
            <a:chOff x="0" y="6255122"/>
            <a:chExt cx="7167417" cy="387043"/>
          </a:xfrm>
        </p:grpSpPr>
        <p:cxnSp>
          <p:nvCxnSpPr>
            <p:cNvPr id="8" name="Straight Connector 7">
              <a:extLst>
                <a:ext uri="{FF2B5EF4-FFF2-40B4-BE49-F238E27FC236}">
                  <a16:creationId xmlns:a16="http://schemas.microsoft.com/office/drawing/2014/main" id="{9B8A156B-CEFF-1D4D-8E1E-3564F8C47CE7}"/>
                </a:ext>
              </a:extLst>
            </p:cNvPr>
            <p:cNvCxnSpPr>
              <a:cxnSpLocks/>
            </p:cNvCxnSpPr>
            <p:nvPr userDrawn="1"/>
          </p:nvCxnSpPr>
          <p:spPr>
            <a:xfrm>
              <a:off x="0" y="6255122"/>
              <a:ext cx="71674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A42F6A4-42DE-B14E-8EC1-E14080451F35}"/>
                </a:ext>
              </a:extLst>
            </p:cNvPr>
            <p:cNvCxnSpPr>
              <a:cxnSpLocks/>
            </p:cNvCxnSpPr>
            <p:nvPr userDrawn="1"/>
          </p:nvCxnSpPr>
          <p:spPr>
            <a:xfrm flipH="1">
              <a:off x="6837539" y="6255122"/>
              <a:ext cx="329878" cy="38704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85E6584-45B5-9449-9629-A9C1FA942D7A}"/>
                </a:ext>
              </a:extLst>
            </p:cNvPr>
            <p:cNvCxnSpPr/>
            <p:nvPr userDrawn="1"/>
          </p:nvCxnSpPr>
          <p:spPr>
            <a:xfrm flipH="1">
              <a:off x="5011615" y="6642165"/>
              <a:ext cx="182592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27" name="Picture 26" descr="Logo&#10;&#10;Description automatically generated">
            <a:extLst>
              <a:ext uri="{FF2B5EF4-FFF2-40B4-BE49-F238E27FC236}">
                <a16:creationId xmlns:a16="http://schemas.microsoft.com/office/drawing/2014/main" id="{971BB2EE-DB40-4E4D-A0CC-B3F089529BE7}"/>
              </a:ext>
            </a:extLst>
          </p:cNvPr>
          <p:cNvPicPr>
            <a:picLocks noChangeAspect="1"/>
          </p:cNvPicPr>
          <p:nvPr userDrawn="1"/>
        </p:nvPicPr>
        <p:blipFill>
          <a:blip r:embed="rId17"/>
          <a:stretch>
            <a:fillRect/>
          </a:stretch>
        </p:blipFill>
        <p:spPr>
          <a:xfrm>
            <a:off x="798241" y="6165812"/>
            <a:ext cx="881342" cy="681037"/>
          </a:xfrm>
          <a:prstGeom prst="rect">
            <a:avLst/>
          </a:prstGeom>
        </p:spPr>
      </p:pic>
      <p:pic>
        <p:nvPicPr>
          <p:cNvPr id="28" name="Picture 27">
            <a:extLst>
              <a:ext uri="{FF2B5EF4-FFF2-40B4-BE49-F238E27FC236}">
                <a16:creationId xmlns:a16="http://schemas.microsoft.com/office/drawing/2014/main" id="{EBB3393B-CA99-B54A-B2F2-82B2AFFF8974}"/>
              </a:ext>
            </a:extLst>
          </p:cNvPr>
          <p:cNvPicPr>
            <a:picLocks noChangeAspect="1"/>
          </p:cNvPicPr>
          <p:nvPr userDrawn="1"/>
        </p:nvPicPr>
        <p:blipFill>
          <a:blip r:embed="rId18"/>
          <a:stretch>
            <a:fillRect/>
          </a:stretch>
        </p:blipFill>
        <p:spPr>
          <a:xfrm>
            <a:off x="1740208" y="6378498"/>
            <a:ext cx="2743200" cy="292100"/>
          </a:xfrm>
          <a:prstGeom prst="rect">
            <a:avLst/>
          </a:prstGeom>
        </p:spPr>
      </p:pic>
      <p:sp>
        <p:nvSpPr>
          <p:cNvPr id="29" name="Rectangle 12">
            <a:extLst>
              <a:ext uri="{FF2B5EF4-FFF2-40B4-BE49-F238E27FC236}">
                <a16:creationId xmlns:a16="http://schemas.microsoft.com/office/drawing/2014/main" id="{7CB072F0-39C7-354C-85B1-A75A9C095D72}"/>
              </a:ext>
            </a:extLst>
          </p:cNvPr>
          <p:cNvSpPr/>
          <p:nvPr userDrawn="1"/>
        </p:nvSpPr>
        <p:spPr>
          <a:xfrm flipH="1">
            <a:off x="9607702" y="152173"/>
            <a:ext cx="2600866" cy="359978"/>
          </a:xfrm>
          <a:custGeom>
            <a:avLst/>
            <a:gdLst>
              <a:gd name="connsiteX0" fmla="*/ 0 w 8064418"/>
              <a:gd name="connsiteY0" fmla="*/ 0 h 365125"/>
              <a:gd name="connsiteX1" fmla="*/ 8064418 w 8064418"/>
              <a:gd name="connsiteY1" fmla="*/ 0 h 365125"/>
              <a:gd name="connsiteX2" fmla="*/ 8064418 w 8064418"/>
              <a:gd name="connsiteY2" fmla="*/ 365125 h 365125"/>
              <a:gd name="connsiteX3" fmla="*/ 0 w 8064418"/>
              <a:gd name="connsiteY3" fmla="*/ 365125 h 365125"/>
              <a:gd name="connsiteX4" fmla="*/ 0 w 8064418"/>
              <a:gd name="connsiteY4" fmla="*/ 0 h 365125"/>
              <a:gd name="connsiteX0" fmla="*/ 0 w 8064418"/>
              <a:gd name="connsiteY0" fmla="*/ 0 h 365125"/>
              <a:gd name="connsiteX1" fmla="*/ 8064418 w 8064418"/>
              <a:gd name="connsiteY1" fmla="*/ 0 h 365125"/>
              <a:gd name="connsiteX2" fmla="*/ 7763551 w 8064418"/>
              <a:gd name="connsiteY2" fmla="*/ 353326 h 365125"/>
              <a:gd name="connsiteX3" fmla="*/ 0 w 8064418"/>
              <a:gd name="connsiteY3" fmla="*/ 365125 h 365125"/>
              <a:gd name="connsiteX4" fmla="*/ 0 w 8064418"/>
              <a:gd name="connsiteY4" fmla="*/ 0 h 365125"/>
              <a:gd name="connsiteX0" fmla="*/ 1049572 w 8064418"/>
              <a:gd name="connsiteY0" fmla="*/ 7952 h 365125"/>
              <a:gd name="connsiteX1" fmla="*/ 8064418 w 8064418"/>
              <a:gd name="connsiteY1" fmla="*/ 0 h 365125"/>
              <a:gd name="connsiteX2" fmla="*/ 7763551 w 8064418"/>
              <a:gd name="connsiteY2" fmla="*/ 353326 h 365125"/>
              <a:gd name="connsiteX3" fmla="*/ 0 w 8064418"/>
              <a:gd name="connsiteY3" fmla="*/ 365125 h 365125"/>
              <a:gd name="connsiteX4" fmla="*/ 1049572 w 8064418"/>
              <a:gd name="connsiteY4" fmla="*/ 7952 h 365125"/>
              <a:gd name="connsiteX0" fmla="*/ 7951 w 7022797"/>
              <a:gd name="connsiteY0" fmla="*/ 7952 h 365125"/>
              <a:gd name="connsiteX1" fmla="*/ 7022797 w 7022797"/>
              <a:gd name="connsiteY1" fmla="*/ 0 h 365125"/>
              <a:gd name="connsiteX2" fmla="*/ 6721930 w 7022797"/>
              <a:gd name="connsiteY2" fmla="*/ 353326 h 365125"/>
              <a:gd name="connsiteX3" fmla="*/ 0 w 7022797"/>
              <a:gd name="connsiteY3" fmla="*/ 365125 h 365125"/>
              <a:gd name="connsiteX4" fmla="*/ 7951 w 7022797"/>
              <a:gd name="connsiteY4" fmla="*/ 7952 h 365125"/>
              <a:gd name="connsiteX0" fmla="*/ 4440803 w 7022797"/>
              <a:gd name="connsiteY0" fmla="*/ 0 h 367112"/>
              <a:gd name="connsiteX1" fmla="*/ 7022797 w 7022797"/>
              <a:gd name="connsiteY1" fmla="*/ 1987 h 367112"/>
              <a:gd name="connsiteX2" fmla="*/ 6721930 w 7022797"/>
              <a:gd name="connsiteY2" fmla="*/ 355313 h 367112"/>
              <a:gd name="connsiteX3" fmla="*/ 0 w 7022797"/>
              <a:gd name="connsiteY3" fmla="*/ 367112 h 367112"/>
              <a:gd name="connsiteX4" fmla="*/ 4440803 w 7022797"/>
              <a:gd name="connsiteY4" fmla="*/ 0 h 367112"/>
              <a:gd name="connsiteX0" fmla="*/ 7951 w 2589945"/>
              <a:gd name="connsiteY0" fmla="*/ 0 h 357173"/>
              <a:gd name="connsiteX1" fmla="*/ 2589945 w 2589945"/>
              <a:gd name="connsiteY1" fmla="*/ 1987 h 357173"/>
              <a:gd name="connsiteX2" fmla="*/ 2289078 w 2589945"/>
              <a:gd name="connsiteY2" fmla="*/ 355313 h 357173"/>
              <a:gd name="connsiteX3" fmla="*/ 0 w 2589945"/>
              <a:gd name="connsiteY3" fmla="*/ 357173 h 357173"/>
              <a:gd name="connsiteX4" fmla="*/ 7951 w 2589945"/>
              <a:gd name="connsiteY4" fmla="*/ 0 h 357173"/>
              <a:gd name="connsiteX0" fmla="*/ 3286 w 2589945"/>
              <a:gd name="connsiteY0" fmla="*/ 0 h 357173"/>
              <a:gd name="connsiteX1" fmla="*/ 2589945 w 2589945"/>
              <a:gd name="connsiteY1" fmla="*/ 1987 h 357173"/>
              <a:gd name="connsiteX2" fmla="*/ 2289078 w 2589945"/>
              <a:gd name="connsiteY2" fmla="*/ 355313 h 357173"/>
              <a:gd name="connsiteX3" fmla="*/ 0 w 2589945"/>
              <a:gd name="connsiteY3" fmla="*/ 357173 h 357173"/>
              <a:gd name="connsiteX4" fmla="*/ 3286 w 2589945"/>
              <a:gd name="connsiteY4" fmla="*/ 0 h 357173"/>
              <a:gd name="connsiteX0" fmla="*/ 12616 w 2599275"/>
              <a:gd name="connsiteY0" fmla="*/ 0 h 355313"/>
              <a:gd name="connsiteX1" fmla="*/ 2599275 w 2599275"/>
              <a:gd name="connsiteY1" fmla="*/ 1987 h 355313"/>
              <a:gd name="connsiteX2" fmla="*/ 2298408 w 2599275"/>
              <a:gd name="connsiteY2" fmla="*/ 355313 h 355313"/>
              <a:gd name="connsiteX3" fmla="*/ 0 w 2599275"/>
              <a:gd name="connsiteY3" fmla="*/ 352508 h 355313"/>
              <a:gd name="connsiteX4" fmla="*/ 12616 w 2599275"/>
              <a:gd name="connsiteY4" fmla="*/ 0 h 355313"/>
              <a:gd name="connsiteX0" fmla="*/ 211 w 2600866"/>
              <a:gd name="connsiteY0" fmla="*/ 0 h 359978"/>
              <a:gd name="connsiteX1" fmla="*/ 2600866 w 2600866"/>
              <a:gd name="connsiteY1" fmla="*/ 6652 h 359978"/>
              <a:gd name="connsiteX2" fmla="*/ 2299999 w 2600866"/>
              <a:gd name="connsiteY2" fmla="*/ 359978 h 359978"/>
              <a:gd name="connsiteX3" fmla="*/ 1591 w 2600866"/>
              <a:gd name="connsiteY3" fmla="*/ 357173 h 359978"/>
              <a:gd name="connsiteX4" fmla="*/ 211 w 2600866"/>
              <a:gd name="connsiteY4" fmla="*/ 0 h 359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0866" h="359978">
                <a:moveTo>
                  <a:pt x="211" y="0"/>
                </a:moveTo>
                <a:lnTo>
                  <a:pt x="2600866" y="6652"/>
                </a:lnTo>
                <a:lnTo>
                  <a:pt x="2299999" y="359978"/>
                </a:lnTo>
                <a:lnTo>
                  <a:pt x="1591" y="357173"/>
                </a:lnTo>
                <a:cubicBezTo>
                  <a:pt x="2686" y="238115"/>
                  <a:pt x="-884" y="119058"/>
                  <a:pt x="211" y="0"/>
                </a:cubicBezTo>
                <a:close/>
              </a:path>
            </a:pathLst>
          </a:custGeom>
          <a:gradFill flip="none" rotWithShape="1">
            <a:gsLst>
              <a:gs pos="0">
                <a:schemeClr val="tx1">
                  <a:shade val="30000"/>
                  <a:satMod val="115000"/>
                </a:schemeClr>
              </a:gs>
              <a:gs pos="22000">
                <a:schemeClr val="tx1">
                  <a:shade val="67500"/>
                  <a:satMod val="115000"/>
                </a:schemeClr>
              </a:gs>
              <a:gs pos="100000">
                <a:schemeClr val="tx1">
                  <a:shade val="100000"/>
                  <a:satMod val="115000"/>
                </a:schemeClr>
              </a:gs>
            </a:gsLst>
            <a:lin ang="0" scaled="1"/>
            <a:tileRect/>
          </a:gradFill>
          <a:ln>
            <a:noFill/>
          </a:ln>
          <a:effectLst>
            <a:outerShdw blurRad="50800" dist="50800" dir="5400000" algn="ctr" rotWithShape="0">
              <a:srgbClr val="000000">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32E6F1AE-A334-5944-8AE3-3929F0667498}"/>
              </a:ext>
            </a:extLst>
          </p:cNvPr>
          <p:cNvGrpSpPr/>
          <p:nvPr userDrawn="1"/>
        </p:nvGrpSpPr>
        <p:grpSpPr>
          <a:xfrm>
            <a:off x="9429215" y="68454"/>
            <a:ext cx="2762785" cy="387043"/>
            <a:chOff x="9429215" y="68454"/>
            <a:chExt cx="2762785" cy="387043"/>
          </a:xfrm>
        </p:grpSpPr>
        <p:cxnSp>
          <p:nvCxnSpPr>
            <p:cNvPr id="32" name="Straight Connector 31">
              <a:extLst>
                <a:ext uri="{FF2B5EF4-FFF2-40B4-BE49-F238E27FC236}">
                  <a16:creationId xmlns:a16="http://schemas.microsoft.com/office/drawing/2014/main" id="{A7BD3ED0-98C2-1F45-B04A-4547C1DB2649}"/>
                </a:ext>
              </a:extLst>
            </p:cNvPr>
            <p:cNvCxnSpPr>
              <a:cxnSpLocks/>
            </p:cNvCxnSpPr>
            <p:nvPr userDrawn="1"/>
          </p:nvCxnSpPr>
          <p:spPr>
            <a:xfrm flipH="1">
              <a:off x="9429216" y="68454"/>
              <a:ext cx="27627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7828ED1-AB12-1445-9968-C2FFA8C92812}"/>
                </a:ext>
              </a:extLst>
            </p:cNvPr>
            <p:cNvCxnSpPr>
              <a:cxnSpLocks/>
            </p:cNvCxnSpPr>
            <p:nvPr userDrawn="1"/>
          </p:nvCxnSpPr>
          <p:spPr>
            <a:xfrm>
              <a:off x="9429215" y="68454"/>
              <a:ext cx="329878" cy="38704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6C93006-CA4A-3348-9DB1-A64E0E9D7A56}"/>
                </a:ext>
              </a:extLst>
            </p:cNvPr>
            <p:cNvCxnSpPr>
              <a:cxnSpLocks/>
            </p:cNvCxnSpPr>
            <p:nvPr userDrawn="1"/>
          </p:nvCxnSpPr>
          <p:spPr>
            <a:xfrm>
              <a:off x="9759093" y="455497"/>
              <a:ext cx="182592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20170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3" r:id="rId4"/>
    <p:sldLayoutId id="2147483651" r:id="rId5"/>
    <p:sldLayoutId id="2147483652" r:id="rId6"/>
    <p:sldLayoutId id="2147483653" r:id="rId7"/>
    <p:sldLayoutId id="2147483664" r:id="rId8"/>
    <p:sldLayoutId id="2147483654" r:id="rId9"/>
    <p:sldLayoutId id="2147483655" r:id="rId10"/>
    <p:sldLayoutId id="2147483656" r:id="rId11"/>
    <p:sldLayoutId id="2147483657" r:id="rId12"/>
    <p:sldLayoutId id="2147483658" r:id="rId13"/>
    <p:sldLayoutId id="2147483659" r:id="rId14"/>
    <p:sldLayoutId id="2147483665" r:id="rId15"/>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7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3">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txStyles>
    <p:titleStyle>
      <a:lvl1pPr algn="l" defTabSz="914400" rtl="0" eaLnBrk="1" latinLnBrk="0" hangingPunct="1">
        <a:lnSpc>
          <a:spcPct val="90000"/>
        </a:lnSpc>
        <a:spcBef>
          <a:spcPct val="0"/>
        </a:spcBef>
        <a:buNone/>
        <a:defRPr sz="4400" b="1" i="0" kern="1200">
          <a:solidFill>
            <a:schemeClr val="tx1"/>
          </a:solidFill>
          <a:latin typeface="Avenir Next Condensed Demi Bold" panose="020B0506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5"/>
          </a:solidFill>
          <a:latin typeface="Avenir Next Condensed" panose="020B05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5"/>
          </a:solidFill>
          <a:latin typeface="Avenir Next Condensed" panose="020B05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5"/>
          </a:solidFill>
          <a:latin typeface="Avenir Next Condensed" panose="020B05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5"/>
          </a:solidFill>
          <a:latin typeface="Avenir Next Condensed" panose="020B05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5"/>
          </a:solidFill>
          <a:latin typeface="Avenir Next Condensed"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jp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524000" y="3555899"/>
            <a:ext cx="9144000" cy="940001"/>
          </a:xfrm>
          <a:prstGeom prst="rect">
            <a:avLst/>
          </a:prstGeom>
        </p:spPr>
        <p:txBody>
          <a:bodyPr vert="horz" wrap="square" lIns="0" tIns="16510" rIns="0" bIns="0" rtlCol="0" anchor="ctr">
            <a:spAutoFit/>
          </a:bodyPr>
          <a:lstStyle/>
          <a:p>
            <a:pPr marL="12700">
              <a:lnSpc>
                <a:spcPct val="100000"/>
              </a:lnSpc>
              <a:spcBef>
                <a:spcPts val="130"/>
              </a:spcBef>
            </a:pPr>
            <a:r>
              <a:rPr lang="en-US" dirty="0"/>
              <a:t>Air</a:t>
            </a:r>
            <a:r>
              <a:rPr lang="en-US" spc="-60" dirty="0"/>
              <a:t> </a:t>
            </a:r>
            <a:r>
              <a:rPr lang="en-US" spc="5" dirty="0"/>
              <a:t>Conditioning</a:t>
            </a:r>
          </a:p>
        </p:txBody>
      </p:sp>
      <p:sp>
        <p:nvSpPr>
          <p:cNvPr id="6" name="Subtitle 5">
            <a:extLst>
              <a:ext uri="{FF2B5EF4-FFF2-40B4-BE49-F238E27FC236}">
                <a16:creationId xmlns:a16="http://schemas.microsoft.com/office/drawing/2014/main" id="{DAE547FD-97B6-F247-98FD-BC80AC6A3FA0}"/>
              </a:ext>
            </a:extLst>
          </p:cNvPr>
          <p:cNvSpPr>
            <a:spLocks noGrp="1"/>
          </p:cNvSpPr>
          <p:nvPr>
            <p:ph type="subTitle" idx="1"/>
          </p:nvPr>
        </p:nvSpPr>
        <p:spPr/>
        <p:txBody>
          <a:bodyPr>
            <a:normAutofit/>
          </a:bodyPr>
          <a:lstStyle/>
          <a:p>
            <a:r>
              <a:rPr lang="en-US" dirty="0"/>
              <a:t>Michael Stein</a:t>
            </a:r>
          </a:p>
        </p:txBody>
      </p:sp>
    </p:spTree>
    <p:extLst>
      <p:ext uri="{BB962C8B-B14F-4D97-AF65-F5344CB8AC3E}">
        <p14:creationId xmlns:p14="http://schemas.microsoft.com/office/powerpoint/2010/main" val="3436177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739578"/>
            <a:ext cx="10515600" cy="642997"/>
          </a:xfrm>
        </p:spPr>
        <p:txBody>
          <a:bodyPr vert="horz" wrap="square" lIns="0" tIns="16510" rIns="0" bIns="0" rtlCol="0" anchor="b">
            <a:spAutoFit/>
          </a:bodyPr>
          <a:lstStyle/>
          <a:p>
            <a:r>
              <a:rPr lang="en-US" dirty="0"/>
              <a:t>Problems With The Condensing Unit</a:t>
            </a:r>
          </a:p>
        </p:txBody>
      </p:sp>
      <p:sp>
        <p:nvSpPr>
          <p:cNvPr id="6" name="Content Placeholder 5">
            <a:extLst>
              <a:ext uri="{FF2B5EF4-FFF2-40B4-BE49-F238E27FC236}">
                <a16:creationId xmlns:a16="http://schemas.microsoft.com/office/drawing/2014/main" id="{0475FF9B-BB00-9D42-8956-4D4926DFD6F9}"/>
              </a:ext>
            </a:extLst>
          </p:cNvPr>
          <p:cNvSpPr>
            <a:spLocks noGrp="1"/>
          </p:cNvSpPr>
          <p:nvPr>
            <p:ph idx="1"/>
          </p:nvPr>
        </p:nvSpPr>
        <p:spPr>
          <a:xfrm>
            <a:off x="838200" y="1688858"/>
            <a:ext cx="4509052" cy="3869497"/>
          </a:xfrm>
        </p:spPr>
        <p:txBody>
          <a:bodyPr>
            <a:normAutofit/>
          </a:bodyPr>
          <a:lstStyle/>
          <a:p>
            <a:r>
              <a:rPr lang="en-US" sz="2400" dirty="0"/>
              <a:t>Not level</a:t>
            </a:r>
          </a:p>
          <a:p>
            <a:r>
              <a:rPr lang="en-US" sz="2400" dirty="0"/>
              <a:t>No exposed wires by disconnect</a:t>
            </a:r>
          </a:p>
          <a:p>
            <a:r>
              <a:rPr lang="en-US" sz="2400" dirty="0"/>
              <a:t>Under deck</a:t>
            </a:r>
          </a:p>
          <a:p>
            <a:r>
              <a:rPr lang="en-US" sz="2400" dirty="0"/>
              <a:t>Too close to walls or bushes</a:t>
            </a:r>
          </a:p>
          <a:p>
            <a:r>
              <a:rPr lang="en-US" sz="2400" dirty="0"/>
              <a:t>Require 16”</a:t>
            </a:r>
          </a:p>
          <a:p>
            <a:r>
              <a:rPr lang="en-US" sz="2400" dirty="0"/>
              <a:t>Damage to fins</a:t>
            </a:r>
          </a:p>
          <a:p>
            <a:pPr lvl="1"/>
            <a:r>
              <a:rPr lang="en-US" dirty="0"/>
              <a:t>Bad cabinets</a:t>
            </a:r>
          </a:p>
          <a:p>
            <a:pPr lvl="1"/>
            <a:r>
              <a:rPr lang="en-US" dirty="0"/>
              <a:t>6” square lowers 1 seer</a:t>
            </a:r>
          </a:p>
        </p:txBody>
      </p:sp>
      <p:sp>
        <p:nvSpPr>
          <p:cNvPr id="13" name="Content Placeholder 5">
            <a:extLst>
              <a:ext uri="{FF2B5EF4-FFF2-40B4-BE49-F238E27FC236}">
                <a16:creationId xmlns:a16="http://schemas.microsoft.com/office/drawing/2014/main" id="{E9A88834-1F2D-BE46-A49E-102339EDB75B}"/>
              </a:ext>
            </a:extLst>
          </p:cNvPr>
          <p:cNvSpPr txBox="1">
            <a:spLocks/>
          </p:cNvSpPr>
          <p:nvPr/>
        </p:nvSpPr>
        <p:spPr>
          <a:xfrm>
            <a:off x="5907158" y="1688858"/>
            <a:ext cx="4509052" cy="38694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5"/>
                </a:solidFill>
                <a:latin typeface="Avenir Next Condensed" panose="020B05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5"/>
                </a:solidFill>
                <a:latin typeface="Avenir Next Condensed" panose="020B05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5"/>
                </a:solidFill>
                <a:latin typeface="Avenir Next Condensed" panose="020B05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5"/>
                </a:solidFill>
                <a:latin typeface="Avenir Next Condensed" panose="020B05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5"/>
                </a:solidFill>
                <a:latin typeface="Avenir Next Condensed"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Dog pee problems</a:t>
            </a:r>
          </a:p>
          <a:p>
            <a:r>
              <a:rPr lang="en-US" sz="2400" dirty="0"/>
              <a:t>Long lines issues</a:t>
            </a:r>
          </a:p>
          <a:p>
            <a:r>
              <a:rPr lang="en-US" sz="2400" dirty="0"/>
              <a:t>Dirty</a:t>
            </a:r>
          </a:p>
          <a:p>
            <a:r>
              <a:rPr lang="en-US" sz="2400" dirty="0"/>
              <a:t>No maintenance record</a:t>
            </a:r>
          </a:p>
          <a:p>
            <a:r>
              <a:rPr lang="en-US" sz="2400" dirty="0"/>
              <a:t>No oil around Schrader values</a:t>
            </a:r>
          </a:p>
          <a:p>
            <a:r>
              <a:rPr lang="en-US" sz="2400" dirty="0"/>
              <a:t>Cap’s for Schrader values</a:t>
            </a:r>
          </a:p>
        </p:txBody>
      </p:sp>
    </p:spTree>
    <p:extLst>
      <p:ext uri="{BB962C8B-B14F-4D97-AF65-F5344CB8AC3E}">
        <p14:creationId xmlns:p14="http://schemas.microsoft.com/office/powerpoint/2010/main" val="368147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fade">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fade">
                                      <p:cBhvr>
                                        <p:cTn id="32"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706407"/>
            <a:ext cx="10515600" cy="642997"/>
          </a:xfrm>
        </p:spPr>
        <p:txBody>
          <a:bodyPr vert="horz" wrap="square" lIns="0" tIns="16510" rIns="0" bIns="0" rtlCol="0" anchor="ctr">
            <a:spAutoFit/>
          </a:bodyPr>
          <a:lstStyle/>
          <a:p>
            <a:r>
              <a:rPr lang="en-US" dirty="0"/>
              <a:t>Problems With Inside Coil-“the Evaporator Coil”</a:t>
            </a:r>
          </a:p>
        </p:txBody>
      </p:sp>
      <p:sp>
        <p:nvSpPr>
          <p:cNvPr id="5" name="Content Placeholder 4">
            <a:extLst>
              <a:ext uri="{FF2B5EF4-FFF2-40B4-BE49-F238E27FC236}">
                <a16:creationId xmlns:a16="http://schemas.microsoft.com/office/drawing/2014/main" id="{60EF2A18-B160-EF42-BFA3-F3208BE67ACB}"/>
              </a:ext>
            </a:extLst>
          </p:cNvPr>
          <p:cNvSpPr>
            <a:spLocks noGrp="1"/>
          </p:cNvSpPr>
          <p:nvPr>
            <p:ph idx="1"/>
          </p:nvPr>
        </p:nvSpPr>
        <p:spPr>
          <a:xfrm>
            <a:off x="838200" y="1547330"/>
            <a:ext cx="10515600" cy="4351338"/>
          </a:xfrm>
        </p:spPr>
        <p:txBody>
          <a:bodyPr>
            <a:normAutofit fontScale="77500" lnSpcReduction="20000"/>
          </a:bodyPr>
          <a:lstStyle/>
          <a:p>
            <a:r>
              <a:rPr lang="en-US" dirty="0"/>
              <a:t>Really old = very inefficient</a:t>
            </a:r>
          </a:p>
          <a:p>
            <a:pPr lvl="1"/>
            <a:r>
              <a:rPr lang="en-US" dirty="0"/>
              <a:t>Changed outside unit but not the coil</a:t>
            </a:r>
          </a:p>
          <a:p>
            <a:pPr lvl="1"/>
            <a:r>
              <a:rPr lang="en-US" dirty="0"/>
              <a:t>Efficiency comes mostly from the coil</a:t>
            </a:r>
          </a:p>
          <a:p>
            <a:pPr lvl="1"/>
            <a:r>
              <a:rPr lang="en-US" dirty="0"/>
              <a:t>The tires of the car = the coil</a:t>
            </a:r>
          </a:p>
          <a:p>
            <a:r>
              <a:rPr lang="en-US" dirty="0"/>
              <a:t>Cased vs uncased</a:t>
            </a:r>
          </a:p>
          <a:p>
            <a:r>
              <a:rPr lang="en-US" dirty="0"/>
              <a:t>Air leakage out lines</a:t>
            </a:r>
          </a:p>
          <a:p>
            <a:r>
              <a:rPr lang="en-US" dirty="0"/>
              <a:t>Make sure connection caulked- no leakage</a:t>
            </a:r>
          </a:p>
          <a:p>
            <a:r>
              <a:rPr lang="en-US" dirty="0"/>
              <a:t>No oil anywhere</a:t>
            </a:r>
          </a:p>
          <a:p>
            <a:r>
              <a:rPr lang="en-US" dirty="0"/>
              <a:t>Dirty coils = dirty filters or no filters</a:t>
            </a:r>
          </a:p>
          <a:p>
            <a:r>
              <a:rPr lang="en-US" dirty="0"/>
              <a:t>Condensate around top of coil = blockage</a:t>
            </a:r>
          </a:p>
          <a:p>
            <a:r>
              <a:rPr lang="en-US" dirty="0"/>
              <a:t>No filter</a:t>
            </a:r>
          </a:p>
          <a:p>
            <a:r>
              <a:rPr lang="en-US" dirty="0"/>
              <a:t>18 to 22 degree temp drop “td”</a:t>
            </a:r>
          </a:p>
          <a:p>
            <a:pPr lvl="1"/>
            <a:r>
              <a:rPr lang="en-US" dirty="0"/>
              <a:t>Measure at filter &amp; then above coil</a:t>
            </a:r>
          </a:p>
          <a:p>
            <a:endParaRPr lang="en-US" dirty="0"/>
          </a:p>
        </p:txBody>
      </p:sp>
    </p:spTree>
    <p:extLst>
      <p:ext uri="{BB962C8B-B14F-4D97-AF65-F5344CB8AC3E}">
        <p14:creationId xmlns:p14="http://schemas.microsoft.com/office/powerpoint/2010/main" val="18353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572277"/>
            <a:ext cx="10515600" cy="1249188"/>
          </a:xfrm>
        </p:spPr>
        <p:txBody>
          <a:bodyPr vert="horz" wrap="square" lIns="0" tIns="13335" rIns="0" bIns="0" rtlCol="0" anchor="ctr">
            <a:spAutoFit/>
          </a:bodyPr>
          <a:lstStyle/>
          <a:p>
            <a:r>
              <a:rPr lang="en-US" dirty="0"/>
              <a:t>Problems With Inside Coil </a:t>
            </a:r>
            <a:br>
              <a:rPr lang="en-US" dirty="0"/>
            </a:br>
            <a:r>
              <a:rPr lang="en-US" dirty="0"/>
              <a:t>“The Evaporator Coil” - Continued</a:t>
            </a:r>
          </a:p>
        </p:txBody>
      </p:sp>
      <p:sp>
        <p:nvSpPr>
          <p:cNvPr id="4" name="Content Placeholder 3">
            <a:extLst>
              <a:ext uri="{FF2B5EF4-FFF2-40B4-BE49-F238E27FC236}">
                <a16:creationId xmlns:a16="http://schemas.microsoft.com/office/drawing/2014/main" id="{633E419B-BECD-2E41-A553-BE0B61D2E088}"/>
              </a:ext>
            </a:extLst>
          </p:cNvPr>
          <p:cNvSpPr>
            <a:spLocks noGrp="1"/>
          </p:cNvSpPr>
          <p:nvPr>
            <p:ph idx="1"/>
          </p:nvPr>
        </p:nvSpPr>
        <p:spPr>
          <a:xfrm>
            <a:off x="838200" y="2332520"/>
            <a:ext cx="10515600" cy="3442115"/>
          </a:xfrm>
        </p:spPr>
        <p:txBody>
          <a:bodyPr/>
          <a:lstStyle/>
          <a:p>
            <a:r>
              <a:rPr lang="en-US" dirty="0"/>
              <a:t>Kinked lines by the coil</a:t>
            </a:r>
          </a:p>
          <a:p>
            <a:r>
              <a:rPr lang="en-US" dirty="0"/>
              <a:t>Water marks on furnace</a:t>
            </a:r>
          </a:p>
          <a:p>
            <a:r>
              <a:rPr lang="en-US" dirty="0" err="1"/>
              <a:t>Arma</a:t>
            </a:r>
            <a:r>
              <a:rPr lang="en-US" dirty="0"/>
              <a:t> flex all the way to the sheet metal</a:t>
            </a:r>
          </a:p>
          <a:p>
            <a:r>
              <a:rPr lang="en-US" dirty="0"/>
              <a:t>Support for the refrigerant lines</a:t>
            </a:r>
          </a:p>
          <a:p>
            <a:r>
              <a:rPr lang="en-US" dirty="0"/>
              <a:t>Not square with the furnace</a:t>
            </a:r>
          </a:p>
          <a:p>
            <a:pPr lvl="1"/>
            <a:r>
              <a:rPr lang="en-US" dirty="0"/>
              <a:t>Sticking out too much</a:t>
            </a:r>
          </a:p>
        </p:txBody>
      </p:sp>
    </p:spTree>
    <p:extLst>
      <p:ext uri="{BB962C8B-B14F-4D97-AF65-F5344CB8AC3E}">
        <p14:creationId xmlns:p14="http://schemas.microsoft.com/office/powerpoint/2010/main" val="2666874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706408"/>
            <a:ext cx="10515600" cy="642997"/>
          </a:xfrm>
        </p:spPr>
        <p:txBody>
          <a:bodyPr vert="horz" wrap="square" lIns="0" tIns="16510" rIns="0" bIns="0" rtlCol="0" anchor="ctr">
            <a:spAutoFit/>
          </a:bodyPr>
          <a:lstStyle/>
          <a:p>
            <a:r>
              <a:rPr lang="en-US" dirty="0"/>
              <a:t>Refrigerant Line Problems</a:t>
            </a:r>
          </a:p>
        </p:txBody>
      </p:sp>
      <p:sp>
        <p:nvSpPr>
          <p:cNvPr id="7" name="Content Placeholder 6">
            <a:extLst>
              <a:ext uri="{FF2B5EF4-FFF2-40B4-BE49-F238E27FC236}">
                <a16:creationId xmlns:a16="http://schemas.microsoft.com/office/drawing/2014/main" id="{E1B98FF8-2358-6140-8CEC-A4EB0921A390}"/>
              </a:ext>
            </a:extLst>
          </p:cNvPr>
          <p:cNvSpPr>
            <a:spLocks noGrp="1"/>
          </p:cNvSpPr>
          <p:nvPr>
            <p:ph idx="1"/>
          </p:nvPr>
        </p:nvSpPr>
        <p:spPr>
          <a:xfrm>
            <a:off x="1000539" y="1703181"/>
            <a:ext cx="5095461" cy="4351338"/>
          </a:xfrm>
        </p:spPr>
        <p:txBody>
          <a:bodyPr>
            <a:normAutofit/>
          </a:bodyPr>
          <a:lstStyle/>
          <a:p>
            <a:r>
              <a:rPr lang="en-US" sz="2000" dirty="0"/>
              <a:t>Kink lines</a:t>
            </a:r>
          </a:p>
          <a:p>
            <a:r>
              <a:rPr lang="en-US" sz="2000" dirty="0"/>
              <a:t>1/16 vs 3/8 insulation </a:t>
            </a:r>
            <a:r>
              <a:rPr lang="en-US" sz="2000" dirty="0" err="1"/>
              <a:t>arma</a:t>
            </a:r>
            <a:r>
              <a:rPr lang="en-US" sz="2000" dirty="0"/>
              <a:t> flex</a:t>
            </a:r>
          </a:p>
          <a:p>
            <a:r>
              <a:rPr lang="en-US" sz="2000" dirty="0"/>
              <a:t>Cover all the lines</a:t>
            </a:r>
          </a:p>
          <a:p>
            <a:r>
              <a:rPr lang="en-US" sz="2000" dirty="0"/>
              <a:t>Correct sizing</a:t>
            </a:r>
          </a:p>
          <a:p>
            <a:pPr lvl="1"/>
            <a:r>
              <a:rPr lang="en-US" sz="2000" dirty="0"/>
              <a:t>3/8 x 5/8  2 ton</a:t>
            </a:r>
          </a:p>
          <a:p>
            <a:pPr lvl="1"/>
            <a:r>
              <a:rPr lang="en-US" sz="2000" dirty="0"/>
              <a:t>3/8 x ¾  2 ½ ton to 3 ton</a:t>
            </a:r>
          </a:p>
          <a:p>
            <a:pPr lvl="1"/>
            <a:r>
              <a:rPr lang="en-US" sz="2000" dirty="0"/>
              <a:t>3/8 x 7/8  3 ½ ton to 5 ton</a:t>
            </a:r>
          </a:p>
          <a:p>
            <a:r>
              <a:rPr lang="en-US" sz="2000" dirty="0"/>
              <a:t>Outside lines no 90 degree bends without fitting</a:t>
            </a:r>
          </a:p>
          <a:p>
            <a:r>
              <a:rPr lang="en-US" sz="2000" dirty="0"/>
              <a:t>Supported along ceiling inside</a:t>
            </a:r>
          </a:p>
          <a:p>
            <a:endParaRPr lang="en-US" sz="2000" dirty="0"/>
          </a:p>
        </p:txBody>
      </p:sp>
      <p:sp>
        <p:nvSpPr>
          <p:cNvPr id="5" name="object 5"/>
          <p:cNvSpPr/>
          <p:nvPr/>
        </p:nvSpPr>
        <p:spPr>
          <a:xfrm>
            <a:off x="9382539" y="4645673"/>
            <a:ext cx="2077278" cy="1938793"/>
          </a:xfrm>
          <a:prstGeom prst="rect">
            <a:avLst/>
          </a:prstGeom>
          <a:blipFill>
            <a:blip r:embed="rId2" cstate="print">
              <a:extLst>
                <a:ext uri="{BEBA8EAE-BF5A-486C-A8C5-ECC9F3942E4B}">
                  <a14:imgProps xmlns:a14="http://schemas.microsoft.com/office/drawing/2010/main">
                    <a14:imgLayer r:embed="rId3">
                      <a14:imgEffect>
                        <a14:brightnessContrast bright="20000"/>
                      </a14:imgEffect>
                    </a14:imgLayer>
                  </a14:imgProps>
                </a:ext>
              </a:extLst>
            </a:blip>
            <a:stretch>
              <a:fillRect/>
            </a:stretch>
          </a:blipFill>
        </p:spPr>
        <p:txBody>
          <a:bodyPr wrap="square" lIns="0" tIns="0" rIns="0" bIns="0" rtlCol="0"/>
          <a:lstStyle/>
          <a:p>
            <a:endParaRPr/>
          </a:p>
        </p:txBody>
      </p:sp>
      <p:sp>
        <p:nvSpPr>
          <p:cNvPr id="6" name="object 6"/>
          <p:cNvSpPr/>
          <p:nvPr/>
        </p:nvSpPr>
        <p:spPr>
          <a:xfrm>
            <a:off x="7723531" y="4645673"/>
            <a:ext cx="1450286" cy="1933715"/>
          </a:xfrm>
          <a:prstGeom prst="rect">
            <a:avLst/>
          </a:prstGeom>
          <a:blipFill>
            <a:blip r:embed="rId4" cstate="print">
              <a:extLst>
                <a:ext uri="{BEBA8EAE-BF5A-486C-A8C5-ECC9F3942E4B}">
                  <a14:imgProps xmlns:a14="http://schemas.microsoft.com/office/drawing/2010/main">
                    <a14:imgLayer r:embed="rId5">
                      <a14:imgEffect>
                        <a14:brightnessContrast bright="20000"/>
                      </a14:imgEffect>
                    </a14:imgLayer>
                  </a14:imgProps>
                </a:ext>
              </a:extLst>
            </a:blip>
            <a:stretch>
              <a:fillRect/>
            </a:stretch>
          </a:blipFill>
        </p:spPr>
        <p:txBody>
          <a:bodyPr wrap="square" lIns="0" tIns="0" rIns="0" bIns="0" rtlCol="0"/>
          <a:lstStyle/>
          <a:p>
            <a:endParaRPr/>
          </a:p>
        </p:txBody>
      </p:sp>
      <p:sp>
        <p:nvSpPr>
          <p:cNvPr id="10" name="Content Placeholder 6">
            <a:extLst>
              <a:ext uri="{FF2B5EF4-FFF2-40B4-BE49-F238E27FC236}">
                <a16:creationId xmlns:a16="http://schemas.microsoft.com/office/drawing/2014/main" id="{F9FA98BB-02C7-0146-A208-2D24831CA052}"/>
              </a:ext>
            </a:extLst>
          </p:cNvPr>
          <p:cNvSpPr txBox="1">
            <a:spLocks/>
          </p:cNvSpPr>
          <p:nvPr/>
        </p:nvSpPr>
        <p:spPr>
          <a:xfrm>
            <a:off x="6496878" y="1716295"/>
            <a:ext cx="509546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5"/>
                </a:solidFill>
                <a:latin typeface="Avenir Next Condensed" panose="020B05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5"/>
                </a:solidFill>
                <a:latin typeface="Avenir Next Condensed" panose="020B05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5"/>
                </a:solidFill>
                <a:latin typeface="Avenir Next Condensed" panose="020B05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5"/>
                </a:solidFill>
                <a:latin typeface="Avenir Next Condensed" panose="020B05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5"/>
                </a:solidFill>
                <a:latin typeface="Avenir Next Condensed"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Attached to wall outside</a:t>
            </a:r>
          </a:p>
          <a:p>
            <a:r>
              <a:rPr lang="en-US" sz="2000" dirty="0"/>
              <a:t>Not sealed coming out of coil</a:t>
            </a:r>
          </a:p>
          <a:p>
            <a:r>
              <a:rPr lang="en-US" sz="2000" dirty="0"/>
              <a:t>Not sealed coming out of house</a:t>
            </a:r>
          </a:p>
          <a:p>
            <a:r>
              <a:rPr lang="en-US" sz="2000" dirty="0"/>
              <a:t>No oil around fittings</a:t>
            </a:r>
          </a:p>
          <a:p>
            <a:r>
              <a:rPr lang="en-US" sz="2000" dirty="0"/>
              <a:t>Driers outside-liquid &amp; suction</a:t>
            </a:r>
          </a:p>
          <a:p>
            <a:pPr lvl="1"/>
            <a:r>
              <a:rPr lang="en-US" sz="2000" dirty="0"/>
              <a:t>Not meant for outside use</a:t>
            </a:r>
          </a:p>
          <a:p>
            <a:r>
              <a:rPr lang="en-US" sz="2000" dirty="0"/>
              <a:t>Lines in the ground- big no no</a:t>
            </a:r>
          </a:p>
        </p:txBody>
      </p:sp>
    </p:spTree>
    <p:extLst>
      <p:ext uri="{BB962C8B-B14F-4D97-AF65-F5344CB8AC3E}">
        <p14:creationId xmlns:p14="http://schemas.microsoft.com/office/powerpoint/2010/main" val="359232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xEl>
                                              <p:pRg st="5" end="5"/>
                                            </p:txEl>
                                          </p:spTgt>
                                        </p:tgtEl>
                                        <p:attrNameLst>
                                          <p:attrName>style.visibility</p:attrName>
                                        </p:attrNameLst>
                                      </p:cBhvr>
                                      <p:to>
                                        <p:strVal val="visible"/>
                                      </p:to>
                                    </p:set>
                                    <p:animEffect transition="in" filter="fade">
                                      <p:cBhvr>
                                        <p:cTn id="30" dur="500"/>
                                        <p:tgtEl>
                                          <p:spTgt spid="10">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animEffect transition="in" filter="fade">
                                      <p:cBhvr>
                                        <p:cTn id="35"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706408"/>
            <a:ext cx="10515600" cy="642997"/>
          </a:xfrm>
        </p:spPr>
        <p:txBody>
          <a:bodyPr vert="horz" wrap="square" lIns="0" tIns="16510" rIns="0" bIns="0" rtlCol="0" anchor="ctr">
            <a:spAutoFit/>
          </a:bodyPr>
          <a:lstStyle/>
          <a:p>
            <a:r>
              <a:rPr lang="en-US" dirty="0"/>
              <a:t>Parts Of An Air Conditioner</a:t>
            </a:r>
          </a:p>
        </p:txBody>
      </p:sp>
      <p:sp>
        <p:nvSpPr>
          <p:cNvPr id="6" name="Content Placeholder 5">
            <a:extLst>
              <a:ext uri="{FF2B5EF4-FFF2-40B4-BE49-F238E27FC236}">
                <a16:creationId xmlns:a16="http://schemas.microsoft.com/office/drawing/2014/main" id="{EB2664D6-4FA0-794C-8D85-990435C90DD2}"/>
              </a:ext>
            </a:extLst>
          </p:cNvPr>
          <p:cNvSpPr>
            <a:spLocks noGrp="1"/>
          </p:cNvSpPr>
          <p:nvPr>
            <p:ph idx="1"/>
          </p:nvPr>
        </p:nvSpPr>
        <p:spPr>
          <a:xfrm>
            <a:off x="838200" y="1690688"/>
            <a:ext cx="10515600" cy="4351338"/>
          </a:xfrm>
        </p:spPr>
        <p:txBody>
          <a:bodyPr>
            <a:normAutofit/>
          </a:bodyPr>
          <a:lstStyle/>
          <a:p>
            <a:r>
              <a:rPr lang="en-US" sz="2400" dirty="0"/>
              <a:t>Service values</a:t>
            </a:r>
          </a:p>
          <a:p>
            <a:r>
              <a:rPr lang="en-US" sz="2400" dirty="0"/>
              <a:t>Filter driers</a:t>
            </a:r>
          </a:p>
          <a:p>
            <a:r>
              <a:rPr lang="en-US" sz="2400" dirty="0"/>
              <a:t>Fan motor</a:t>
            </a:r>
          </a:p>
          <a:p>
            <a:r>
              <a:rPr lang="en-US" sz="2400" dirty="0"/>
              <a:t>Compressor</a:t>
            </a:r>
          </a:p>
          <a:p>
            <a:pPr lvl="1"/>
            <a:r>
              <a:rPr lang="en-US" dirty="0"/>
              <a:t>Scroll</a:t>
            </a:r>
          </a:p>
          <a:p>
            <a:pPr lvl="1"/>
            <a:r>
              <a:rPr lang="en-US" dirty="0"/>
              <a:t>Reciprocating</a:t>
            </a:r>
          </a:p>
          <a:p>
            <a:r>
              <a:rPr lang="en-US" sz="2400" dirty="0"/>
              <a:t>Pressure switches</a:t>
            </a:r>
          </a:p>
          <a:p>
            <a:r>
              <a:rPr lang="en-US" sz="2400" dirty="0"/>
              <a:t>Heat pump parts</a:t>
            </a:r>
          </a:p>
          <a:p>
            <a:r>
              <a:rPr lang="en-US" sz="2400" dirty="0"/>
              <a:t>Circuit boards</a:t>
            </a:r>
          </a:p>
          <a:p>
            <a:endParaRPr lang="en-US" sz="2400" dirty="0"/>
          </a:p>
        </p:txBody>
      </p:sp>
    </p:spTree>
    <p:extLst>
      <p:ext uri="{BB962C8B-B14F-4D97-AF65-F5344CB8AC3E}">
        <p14:creationId xmlns:p14="http://schemas.microsoft.com/office/powerpoint/2010/main" val="2856577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7527235" y="1938337"/>
            <a:ext cx="3429000" cy="3228975"/>
          </a:xfrm>
          <a:prstGeom prst="rect">
            <a:avLst/>
          </a:prstGeom>
          <a:blipFill>
            <a:blip r:embed="rId2" cstate="print">
              <a:extLst>
                <a:ext uri="{BEBA8EAE-BF5A-486C-A8C5-ECC9F3942E4B}">
                  <a14:imgProps xmlns:a14="http://schemas.microsoft.com/office/drawing/2010/main">
                    <a14:imgLayer r:embed="rId3">
                      <a14:imgEffect>
                        <a14:brightnessContrast bright="20000"/>
                      </a14:imgEffect>
                    </a14:imgLayer>
                  </a14:imgProps>
                </a:ext>
              </a:extLst>
            </a:blip>
            <a:stretch>
              <a:fillRect/>
            </a:stretch>
          </a:blipFill>
        </p:spPr>
        <p:txBody>
          <a:bodyPr wrap="square" lIns="0" tIns="0" rIns="0" bIns="0" rtlCol="0"/>
          <a:lstStyle/>
          <a:p>
            <a:endParaRPr/>
          </a:p>
        </p:txBody>
      </p:sp>
      <p:sp>
        <p:nvSpPr>
          <p:cNvPr id="6" name="object 6"/>
          <p:cNvSpPr/>
          <p:nvPr/>
        </p:nvSpPr>
        <p:spPr>
          <a:xfrm>
            <a:off x="7152457" y="2671762"/>
            <a:ext cx="451484" cy="414655"/>
          </a:xfrm>
          <a:custGeom>
            <a:avLst/>
            <a:gdLst/>
            <a:ahLst/>
            <a:cxnLst/>
            <a:rect l="l" t="t" r="r" b="b"/>
            <a:pathLst>
              <a:path w="451485" h="414655">
                <a:moveTo>
                  <a:pt x="353718" y="63013"/>
                </a:moveTo>
                <a:lnTo>
                  <a:pt x="0" y="385952"/>
                </a:lnTo>
                <a:lnTo>
                  <a:pt x="25653" y="414147"/>
                </a:lnTo>
                <a:lnTo>
                  <a:pt x="379376" y="91081"/>
                </a:lnTo>
                <a:lnTo>
                  <a:pt x="353718" y="63013"/>
                </a:lnTo>
                <a:close/>
              </a:path>
              <a:path w="451485" h="414655">
                <a:moveTo>
                  <a:pt x="431690" y="50164"/>
                </a:moveTo>
                <a:lnTo>
                  <a:pt x="367791" y="50164"/>
                </a:lnTo>
                <a:lnTo>
                  <a:pt x="393446" y="78232"/>
                </a:lnTo>
                <a:lnTo>
                  <a:pt x="379376" y="91081"/>
                </a:lnTo>
                <a:lnTo>
                  <a:pt x="405129" y="119252"/>
                </a:lnTo>
                <a:lnTo>
                  <a:pt x="431690" y="50164"/>
                </a:lnTo>
                <a:close/>
              </a:path>
              <a:path w="451485" h="414655">
                <a:moveTo>
                  <a:pt x="367791" y="50164"/>
                </a:moveTo>
                <a:lnTo>
                  <a:pt x="353718" y="63013"/>
                </a:lnTo>
                <a:lnTo>
                  <a:pt x="379376" y="91081"/>
                </a:lnTo>
                <a:lnTo>
                  <a:pt x="393446" y="78232"/>
                </a:lnTo>
                <a:lnTo>
                  <a:pt x="367791" y="50164"/>
                </a:lnTo>
                <a:close/>
              </a:path>
              <a:path w="451485" h="414655">
                <a:moveTo>
                  <a:pt x="450976" y="0"/>
                </a:moveTo>
                <a:lnTo>
                  <a:pt x="328040" y="34925"/>
                </a:lnTo>
                <a:lnTo>
                  <a:pt x="353718" y="63013"/>
                </a:lnTo>
                <a:lnTo>
                  <a:pt x="367791" y="50164"/>
                </a:lnTo>
                <a:lnTo>
                  <a:pt x="431690" y="50164"/>
                </a:lnTo>
                <a:lnTo>
                  <a:pt x="450976" y="0"/>
                </a:lnTo>
                <a:close/>
              </a:path>
            </a:pathLst>
          </a:custGeom>
          <a:solidFill>
            <a:srgbClr val="FFFF00"/>
          </a:solidFill>
        </p:spPr>
        <p:txBody>
          <a:bodyPr wrap="square" lIns="0" tIns="0" rIns="0" bIns="0" rtlCol="0"/>
          <a:lstStyle/>
          <a:p>
            <a:endParaRPr/>
          </a:p>
        </p:txBody>
      </p:sp>
      <p:sp>
        <p:nvSpPr>
          <p:cNvPr id="7" name="object 7"/>
          <p:cNvSpPr txBox="1"/>
          <p:nvPr/>
        </p:nvSpPr>
        <p:spPr>
          <a:xfrm>
            <a:off x="6203260" y="3128961"/>
            <a:ext cx="1219200" cy="577466"/>
          </a:xfrm>
          <a:prstGeom prst="rect">
            <a:avLst/>
          </a:prstGeom>
          <a:solidFill>
            <a:srgbClr val="00E3A8"/>
          </a:solidFill>
        </p:spPr>
        <p:txBody>
          <a:bodyPr vert="horz" wrap="square" lIns="0" tIns="34925" rIns="0" bIns="0" rtlCol="0">
            <a:spAutoFit/>
          </a:bodyPr>
          <a:lstStyle/>
          <a:p>
            <a:pPr marL="92710" marR="153035">
              <a:lnSpc>
                <a:spcPct val="100800"/>
              </a:lnSpc>
              <a:spcBef>
                <a:spcPts val="275"/>
              </a:spcBef>
            </a:pPr>
            <a:r>
              <a:rPr b="1" spc="5" dirty="0">
                <a:latin typeface="Arial"/>
                <a:cs typeface="Arial"/>
              </a:rPr>
              <a:t>Suction  </a:t>
            </a:r>
            <a:r>
              <a:rPr b="1" dirty="0">
                <a:latin typeface="Arial"/>
                <a:cs typeface="Arial"/>
              </a:rPr>
              <a:t>P</a:t>
            </a:r>
            <a:r>
              <a:rPr b="1" spc="-30" dirty="0">
                <a:latin typeface="Arial"/>
                <a:cs typeface="Arial"/>
              </a:rPr>
              <a:t>ress</a:t>
            </a:r>
            <a:r>
              <a:rPr b="1" spc="20" dirty="0">
                <a:latin typeface="Arial"/>
                <a:cs typeface="Arial"/>
              </a:rPr>
              <a:t>u</a:t>
            </a:r>
            <a:r>
              <a:rPr b="1" spc="-30" dirty="0">
                <a:latin typeface="Arial"/>
                <a:cs typeface="Arial"/>
              </a:rPr>
              <a:t>r</a:t>
            </a:r>
            <a:r>
              <a:rPr b="1" dirty="0">
                <a:latin typeface="Arial"/>
                <a:cs typeface="Arial"/>
              </a:rPr>
              <a:t>e</a:t>
            </a:r>
            <a:endParaRPr>
              <a:latin typeface="Arial"/>
              <a:cs typeface="Arial"/>
            </a:endParaRPr>
          </a:p>
        </p:txBody>
      </p:sp>
      <p:sp>
        <p:nvSpPr>
          <p:cNvPr id="8" name="object 8"/>
          <p:cNvSpPr txBox="1">
            <a:spLocks noGrp="1"/>
          </p:cNvSpPr>
          <p:nvPr>
            <p:ph type="title"/>
          </p:nvPr>
        </p:nvSpPr>
        <p:spPr>
          <a:xfrm>
            <a:off x="838200" y="365125"/>
            <a:ext cx="10515600" cy="1325563"/>
          </a:xfrm>
        </p:spPr>
        <p:txBody>
          <a:bodyPr vert="horz" wrap="square" lIns="0" tIns="16510" rIns="0" bIns="0" rtlCol="0" anchor="ctr">
            <a:spAutoFit/>
          </a:bodyPr>
          <a:lstStyle/>
          <a:p>
            <a:r>
              <a:rPr lang="en-US" dirty="0"/>
              <a:t>Liquid Line Service Valves</a:t>
            </a:r>
          </a:p>
        </p:txBody>
      </p:sp>
      <p:sp>
        <p:nvSpPr>
          <p:cNvPr id="11" name="Content Placeholder 10">
            <a:extLst>
              <a:ext uri="{FF2B5EF4-FFF2-40B4-BE49-F238E27FC236}">
                <a16:creationId xmlns:a16="http://schemas.microsoft.com/office/drawing/2014/main" id="{4414DABB-1C66-3347-98FF-0EE5F7B95C55}"/>
              </a:ext>
            </a:extLst>
          </p:cNvPr>
          <p:cNvSpPr>
            <a:spLocks noGrp="1"/>
          </p:cNvSpPr>
          <p:nvPr>
            <p:ph idx="1"/>
          </p:nvPr>
        </p:nvSpPr>
        <p:spPr>
          <a:xfrm>
            <a:off x="838200" y="1938337"/>
            <a:ext cx="5602357" cy="3855347"/>
          </a:xfrm>
        </p:spPr>
        <p:txBody>
          <a:bodyPr/>
          <a:lstStyle/>
          <a:p>
            <a:r>
              <a:rPr lang="en-US" dirty="0"/>
              <a:t>Back seating valves</a:t>
            </a:r>
          </a:p>
          <a:p>
            <a:r>
              <a:rPr lang="en-US" dirty="0"/>
              <a:t>Caution label</a:t>
            </a:r>
          </a:p>
          <a:p>
            <a:pPr lvl="1"/>
            <a:r>
              <a:rPr lang="en-US" dirty="0"/>
              <a:t>R-410A</a:t>
            </a:r>
          </a:p>
          <a:p>
            <a:pPr lvl="1"/>
            <a:r>
              <a:rPr lang="en-US" dirty="0"/>
              <a:t>POE Oil</a:t>
            </a:r>
          </a:p>
          <a:p>
            <a:r>
              <a:rPr lang="en-US" dirty="0"/>
              <a:t>Heat pump</a:t>
            </a:r>
          </a:p>
          <a:p>
            <a:r>
              <a:rPr lang="en-US" dirty="0"/>
              <a:t>Suction pressure reading in either  heating or cooling mode</a:t>
            </a:r>
          </a:p>
          <a:p>
            <a:endParaRPr lang="en-US" dirty="0"/>
          </a:p>
          <a:p>
            <a:endParaRPr lang="en-US" dirty="0"/>
          </a:p>
        </p:txBody>
      </p:sp>
    </p:spTree>
    <p:extLst>
      <p:ext uri="{BB962C8B-B14F-4D97-AF65-F5344CB8AC3E}">
        <p14:creationId xmlns:p14="http://schemas.microsoft.com/office/powerpoint/2010/main" val="3669844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3054626" y="1609726"/>
            <a:ext cx="6268278" cy="4290248"/>
          </a:xfrm>
          <a:prstGeom prst="rect">
            <a:avLst/>
          </a:prstGeom>
          <a:blipFill>
            <a:blip r:embed="rId2"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838200" y="365125"/>
            <a:ext cx="10515600" cy="1325563"/>
          </a:xfrm>
        </p:spPr>
        <p:txBody>
          <a:bodyPr vert="horz" wrap="square" lIns="0" tIns="16510" rIns="0" bIns="0" rtlCol="0" anchor="ctr">
            <a:spAutoFit/>
          </a:bodyPr>
          <a:lstStyle/>
          <a:p>
            <a:r>
              <a:rPr lang="en-US" dirty="0"/>
              <a:t>Thermostatic Expansion Valve</a:t>
            </a:r>
          </a:p>
        </p:txBody>
      </p:sp>
    </p:spTree>
    <p:extLst>
      <p:ext uri="{BB962C8B-B14F-4D97-AF65-F5344CB8AC3E}">
        <p14:creationId xmlns:p14="http://schemas.microsoft.com/office/powerpoint/2010/main" val="637172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898891" y="1559010"/>
            <a:ext cx="8394217" cy="4328269"/>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838200" y="365125"/>
            <a:ext cx="10515600" cy="1325563"/>
          </a:xfrm>
        </p:spPr>
        <p:txBody>
          <a:bodyPr vert="horz" wrap="square" lIns="0" tIns="16510" rIns="0" bIns="0" rtlCol="0" anchor="ctr">
            <a:spAutoFit/>
          </a:bodyPr>
          <a:lstStyle/>
          <a:p>
            <a:r>
              <a:rPr lang="en-US" dirty="0"/>
              <a:t>Filter Drier</a:t>
            </a:r>
          </a:p>
        </p:txBody>
      </p:sp>
    </p:spTree>
    <p:extLst>
      <p:ext uri="{BB962C8B-B14F-4D97-AF65-F5344CB8AC3E}">
        <p14:creationId xmlns:p14="http://schemas.microsoft.com/office/powerpoint/2010/main" val="1791069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838200" y="365125"/>
            <a:ext cx="10515600" cy="1325563"/>
          </a:xfrm>
        </p:spPr>
        <p:txBody>
          <a:bodyPr vert="horz" wrap="square" lIns="0" tIns="16510" rIns="0" bIns="0" rtlCol="0" anchor="ctr">
            <a:spAutoFit/>
          </a:bodyPr>
          <a:lstStyle/>
          <a:p>
            <a:r>
              <a:rPr lang="en-US" dirty="0"/>
              <a:t>Single-Speed Fan Motor &amp; Fan</a:t>
            </a:r>
          </a:p>
        </p:txBody>
      </p:sp>
      <p:sp>
        <p:nvSpPr>
          <p:cNvPr id="6" name="object 6"/>
          <p:cNvSpPr/>
          <p:nvPr/>
        </p:nvSpPr>
        <p:spPr>
          <a:xfrm>
            <a:off x="1923221" y="1591298"/>
            <a:ext cx="8345557" cy="430317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758656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838200" y="365125"/>
            <a:ext cx="10515600" cy="1325563"/>
          </a:xfrm>
        </p:spPr>
        <p:txBody>
          <a:bodyPr vert="horz" wrap="square" lIns="0" tIns="16510" rIns="0" bIns="0" rtlCol="0" anchor="ctr">
            <a:spAutoFit/>
          </a:bodyPr>
          <a:lstStyle/>
          <a:p>
            <a:r>
              <a:rPr lang="en-US" dirty="0"/>
              <a:t>Twin-Single Recip. Mechanism</a:t>
            </a:r>
          </a:p>
        </p:txBody>
      </p:sp>
      <p:sp>
        <p:nvSpPr>
          <p:cNvPr id="7" name="object 7"/>
          <p:cNvSpPr/>
          <p:nvPr/>
        </p:nvSpPr>
        <p:spPr>
          <a:xfrm>
            <a:off x="3760305" y="1606708"/>
            <a:ext cx="6049617" cy="4319913"/>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1663149" y="2824537"/>
            <a:ext cx="3476791" cy="1816623"/>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94355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85783" y="450545"/>
            <a:ext cx="5744210" cy="693780"/>
          </a:xfrm>
          <a:prstGeom prst="rect">
            <a:avLst/>
          </a:prstGeom>
        </p:spPr>
        <p:txBody>
          <a:bodyPr vert="horz" wrap="square" lIns="0" tIns="16510" rIns="0" bIns="0" rtlCol="0" anchor="ctr">
            <a:spAutoFit/>
          </a:bodyPr>
          <a:lstStyle/>
          <a:p>
            <a:pPr marL="12700">
              <a:lnSpc>
                <a:spcPct val="100000"/>
              </a:lnSpc>
              <a:spcBef>
                <a:spcPts val="130"/>
              </a:spcBef>
            </a:pPr>
            <a:r>
              <a:rPr lang="en-US" spc="15" dirty="0"/>
              <a:t>History </a:t>
            </a:r>
            <a:r>
              <a:rPr lang="en-US" spc="25" dirty="0"/>
              <a:t>of </a:t>
            </a:r>
            <a:r>
              <a:rPr spc="10" dirty="0"/>
              <a:t>A/C</a:t>
            </a:r>
            <a:r>
              <a:rPr spc="-360" dirty="0"/>
              <a:t> </a:t>
            </a:r>
            <a:r>
              <a:rPr spc="20" dirty="0"/>
              <a:t>&amp;</a:t>
            </a:r>
            <a:r>
              <a:rPr lang="en-US" spc="20" dirty="0"/>
              <a:t> Carrier</a:t>
            </a:r>
            <a:endParaRPr spc="20" dirty="0"/>
          </a:p>
        </p:txBody>
      </p:sp>
      <p:sp>
        <p:nvSpPr>
          <p:cNvPr id="4" name="object 4"/>
          <p:cNvSpPr txBox="1"/>
          <p:nvPr/>
        </p:nvSpPr>
        <p:spPr>
          <a:xfrm>
            <a:off x="730488" y="1693322"/>
            <a:ext cx="5153478" cy="2953373"/>
          </a:xfrm>
          <a:prstGeom prst="rect">
            <a:avLst/>
          </a:prstGeom>
        </p:spPr>
        <p:txBody>
          <a:bodyPr vert="horz" wrap="square" lIns="0" tIns="151130" rIns="0" bIns="0" rtlCol="0">
            <a:spAutoFit/>
          </a:bodyPr>
          <a:lstStyle/>
          <a:p>
            <a:pPr marL="323215" indent="-285750">
              <a:spcBef>
                <a:spcPts val="1190"/>
              </a:spcBef>
              <a:buClr>
                <a:srgbClr val="3333CC"/>
              </a:buClr>
              <a:buSzPct val="61290"/>
              <a:buFont typeface="Arial" panose="020B0604020202020204" pitchFamily="34" charset="0"/>
              <a:buChar char="•"/>
              <a:tabLst>
                <a:tab pos="381000" algn="l"/>
                <a:tab pos="381635" algn="l"/>
              </a:tabLst>
            </a:pPr>
            <a:r>
              <a:rPr lang="en-US" sz="1400" spc="-15" dirty="0">
                <a:solidFill>
                  <a:schemeClr val="accent5"/>
                </a:solidFill>
                <a:latin typeface="Avenir Next Condensed" panose="020B0506020202020204" pitchFamily="34" charset="0"/>
                <a:cs typeface="Tahoma"/>
              </a:rPr>
              <a:t>1902 </a:t>
            </a:r>
            <a:r>
              <a:rPr lang="en-US" sz="1400" spc="5" dirty="0">
                <a:solidFill>
                  <a:schemeClr val="accent5"/>
                </a:solidFill>
                <a:latin typeface="Avenir Next Condensed" panose="020B0506020202020204" pitchFamily="34" charset="0"/>
                <a:cs typeface="Tahoma"/>
              </a:rPr>
              <a:t>Dr Willis </a:t>
            </a:r>
            <a:r>
              <a:rPr lang="en-US" sz="1400" spc="25" dirty="0">
                <a:solidFill>
                  <a:schemeClr val="accent5"/>
                </a:solidFill>
                <a:latin typeface="Avenir Next Condensed" panose="020B0506020202020204" pitchFamily="34" charset="0"/>
                <a:cs typeface="Tahoma"/>
              </a:rPr>
              <a:t>Carrier </a:t>
            </a:r>
            <a:r>
              <a:rPr lang="en-US" sz="1400" spc="15" dirty="0">
                <a:solidFill>
                  <a:schemeClr val="accent5"/>
                </a:solidFill>
                <a:latin typeface="Avenir Next Condensed" panose="020B0506020202020204" pitchFamily="34" charset="0"/>
                <a:cs typeface="Tahoma"/>
              </a:rPr>
              <a:t>Completes Drawings </a:t>
            </a:r>
            <a:r>
              <a:rPr lang="en-US" sz="1400" spc="20" dirty="0">
                <a:solidFill>
                  <a:schemeClr val="accent5"/>
                </a:solidFill>
                <a:latin typeface="Avenir Next Condensed" panose="020B0506020202020204" pitchFamily="34" charset="0"/>
                <a:cs typeface="Tahoma"/>
              </a:rPr>
              <a:t>For </a:t>
            </a:r>
            <a:r>
              <a:rPr lang="en-US" sz="1400" spc="-15" dirty="0">
                <a:solidFill>
                  <a:schemeClr val="accent5"/>
                </a:solidFill>
                <a:latin typeface="Avenir Next Condensed" panose="020B0506020202020204" pitchFamily="34" charset="0"/>
                <a:cs typeface="Tahoma"/>
              </a:rPr>
              <a:t>1</a:t>
            </a:r>
            <a:r>
              <a:rPr lang="en-US" sz="1400" spc="-22" baseline="23809" dirty="0">
                <a:solidFill>
                  <a:schemeClr val="accent5"/>
                </a:solidFill>
                <a:latin typeface="Avenir Next Condensed" panose="020B0506020202020204" pitchFamily="34" charset="0"/>
                <a:cs typeface="Tahoma"/>
              </a:rPr>
              <a:t>st</a:t>
            </a:r>
            <a:r>
              <a:rPr lang="en-US" sz="1400" spc="142" baseline="23809" dirty="0">
                <a:solidFill>
                  <a:schemeClr val="accent5"/>
                </a:solidFill>
                <a:latin typeface="Avenir Next Condensed" panose="020B0506020202020204" pitchFamily="34" charset="0"/>
                <a:cs typeface="Tahoma"/>
              </a:rPr>
              <a:t> </a:t>
            </a:r>
            <a:r>
              <a:rPr lang="en-US" sz="1400" spc="15" dirty="0">
                <a:solidFill>
                  <a:schemeClr val="accent5"/>
                </a:solidFill>
                <a:latin typeface="Avenir Next Condensed" panose="020B0506020202020204" pitchFamily="34" charset="0"/>
                <a:cs typeface="Tahoma"/>
              </a:rPr>
              <a:t>A/C</a:t>
            </a:r>
          </a:p>
          <a:p>
            <a:pPr marL="323215" indent="-285750">
              <a:spcBef>
                <a:spcPts val="1190"/>
              </a:spcBef>
              <a:buClr>
                <a:srgbClr val="3333CC"/>
              </a:buClr>
              <a:buSzPct val="61290"/>
              <a:buFont typeface="Arial" panose="020B0604020202020204" pitchFamily="34" charset="0"/>
              <a:buChar char="•"/>
              <a:tabLst>
                <a:tab pos="381000" algn="l"/>
                <a:tab pos="381635" algn="l"/>
              </a:tabLst>
            </a:pPr>
            <a:r>
              <a:rPr lang="en-US" sz="1400" spc="-15" dirty="0">
                <a:solidFill>
                  <a:schemeClr val="accent5"/>
                </a:solidFill>
                <a:latin typeface="Avenir Next Condensed" panose="020B0506020202020204" pitchFamily="34" charset="0"/>
                <a:cs typeface="Tahoma"/>
              </a:rPr>
              <a:t>1914 </a:t>
            </a:r>
            <a:r>
              <a:rPr lang="en-US" sz="1400" spc="-5" dirty="0">
                <a:solidFill>
                  <a:schemeClr val="accent5"/>
                </a:solidFill>
                <a:latin typeface="Avenir Next Condensed" panose="020B0506020202020204" pitchFamily="34" charset="0"/>
                <a:cs typeface="Tahoma"/>
              </a:rPr>
              <a:t>1</a:t>
            </a:r>
            <a:r>
              <a:rPr lang="en-US" sz="1400" spc="-7" baseline="23809" dirty="0">
                <a:solidFill>
                  <a:schemeClr val="accent5"/>
                </a:solidFill>
                <a:latin typeface="Avenir Next Condensed" panose="020B0506020202020204" pitchFamily="34" charset="0"/>
                <a:cs typeface="Tahoma"/>
              </a:rPr>
              <a:t>st </a:t>
            </a:r>
            <a:r>
              <a:rPr lang="en-US" sz="1400" spc="20" dirty="0">
                <a:solidFill>
                  <a:schemeClr val="accent5"/>
                </a:solidFill>
                <a:latin typeface="Avenir Next Condensed" panose="020B0506020202020204" pitchFamily="34" charset="0"/>
                <a:cs typeface="Tahoma"/>
              </a:rPr>
              <a:t>House </a:t>
            </a:r>
            <a:r>
              <a:rPr lang="en-US" sz="1400" spc="25" dirty="0">
                <a:solidFill>
                  <a:schemeClr val="accent5"/>
                </a:solidFill>
                <a:latin typeface="Avenir Next Condensed" panose="020B0506020202020204" pitchFamily="34" charset="0"/>
                <a:cs typeface="Tahoma"/>
              </a:rPr>
              <a:t>Air </a:t>
            </a:r>
            <a:r>
              <a:rPr lang="en-US" sz="1400" spc="15" dirty="0">
                <a:solidFill>
                  <a:schemeClr val="accent5"/>
                </a:solidFill>
                <a:latin typeface="Avenir Next Condensed" panose="020B0506020202020204" pitchFamily="34" charset="0"/>
                <a:cs typeface="Tahoma"/>
              </a:rPr>
              <a:t>Conditioned Charles Gates  </a:t>
            </a:r>
            <a:r>
              <a:rPr lang="en-US" sz="1400" spc="20" dirty="0">
                <a:solidFill>
                  <a:schemeClr val="accent5"/>
                </a:solidFill>
                <a:latin typeface="Avenir Next Condensed" panose="020B0506020202020204" pitchFamily="34" charset="0"/>
                <a:cs typeface="Tahoma"/>
              </a:rPr>
              <a:t>Mansion </a:t>
            </a:r>
            <a:r>
              <a:rPr lang="en-US" sz="1400" spc="15" dirty="0">
                <a:solidFill>
                  <a:schemeClr val="accent5"/>
                </a:solidFill>
                <a:latin typeface="Avenir Next Condensed" panose="020B0506020202020204" pitchFamily="34" charset="0"/>
                <a:cs typeface="Tahoma"/>
              </a:rPr>
              <a:t>In</a:t>
            </a:r>
            <a:r>
              <a:rPr lang="en-US" sz="1400" spc="55" dirty="0">
                <a:solidFill>
                  <a:schemeClr val="accent5"/>
                </a:solidFill>
                <a:latin typeface="Avenir Next Condensed" panose="020B0506020202020204" pitchFamily="34" charset="0"/>
                <a:cs typeface="Tahoma"/>
              </a:rPr>
              <a:t> </a:t>
            </a:r>
            <a:r>
              <a:rPr lang="en-US" sz="1400" spc="15" dirty="0">
                <a:solidFill>
                  <a:schemeClr val="accent5"/>
                </a:solidFill>
                <a:latin typeface="Avenir Next Condensed" panose="020B0506020202020204" pitchFamily="34" charset="0"/>
                <a:cs typeface="Tahoma"/>
              </a:rPr>
              <a:t>Minneapolis</a:t>
            </a:r>
            <a:endParaRPr lang="en-US" sz="1400" dirty="0">
              <a:solidFill>
                <a:schemeClr val="accent5"/>
              </a:solidFill>
              <a:latin typeface="Avenir Next Condensed" panose="020B0506020202020204" pitchFamily="34" charset="0"/>
              <a:cs typeface="Tahoma"/>
            </a:endParaRPr>
          </a:p>
          <a:p>
            <a:pPr marL="323215" indent="-285750">
              <a:spcBef>
                <a:spcPts val="1190"/>
              </a:spcBef>
              <a:buClr>
                <a:srgbClr val="3333CC"/>
              </a:buClr>
              <a:buSzPct val="61290"/>
              <a:buFont typeface="Arial" panose="020B0604020202020204" pitchFamily="34" charset="0"/>
              <a:buChar char="•"/>
              <a:tabLst>
                <a:tab pos="381000" algn="l"/>
                <a:tab pos="381635" algn="l"/>
              </a:tabLst>
            </a:pPr>
            <a:r>
              <a:rPr lang="en-US" sz="1400" spc="-15" dirty="0">
                <a:solidFill>
                  <a:schemeClr val="accent5"/>
                </a:solidFill>
                <a:latin typeface="Avenir Next Condensed" panose="020B0506020202020204" pitchFamily="34" charset="0"/>
                <a:cs typeface="Tahoma"/>
              </a:rPr>
              <a:t>1922 </a:t>
            </a:r>
            <a:r>
              <a:rPr lang="en-US" sz="1400" spc="15" dirty="0" err="1">
                <a:solidFill>
                  <a:schemeClr val="accent5"/>
                </a:solidFill>
                <a:latin typeface="Avenir Next Condensed" panose="020B0506020202020204" pitchFamily="34" charset="0"/>
                <a:cs typeface="Tahoma"/>
              </a:rPr>
              <a:t>Grauman’s</a:t>
            </a:r>
            <a:r>
              <a:rPr lang="en-US" sz="1400" spc="15" dirty="0">
                <a:solidFill>
                  <a:schemeClr val="accent5"/>
                </a:solidFill>
                <a:latin typeface="Avenir Next Condensed" panose="020B0506020202020204" pitchFamily="34" charset="0"/>
                <a:cs typeface="Tahoma"/>
              </a:rPr>
              <a:t> Theater </a:t>
            </a:r>
            <a:r>
              <a:rPr lang="en-US" sz="1400" spc="5" dirty="0">
                <a:solidFill>
                  <a:schemeClr val="accent5"/>
                </a:solidFill>
                <a:latin typeface="Avenir Next Condensed" panose="020B0506020202020204" pitchFamily="34" charset="0"/>
                <a:cs typeface="Tahoma"/>
              </a:rPr>
              <a:t>Los </a:t>
            </a:r>
            <a:r>
              <a:rPr lang="en-US" sz="1400" spc="15" dirty="0">
                <a:solidFill>
                  <a:schemeClr val="accent5"/>
                </a:solidFill>
                <a:latin typeface="Avenir Next Condensed" panose="020B0506020202020204" pitchFamily="34" charset="0"/>
                <a:cs typeface="Tahoma"/>
              </a:rPr>
              <a:t>Angeles Is </a:t>
            </a:r>
            <a:r>
              <a:rPr lang="en-US" sz="1400" spc="25" dirty="0">
                <a:solidFill>
                  <a:schemeClr val="accent5"/>
                </a:solidFill>
                <a:latin typeface="Avenir Next Condensed" panose="020B0506020202020204" pitchFamily="34" charset="0"/>
                <a:cs typeface="Tahoma"/>
              </a:rPr>
              <a:t>Air</a:t>
            </a:r>
            <a:r>
              <a:rPr lang="en-US" sz="1400" spc="114" dirty="0">
                <a:solidFill>
                  <a:schemeClr val="accent5"/>
                </a:solidFill>
                <a:latin typeface="Avenir Next Condensed" panose="020B0506020202020204" pitchFamily="34" charset="0"/>
                <a:cs typeface="Tahoma"/>
              </a:rPr>
              <a:t> </a:t>
            </a:r>
            <a:r>
              <a:rPr lang="en-US" sz="1400" spc="15" dirty="0">
                <a:solidFill>
                  <a:schemeClr val="accent5"/>
                </a:solidFill>
                <a:latin typeface="Avenir Next Condensed" panose="020B0506020202020204" pitchFamily="34" charset="0"/>
                <a:cs typeface="Tahoma"/>
              </a:rPr>
              <a:t>Conditioned</a:t>
            </a:r>
            <a:endParaRPr lang="en-US" sz="1400" dirty="0">
              <a:solidFill>
                <a:schemeClr val="accent5"/>
              </a:solidFill>
              <a:latin typeface="Avenir Next Condensed" panose="020B0506020202020204" pitchFamily="34" charset="0"/>
              <a:cs typeface="Tahoma"/>
            </a:endParaRPr>
          </a:p>
          <a:p>
            <a:pPr marL="323215" indent="-285750">
              <a:spcBef>
                <a:spcPts val="1190"/>
              </a:spcBef>
              <a:buClr>
                <a:srgbClr val="3333CC"/>
              </a:buClr>
              <a:buSzPct val="61290"/>
              <a:buFont typeface="Arial" panose="020B0604020202020204" pitchFamily="34" charset="0"/>
              <a:buChar char="•"/>
              <a:tabLst>
                <a:tab pos="381000" algn="l"/>
                <a:tab pos="381635" algn="l"/>
              </a:tabLst>
            </a:pPr>
            <a:r>
              <a:rPr lang="en-US" sz="1400" spc="-15" dirty="0">
                <a:solidFill>
                  <a:schemeClr val="accent5"/>
                </a:solidFill>
                <a:latin typeface="Avenir Next Condensed" panose="020B0506020202020204" pitchFamily="34" charset="0"/>
                <a:cs typeface="Tahoma"/>
              </a:rPr>
              <a:t>1924 </a:t>
            </a:r>
            <a:r>
              <a:rPr lang="en-US" sz="1400" spc="20" dirty="0">
                <a:solidFill>
                  <a:schemeClr val="accent5"/>
                </a:solidFill>
                <a:latin typeface="Avenir Next Condensed" panose="020B0506020202020204" pitchFamily="34" charset="0"/>
                <a:cs typeface="Tahoma"/>
              </a:rPr>
              <a:t>First Department </a:t>
            </a:r>
            <a:r>
              <a:rPr lang="en-US" sz="1400" spc="15" dirty="0">
                <a:solidFill>
                  <a:schemeClr val="accent5"/>
                </a:solidFill>
                <a:latin typeface="Avenir Next Condensed" panose="020B0506020202020204" pitchFamily="34" charset="0"/>
                <a:cs typeface="Tahoma"/>
              </a:rPr>
              <a:t>Store </a:t>
            </a:r>
            <a:r>
              <a:rPr lang="en-US" sz="1400" spc="20" dirty="0" err="1">
                <a:solidFill>
                  <a:schemeClr val="accent5"/>
                </a:solidFill>
                <a:latin typeface="Avenir Next Condensed" panose="020B0506020202020204" pitchFamily="34" charset="0"/>
                <a:cs typeface="Tahoma"/>
              </a:rPr>
              <a:t>Jl</a:t>
            </a:r>
            <a:r>
              <a:rPr lang="en-US" sz="1400" spc="20" dirty="0">
                <a:solidFill>
                  <a:schemeClr val="accent5"/>
                </a:solidFill>
                <a:latin typeface="Avenir Next Condensed" panose="020B0506020202020204" pitchFamily="34" charset="0"/>
                <a:cs typeface="Tahoma"/>
              </a:rPr>
              <a:t> </a:t>
            </a:r>
            <a:r>
              <a:rPr lang="en-US" sz="1400" spc="15" dirty="0" err="1">
                <a:solidFill>
                  <a:schemeClr val="accent5"/>
                </a:solidFill>
                <a:latin typeface="Avenir Next Condensed" panose="020B0506020202020204" pitchFamily="34" charset="0"/>
                <a:cs typeface="Tahoma"/>
              </a:rPr>
              <a:t>Hudsons</a:t>
            </a:r>
            <a:r>
              <a:rPr lang="en-US" sz="1400" spc="15" dirty="0">
                <a:solidFill>
                  <a:schemeClr val="accent5"/>
                </a:solidFill>
                <a:latin typeface="Avenir Next Condensed" panose="020B0506020202020204" pitchFamily="34" charset="0"/>
                <a:cs typeface="Tahoma"/>
              </a:rPr>
              <a:t> </a:t>
            </a:r>
            <a:r>
              <a:rPr lang="en-US" sz="1400" spc="10" dirty="0">
                <a:solidFill>
                  <a:schemeClr val="accent5"/>
                </a:solidFill>
                <a:latin typeface="Avenir Next Condensed" panose="020B0506020202020204" pitchFamily="34" charset="0"/>
                <a:cs typeface="Tahoma"/>
              </a:rPr>
              <a:t>Detroit </a:t>
            </a:r>
            <a:r>
              <a:rPr lang="en-US" sz="1400" spc="25" dirty="0">
                <a:solidFill>
                  <a:schemeClr val="accent5"/>
                </a:solidFill>
                <a:latin typeface="Avenir Next Condensed" panose="020B0506020202020204" pitchFamily="34" charset="0"/>
                <a:cs typeface="Tahoma"/>
              </a:rPr>
              <a:t>Air</a:t>
            </a:r>
            <a:r>
              <a:rPr lang="en-US" sz="1400" spc="-335" dirty="0">
                <a:solidFill>
                  <a:schemeClr val="accent5"/>
                </a:solidFill>
                <a:latin typeface="Avenir Next Condensed" panose="020B0506020202020204" pitchFamily="34" charset="0"/>
                <a:cs typeface="Tahoma"/>
              </a:rPr>
              <a:t> </a:t>
            </a:r>
            <a:r>
              <a:rPr lang="en-US" sz="1400" spc="15" dirty="0">
                <a:solidFill>
                  <a:schemeClr val="accent5"/>
                </a:solidFill>
                <a:latin typeface="Avenir Next Condensed" panose="020B0506020202020204" pitchFamily="34" charset="0"/>
                <a:cs typeface="Tahoma"/>
              </a:rPr>
              <a:t>Conditioned</a:t>
            </a:r>
            <a:endParaRPr lang="en-US" sz="1400" dirty="0">
              <a:solidFill>
                <a:schemeClr val="accent5"/>
              </a:solidFill>
              <a:latin typeface="Avenir Next Condensed" panose="020B0506020202020204" pitchFamily="34" charset="0"/>
              <a:cs typeface="Tahoma"/>
            </a:endParaRPr>
          </a:p>
          <a:p>
            <a:pPr marL="323215" indent="-285750">
              <a:spcBef>
                <a:spcPts val="1190"/>
              </a:spcBef>
              <a:buClr>
                <a:srgbClr val="3333CC"/>
              </a:buClr>
              <a:buSzPct val="61290"/>
              <a:buFont typeface="Arial" panose="020B0604020202020204" pitchFamily="34" charset="0"/>
              <a:buChar char="•"/>
              <a:tabLst>
                <a:tab pos="381000" algn="l"/>
                <a:tab pos="381635" algn="l"/>
              </a:tabLst>
            </a:pPr>
            <a:r>
              <a:rPr lang="en-US" sz="1400" spc="-15" dirty="0">
                <a:solidFill>
                  <a:schemeClr val="accent5"/>
                </a:solidFill>
                <a:latin typeface="Avenir Next Condensed" panose="020B0506020202020204" pitchFamily="34" charset="0"/>
                <a:cs typeface="Tahoma"/>
              </a:rPr>
              <a:t>1928 </a:t>
            </a:r>
            <a:r>
              <a:rPr lang="en-US" sz="1400" spc="20" dirty="0">
                <a:solidFill>
                  <a:schemeClr val="accent5"/>
                </a:solidFill>
                <a:latin typeface="Avenir Next Condensed" panose="020B0506020202020204" pitchFamily="34" charset="0"/>
                <a:cs typeface="Tahoma"/>
              </a:rPr>
              <a:t>Us House Of Representatives </a:t>
            </a:r>
            <a:r>
              <a:rPr lang="en-US" sz="1400" spc="25" dirty="0">
                <a:solidFill>
                  <a:schemeClr val="accent5"/>
                </a:solidFill>
                <a:latin typeface="Avenir Next Condensed" panose="020B0506020202020204" pitchFamily="34" charset="0"/>
                <a:cs typeface="Tahoma"/>
              </a:rPr>
              <a:t>Air</a:t>
            </a:r>
            <a:r>
              <a:rPr lang="en-US" sz="1400" spc="-114" dirty="0">
                <a:solidFill>
                  <a:schemeClr val="accent5"/>
                </a:solidFill>
                <a:latin typeface="Avenir Next Condensed" panose="020B0506020202020204" pitchFamily="34" charset="0"/>
                <a:cs typeface="Tahoma"/>
              </a:rPr>
              <a:t> </a:t>
            </a:r>
            <a:r>
              <a:rPr lang="en-US" sz="1400" spc="15" dirty="0">
                <a:solidFill>
                  <a:schemeClr val="accent5"/>
                </a:solidFill>
                <a:latin typeface="Avenir Next Condensed" panose="020B0506020202020204" pitchFamily="34" charset="0"/>
                <a:cs typeface="Tahoma"/>
              </a:rPr>
              <a:t>Conditioned</a:t>
            </a:r>
            <a:endParaRPr lang="en-US" sz="1400" dirty="0">
              <a:solidFill>
                <a:schemeClr val="accent5"/>
              </a:solidFill>
              <a:latin typeface="Avenir Next Condensed" panose="020B0506020202020204" pitchFamily="34" charset="0"/>
              <a:cs typeface="Tahoma"/>
            </a:endParaRPr>
          </a:p>
          <a:p>
            <a:pPr marL="323215" indent="-285750">
              <a:spcBef>
                <a:spcPts val="1190"/>
              </a:spcBef>
              <a:buClr>
                <a:srgbClr val="3333CC"/>
              </a:buClr>
              <a:buSzPct val="61290"/>
              <a:buFont typeface="Arial" panose="020B0604020202020204" pitchFamily="34" charset="0"/>
              <a:buChar char="•"/>
              <a:tabLst>
                <a:tab pos="381000" algn="l"/>
                <a:tab pos="381635" algn="l"/>
              </a:tabLst>
            </a:pPr>
            <a:r>
              <a:rPr lang="en-US" sz="1400" spc="-15" dirty="0">
                <a:solidFill>
                  <a:schemeClr val="accent5"/>
                </a:solidFill>
                <a:latin typeface="Avenir Next Condensed" panose="020B0506020202020204" pitchFamily="34" charset="0"/>
                <a:cs typeface="Tahoma"/>
              </a:rPr>
              <a:t>1941-1945 </a:t>
            </a:r>
            <a:r>
              <a:rPr lang="en-US" sz="1400" spc="20" dirty="0">
                <a:solidFill>
                  <a:schemeClr val="accent5"/>
                </a:solidFill>
                <a:latin typeface="Avenir Next Condensed" panose="020B0506020202020204" pitchFamily="34" charset="0"/>
                <a:cs typeface="Tahoma"/>
              </a:rPr>
              <a:t>Warships And </a:t>
            </a:r>
            <a:r>
              <a:rPr lang="en-US" sz="1400" spc="25" dirty="0">
                <a:solidFill>
                  <a:schemeClr val="accent5"/>
                </a:solidFill>
                <a:latin typeface="Avenir Next Condensed" panose="020B0506020202020204" pitchFamily="34" charset="0"/>
                <a:cs typeface="Tahoma"/>
              </a:rPr>
              <a:t>Cargo </a:t>
            </a:r>
            <a:r>
              <a:rPr lang="en-US" sz="1400" spc="20" dirty="0">
                <a:solidFill>
                  <a:schemeClr val="accent5"/>
                </a:solidFill>
                <a:latin typeface="Avenir Next Condensed" panose="020B0506020202020204" pitchFamily="34" charset="0"/>
                <a:cs typeface="Tahoma"/>
              </a:rPr>
              <a:t>Ships Air</a:t>
            </a:r>
            <a:r>
              <a:rPr lang="en-US" sz="1400" spc="-30" dirty="0">
                <a:solidFill>
                  <a:schemeClr val="accent5"/>
                </a:solidFill>
                <a:latin typeface="Avenir Next Condensed" panose="020B0506020202020204" pitchFamily="34" charset="0"/>
                <a:cs typeface="Tahoma"/>
              </a:rPr>
              <a:t> </a:t>
            </a:r>
            <a:r>
              <a:rPr lang="en-US" sz="1400" spc="15" dirty="0">
                <a:solidFill>
                  <a:schemeClr val="accent5"/>
                </a:solidFill>
                <a:latin typeface="Avenir Next Condensed" panose="020B0506020202020204" pitchFamily="34" charset="0"/>
                <a:cs typeface="Tahoma"/>
              </a:rPr>
              <a:t>Conditioned</a:t>
            </a:r>
            <a:endParaRPr lang="en-US" sz="1400" dirty="0">
              <a:solidFill>
                <a:schemeClr val="accent5"/>
              </a:solidFill>
              <a:latin typeface="Avenir Next Condensed" panose="020B0506020202020204" pitchFamily="34" charset="0"/>
              <a:cs typeface="Tahoma"/>
            </a:endParaRPr>
          </a:p>
          <a:p>
            <a:pPr marL="323215" indent="-285750">
              <a:spcBef>
                <a:spcPts val="1190"/>
              </a:spcBef>
              <a:buClr>
                <a:srgbClr val="3333CC"/>
              </a:buClr>
              <a:buSzPct val="61290"/>
              <a:buFont typeface="Arial" panose="020B0604020202020204" pitchFamily="34" charset="0"/>
              <a:buChar char="•"/>
              <a:tabLst>
                <a:tab pos="381000" algn="l"/>
                <a:tab pos="381635" algn="l"/>
              </a:tabLst>
            </a:pPr>
            <a:r>
              <a:rPr lang="en-US" sz="1400" spc="-15" dirty="0">
                <a:solidFill>
                  <a:schemeClr val="accent5"/>
                </a:solidFill>
                <a:latin typeface="Avenir Next Condensed" panose="020B0506020202020204" pitchFamily="34" charset="0"/>
                <a:cs typeface="Tahoma"/>
              </a:rPr>
              <a:t>1946 </a:t>
            </a:r>
            <a:r>
              <a:rPr lang="en-US" sz="1400" spc="15" dirty="0">
                <a:solidFill>
                  <a:schemeClr val="accent5"/>
                </a:solidFill>
                <a:latin typeface="Avenir Next Condensed" panose="020B0506020202020204" pitchFamily="34" charset="0"/>
                <a:cs typeface="Tahoma"/>
              </a:rPr>
              <a:t>First </a:t>
            </a:r>
            <a:r>
              <a:rPr lang="en-US" sz="1400" spc="35" dirty="0">
                <a:solidFill>
                  <a:schemeClr val="accent5"/>
                </a:solidFill>
                <a:latin typeface="Avenir Next Condensed" panose="020B0506020202020204" pitchFamily="34" charset="0"/>
                <a:cs typeface="Tahoma"/>
              </a:rPr>
              <a:t>Bus </a:t>
            </a:r>
            <a:r>
              <a:rPr lang="en-US" sz="1400" spc="30" dirty="0">
                <a:solidFill>
                  <a:schemeClr val="accent5"/>
                </a:solidFill>
                <a:latin typeface="Avenir Next Condensed" panose="020B0506020202020204" pitchFamily="34" charset="0"/>
                <a:cs typeface="Tahoma"/>
              </a:rPr>
              <a:t>San </a:t>
            </a:r>
            <a:r>
              <a:rPr lang="en-US" sz="1400" spc="15" dirty="0">
                <a:solidFill>
                  <a:schemeClr val="accent5"/>
                </a:solidFill>
                <a:latin typeface="Avenir Next Condensed" panose="020B0506020202020204" pitchFamily="34" charset="0"/>
                <a:cs typeface="Tahoma"/>
              </a:rPr>
              <a:t>Antonio, </a:t>
            </a:r>
            <a:r>
              <a:rPr lang="en-US" sz="1400" spc="-204" dirty="0">
                <a:solidFill>
                  <a:schemeClr val="accent5"/>
                </a:solidFill>
                <a:latin typeface="Avenir Next Condensed" panose="020B0506020202020204" pitchFamily="34" charset="0"/>
                <a:cs typeface="Tahoma"/>
              </a:rPr>
              <a:t> </a:t>
            </a:r>
            <a:r>
              <a:rPr lang="en-US" sz="1400" spc="15" dirty="0">
                <a:solidFill>
                  <a:schemeClr val="accent5"/>
                </a:solidFill>
                <a:latin typeface="Avenir Next Condensed" panose="020B0506020202020204" pitchFamily="34" charset="0"/>
                <a:cs typeface="Tahoma"/>
              </a:rPr>
              <a:t>Texas United</a:t>
            </a:r>
            <a:r>
              <a:rPr lang="en-US" sz="1400" spc="90" dirty="0">
                <a:solidFill>
                  <a:schemeClr val="accent5"/>
                </a:solidFill>
                <a:latin typeface="Avenir Next Condensed" panose="020B0506020202020204" pitchFamily="34" charset="0"/>
                <a:cs typeface="Tahoma"/>
              </a:rPr>
              <a:t> </a:t>
            </a:r>
            <a:r>
              <a:rPr lang="en-US" sz="1400" spc="15" dirty="0">
                <a:solidFill>
                  <a:schemeClr val="accent5"/>
                </a:solidFill>
                <a:latin typeface="Avenir Next Condensed" panose="020B0506020202020204" pitchFamily="34" charset="0"/>
                <a:cs typeface="Tahoma"/>
              </a:rPr>
              <a:t>Nations</a:t>
            </a:r>
            <a:endParaRPr lang="en-US" sz="1400" dirty="0">
              <a:solidFill>
                <a:schemeClr val="accent5"/>
              </a:solidFill>
              <a:latin typeface="Avenir Next Condensed" panose="020B0506020202020204" pitchFamily="34" charset="0"/>
              <a:cs typeface="Tahoma"/>
            </a:endParaRPr>
          </a:p>
          <a:p>
            <a:pPr marL="323215" indent="-285750">
              <a:spcBef>
                <a:spcPts val="1190"/>
              </a:spcBef>
              <a:buClr>
                <a:srgbClr val="3333CC"/>
              </a:buClr>
              <a:buSzPct val="61290"/>
              <a:buFont typeface="Arial" panose="020B0604020202020204" pitchFamily="34" charset="0"/>
              <a:buChar char="•"/>
              <a:tabLst>
                <a:tab pos="381000" algn="l"/>
                <a:tab pos="381635" algn="l"/>
              </a:tabLst>
            </a:pPr>
            <a:r>
              <a:rPr lang="en-US" sz="1400" spc="-15" dirty="0">
                <a:solidFill>
                  <a:schemeClr val="accent5"/>
                </a:solidFill>
                <a:latin typeface="Avenir Next Condensed" panose="020B0506020202020204" pitchFamily="34" charset="0"/>
                <a:cs typeface="Tahoma"/>
              </a:rPr>
              <a:t>1950 </a:t>
            </a:r>
            <a:r>
              <a:rPr lang="en-US" sz="1400" spc="5" dirty="0">
                <a:solidFill>
                  <a:schemeClr val="accent5"/>
                </a:solidFill>
                <a:latin typeface="Avenir Next Condensed" panose="020B0506020202020204" pitchFamily="34" charset="0"/>
                <a:cs typeface="Tahoma"/>
              </a:rPr>
              <a:t>Dr Willis </a:t>
            </a:r>
            <a:r>
              <a:rPr lang="en-US" sz="1400" spc="25" dirty="0">
                <a:solidFill>
                  <a:schemeClr val="accent5"/>
                </a:solidFill>
                <a:latin typeface="Avenir Next Condensed" panose="020B0506020202020204" pitchFamily="34" charset="0"/>
                <a:cs typeface="Tahoma"/>
              </a:rPr>
              <a:t>Carrier</a:t>
            </a:r>
            <a:r>
              <a:rPr lang="en-US" sz="1400" spc="-100" dirty="0">
                <a:solidFill>
                  <a:schemeClr val="accent5"/>
                </a:solidFill>
                <a:latin typeface="Avenir Next Condensed" panose="020B0506020202020204" pitchFamily="34" charset="0"/>
                <a:cs typeface="Tahoma"/>
              </a:rPr>
              <a:t> </a:t>
            </a:r>
            <a:r>
              <a:rPr lang="en-US" sz="1400" spc="15" dirty="0">
                <a:solidFill>
                  <a:schemeClr val="accent5"/>
                </a:solidFill>
                <a:latin typeface="Avenir Next Condensed" panose="020B0506020202020204" pitchFamily="34" charset="0"/>
                <a:cs typeface="Tahoma"/>
              </a:rPr>
              <a:t>Dies</a:t>
            </a:r>
            <a:endParaRPr lang="en-US" sz="1400" dirty="0">
              <a:solidFill>
                <a:schemeClr val="accent5"/>
              </a:solidFill>
              <a:latin typeface="Avenir Next Condensed" panose="020B0506020202020204" pitchFamily="34" charset="0"/>
              <a:cs typeface="Tahoma"/>
            </a:endParaRPr>
          </a:p>
        </p:txBody>
      </p:sp>
      <p:sp>
        <p:nvSpPr>
          <p:cNvPr id="7" name="object 7"/>
          <p:cNvSpPr/>
          <p:nvPr/>
        </p:nvSpPr>
        <p:spPr>
          <a:xfrm>
            <a:off x="7836591" y="4817015"/>
            <a:ext cx="2190750" cy="695325"/>
          </a:xfrm>
          <a:prstGeom prst="rect">
            <a:avLst/>
          </a:prstGeom>
          <a:blipFill>
            <a:blip r:embed="rId3" cstate="print"/>
            <a:stretch>
              <a:fillRect/>
            </a:stretch>
          </a:blipFill>
        </p:spPr>
        <p:txBody>
          <a:bodyPr wrap="square" lIns="0" tIns="0" rIns="0" bIns="0" rtlCol="0"/>
          <a:lstStyle/>
          <a:p>
            <a:endParaRPr/>
          </a:p>
        </p:txBody>
      </p:sp>
      <p:sp>
        <p:nvSpPr>
          <p:cNvPr id="3" name="Rectangle 2">
            <a:extLst>
              <a:ext uri="{FF2B5EF4-FFF2-40B4-BE49-F238E27FC236}">
                <a16:creationId xmlns:a16="http://schemas.microsoft.com/office/drawing/2014/main" id="{115D590D-B73A-B04F-9243-977077E89759}"/>
              </a:ext>
            </a:extLst>
          </p:cNvPr>
          <p:cNvSpPr/>
          <p:nvPr/>
        </p:nvSpPr>
        <p:spPr>
          <a:xfrm>
            <a:off x="5883966" y="1693322"/>
            <a:ext cx="6096000" cy="2739211"/>
          </a:xfrm>
          <a:prstGeom prst="rect">
            <a:avLst/>
          </a:prstGeom>
        </p:spPr>
        <p:txBody>
          <a:bodyPr>
            <a:spAutoFit/>
          </a:bodyPr>
          <a:lstStyle/>
          <a:p>
            <a:pPr marL="323215" indent="-285750">
              <a:spcBef>
                <a:spcPts val="1190"/>
              </a:spcBef>
              <a:buClr>
                <a:srgbClr val="3333CC"/>
              </a:buClr>
              <a:buSzPct val="61290"/>
              <a:buFont typeface="Arial" panose="020B0604020202020204" pitchFamily="34" charset="0"/>
              <a:buChar char="•"/>
              <a:tabLst>
                <a:tab pos="381000" algn="l"/>
                <a:tab pos="381635" algn="l"/>
              </a:tabLst>
            </a:pPr>
            <a:r>
              <a:rPr lang="en-US" sz="1400" spc="-15" dirty="0">
                <a:solidFill>
                  <a:schemeClr val="accent5"/>
                </a:solidFill>
                <a:latin typeface="Avenir Next Condensed" panose="020B0506020202020204" pitchFamily="34" charset="0"/>
                <a:cs typeface="Tahoma"/>
              </a:rPr>
              <a:t>1952 </a:t>
            </a:r>
            <a:r>
              <a:rPr lang="en-US" sz="1400" spc="20" dirty="0">
                <a:solidFill>
                  <a:schemeClr val="accent5"/>
                </a:solidFill>
                <a:latin typeface="Avenir Next Condensed" panose="020B0506020202020204" pitchFamily="34" charset="0"/>
                <a:cs typeface="Tahoma"/>
              </a:rPr>
              <a:t>First </a:t>
            </a:r>
            <a:r>
              <a:rPr lang="en-US" sz="1400" spc="15" dirty="0">
                <a:solidFill>
                  <a:schemeClr val="accent5"/>
                </a:solidFill>
                <a:latin typeface="Avenir Next Condensed" panose="020B0506020202020204" pitchFamily="34" charset="0"/>
                <a:cs typeface="Tahoma"/>
              </a:rPr>
              <a:t>Residential </a:t>
            </a:r>
            <a:r>
              <a:rPr lang="en-US" sz="1400" spc="20" dirty="0">
                <a:solidFill>
                  <a:schemeClr val="accent5"/>
                </a:solidFill>
                <a:latin typeface="Avenir Next Condensed" panose="020B0506020202020204" pitchFamily="34" charset="0"/>
                <a:cs typeface="Tahoma"/>
              </a:rPr>
              <a:t>Central A/C Goes On </a:t>
            </a:r>
            <a:r>
              <a:rPr lang="en-US" sz="1400" spc="15" dirty="0">
                <a:solidFill>
                  <a:schemeClr val="accent5"/>
                </a:solidFill>
                <a:latin typeface="Avenir Next Condensed" panose="020B0506020202020204" pitchFamily="34" charset="0"/>
                <a:cs typeface="Tahoma"/>
              </a:rPr>
              <a:t>Market </a:t>
            </a:r>
            <a:r>
              <a:rPr lang="en-US" sz="1400" spc="25" dirty="0">
                <a:solidFill>
                  <a:schemeClr val="accent5"/>
                </a:solidFill>
                <a:latin typeface="Avenir Next Condensed" panose="020B0506020202020204" pitchFamily="34" charset="0"/>
                <a:cs typeface="Tahoma"/>
              </a:rPr>
              <a:t>St </a:t>
            </a:r>
            <a:r>
              <a:rPr lang="en-US" sz="1400" spc="15" dirty="0">
                <a:solidFill>
                  <a:schemeClr val="accent5"/>
                </a:solidFill>
                <a:latin typeface="Avenir Next Condensed" panose="020B0506020202020204" pitchFamily="34" charset="0"/>
                <a:cs typeface="Tahoma"/>
              </a:rPr>
              <a:t>Louis  </a:t>
            </a:r>
            <a:r>
              <a:rPr lang="en-US" sz="1400" spc="20" dirty="0">
                <a:solidFill>
                  <a:schemeClr val="accent5"/>
                </a:solidFill>
                <a:latin typeface="Avenir Next Condensed" panose="020B0506020202020204" pitchFamily="34" charset="0"/>
                <a:cs typeface="Tahoma"/>
              </a:rPr>
              <a:t>Missouri</a:t>
            </a:r>
            <a:endParaRPr lang="en-US" sz="1400" dirty="0">
              <a:solidFill>
                <a:schemeClr val="accent5"/>
              </a:solidFill>
              <a:latin typeface="Avenir Next Condensed" panose="020B0506020202020204" pitchFamily="34" charset="0"/>
              <a:cs typeface="Tahoma"/>
            </a:endParaRPr>
          </a:p>
          <a:p>
            <a:pPr marL="323215" indent="-285750">
              <a:spcBef>
                <a:spcPts val="1190"/>
              </a:spcBef>
              <a:buClr>
                <a:srgbClr val="3333CC"/>
              </a:buClr>
              <a:buSzPct val="61290"/>
              <a:buFont typeface="Arial" panose="020B0604020202020204" pitchFamily="34" charset="0"/>
              <a:buChar char="•"/>
              <a:tabLst>
                <a:tab pos="381000" algn="l"/>
                <a:tab pos="381635" algn="l"/>
              </a:tabLst>
            </a:pPr>
            <a:r>
              <a:rPr lang="en-US" sz="1400" spc="-15" dirty="0">
                <a:solidFill>
                  <a:schemeClr val="accent5"/>
                </a:solidFill>
                <a:latin typeface="Avenir Next Condensed" panose="020B0506020202020204" pitchFamily="34" charset="0"/>
                <a:cs typeface="Tahoma"/>
              </a:rPr>
              <a:t>1965 </a:t>
            </a:r>
            <a:r>
              <a:rPr lang="en-US" sz="1400" spc="15" dirty="0">
                <a:solidFill>
                  <a:schemeClr val="accent5"/>
                </a:solidFill>
                <a:latin typeface="Avenir Next Condensed" panose="020B0506020202020204" pitchFamily="34" charset="0"/>
                <a:cs typeface="Tahoma"/>
              </a:rPr>
              <a:t>Huston </a:t>
            </a:r>
            <a:r>
              <a:rPr lang="en-US" sz="1400" spc="20" dirty="0">
                <a:solidFill>
                  <a:schemeClr val="accent5"/>
                </a:solidFill>
                <a:latin typeface="Avenir Next Condensed" panose="020B0506020202020204" pitchFamily="34" charset="0"/>
                <a:cs typeface="Tahoma"/>
              </a:rPr>
              <a:t>Astro </a:t>
            </a:r>
            <a:r>
              <a:rPr lang="en-US" sz="1400" spc="10" dirty="0">
                <a:solidFill>
                  <a:schemeClr val="accent5"/>
                </a:solidFill>
                <a:latin typeface="Avenir Next Condensed" panose="020B0506020202020204" pitchFamily="34" charset="0"/>
                <a:cs typeface="Tahoma"/>
              </a:rPr>
              <a:t>Dome </a:t>
            </a:r>
            <a:r>
              <a:rPr lang="en-US" sz="1400" spc="15" dirty="0">
                <a:solidFill>
                  <a:schemeClr val="accent5"/>
                </a:solidFill>
                <a:latin typeface="Avenir Next Condensed" panose="020B0506020202020204" pitchFamily="34" charset="0"/>
                <a:cs typeface="Tahoma"/>
              </a:rPr>
              <a:t>Is </a:t>
            </a:r>
            <a:r>
              <a:rPr lang="en-US" sz="1400" spc="25" dirty="0">
                <a:solidFill>
                  <a:schemeClr val="accent5"/>
                </a:solidFill>
                <a:latin typeface="Avenir Next Condensed" panose="020B0506020202020204" pitchFamily="34" charset="0"/>
                <a:cs typeface="Tahoma"/>
              </a:rPr>
              <a:t>Air </a:t>
            </a:r>
            <a:r>
              <a:rPr lang="en-US" sz="1400" spc="15" dirty="0">
                <a:solidFill>
                  <a:schemeClr val="accent5"/>
                </a:solidFill>
                <a:latin typeface="Avenir Next Condensed" panose="020B0506020202020204" pitchFamily="34" charset="0"/>
                <a:cs typeface="Tahoma"/>
              </a:rPr>
              <a:t>Conditioned </a:t>
            </a:r>
            <a:r>
              <a:rPr lang="en-US" sz="1400" spc="35" dirty="0">
                <a:solidFill>
                  <a:schemeClr val="accent5"/>
                </a:solidFill>
                <a:latin typeface="Avenir Next Condensed" panose="020B0506020202020204" pitchFamily="34" charset="0"/>
                <a:cs typeface="Tahoma"/>
              </a:rPr>
              <a:t>By</a:t>
            </a:r>
            <a:r>
              <a:rPr lang="en-US" sz="1400" spc="530" dirty="0">
                <a:solidFill>
                  <a:schemeClr val="accent5"/>
                </a:solidFill>
                <a:latin typeface="Avenir Next Condensed" panose="020B0506020202020204" pitchFamily="34" charset="0"/>
                <a:cs typeface="Tahoma"/>
              </a:rPr>
              <a:t> </a:t>
            </a:r>
            <a:r>
              <a:rPr lang="en-US" sz="1400" spc="25" dirty="0">
                <a:solidFill>
                  <a:schemeClr val="accent5"/>
                </a:solidFill>
                <a:latin typeface="Avenir Next Condensed" panose="020B0506020202020204" pitchFamily="34" charset="0"/>
                <a:cs typeface="Tahoma"/>
              </a:rPr>
              <a:t>Carrier</a:t>
            </a:r>
            <a:endParaRPr lang="en-US" sz="1400" dirty="0">
              <a:solidFill>
                <a:schemeClr val="accent5"/>
              </a:solidFill>
              <a:latin typeface="Avenir Next Condensed" panose="020B0506020202020204" pitchFamily="34" charset="0"/>
              <a:cs typeface="Tahoma"/>
            </a:endParaRPr>
          </a:p>
          <a:p>
            <a:pPr marL="323215" indent="-285750">
              <a:spcBef>
                <a:spcPts val="1190"/>
              </a:spcBef>
              <a:buClr>
                <a:srgbClr val="3333CC"/>
              </a:buClr>
              <a:buSzPct val="61290"/>
              <a:buFont typeface="Arial" panose="020B0604020202020204" pitchFamily="34" charset="0"/>
              <a:buChar char="•"/>
              <a:tabLst>
                <a:tab pos="381000" algn="l"/>
                <a:tab pos="381635" algn="l"/>
              </a:tabLst>
            </a:pPr>
            <a:r>
              <a:rPr lang="en-US" sz="1400" spc="-15" dirty="0">
                <a:solidFill>
                  <a:schemeClr val="accent5"/>
                </a:solidFill>
                <a:latin typeface="Avenir Next Condensed" panose="020B0506020202020204" pitchFamily="34" charset="0"/>
                <a:cs typeface="Tahoma"/>
              </a:rPr>
              <a:t>1993 </a:t>
            </a:r>
            <a:r>
              <a:rPr lang="en-US" sz="1400" spc="15" dirty="0">
                <a:solidFill>
                  <a:schemeClr val="accent5"/>
                </a:solidFill>
                <a:latin typeface="Avenir Next Condensed" panose="020B0506020202020204" pitchFamily="34" charset="0"/>
                <a:cs typeface="Tahoma"/>
              </a:rPr>
              <a:t>Sistine </a:t>
            </a:r>
            <a:r>
              <a:rPr lang="en-US" sz="1400" spc="30" dirty="0">
                <a:solidFill>
                  <a:schemeClr val="accent5"/>
                </a:solidFill>
                <a:latin typeface="Avenir Next Condensed" panose="020B0506020202020204" pitchFamily="34" charset="0"/>
                <a:cs typeface="Tahoma"/>
              </a:rPr>
              <a:t>Chapel </a:t>
            </a:r>
            <a:r>
              <a:rPr lang="en-US" sz="1400" spc="25" dirty="0">
                <a:solidFill>
                  <a:schemeClr val="accent5"/>
                </a:solidFill>
                <a:latin typeface="Avenir Next Condensed" panose="020B0506020202020204" pitchFamily="34" charset="0"/>
                <a:cs typeface="Tahoma"/>
              </a:rPr>
              <a:t>Air </a:t>
            </a:r>
            <a:r>
              <a:rPr lang="en-US" sz="1400" spc="15" dirty="0">
                <a:solidFill>
                  <a:schemeClr val="accent5"/>
                </a:solidFill>
                <a:latin typeface="Avenir Next Condensed" panose="020B0506020202020204" pitchFamily="34" charset="0"/>
                <a:cs typeface="Tahoma"/>
              </a:rPr>
              <a:t>Conditioned With A</a:t>
            </a:r>
            <a:r>
              <a:rPr lang="en-US" sz="1400" spc="265" dirty="0">
                <a:solidFill>
                  <a:schemeClr val="accent5"/>
                </a:solidFill>
                <a:latin typeface="Avenir Next Condensed" panose="020B0506020202020204" pitchFamily="34" charset="0"/>
                <a:cs typeface="Tahoma"/>
              </a:rPr>
              <a:t> </a:t>
            </a:r>
            <a:r>
              <a:rPr lang="en-US" sz="1400" spc="25" dirty="0">
                <a:solidFill>
                  <a:schemeClr val="accent5"/>
                </a:solidFill>
                <a:latin typeface="Avenir Next Condensed" panose="020B0506020202020204" pitchFamily="34" charset="0"/>
                <a:cs typeface="Tahoma"/>
              </a:rPr>
              <a:t>Carrier</a:t>
            </a:r>
            <a:endParaRPr lang="en-US" sz="1400" dirty="0">
              <a:solidFill>
                <a:schemeClr val="accent5"/>
              </a:solidFill>
              <a:latin typeface="Avenir Next Condensed" panose="020B0506020202020204" pitchFamily="34" charset="0"/>
              <a:cs typeface="Tahoma"/>
            </a:endParaRPr>
          </a:p>
          <a:p>
            <a:pPr marL="323215" indent="-285750">
              <a:spcBef>
                <a:spcPts val="1190"/>
              </a:spcBef>
              <a:buClr>
                <a:srgbClr val="3333CC"/>
              </a:buClr>
              <a:buSzPct val="61290"/>
              <a:buFont typeface="Arial" panose="020B0604020202020204" pitchFamily="34" charset="0"/>
              <a:buChar char="•"/>
              <a:tabLst>
                <a:tab pos="381000" algn="l"/>
                <a:tab pos="381635" algn="l"/>
              </a:tabLst>
            </a:pPr>
            <a:r>
              <a:rPr lang="en-US" sz="1400" spc="-15" dirty="0">
                <a:solidFill>
                  <a:schemeClr val="accent5"/>
                </a:solidFill>
                <a:latin typeface="Avenir Next Condensed" panose="020B0506020202020204" pitchFamily="34" charset="0"/>
                <a:cs typeface="Tahoma"/>
              </a:rPr>
              <a:t>1996 </a:t>
            </a:r>
            <a:r>
              <a:rPr lang="en-US" sz="1400" spc="25" dirty="0">
                <a:solidFill>
                  <a:schemeClr val="accent5"/>
                </a:solidFill>
                <a:latin typeface="Avenir Next Condensed" panose="020B0506020202020204" pitchFamily="34" charset="0"/>
                <a:cs typeface="Tahoma"/>
              </a:rPr>
              <a:t>Carrier </a:t>
            </a:r>
            <a:r>
              <a:rPr lang="en-US" sz="1400" spc="15" dirty="0">
                <a:solidFill>
                  <a:schemeClr val="accent5"/>
                </a:solidFill>
                <a:latin typeface="Avenir Next Condensed" panose="020B0506020202020204" pitchFamily="34" charset="0"/>
                <a:cs typeface="Tahoma"/>
              </a:rPr>
              <a:t>Introduces </a:t>
            </a:r>
            <a:r>
              <a:rPr lang="en-US" sz="1400" spc="25" dirty="0" err="1">
                <a:solidFill>
                  <a:schemeClr val="accent5"/>
                </a:solidFill>
                <a:latin typeface="Avenir Next Condensed" panose="020B0506020202020204" pitchFamily="34" charset="0"/>
                <a:cs typeface="Tahoma"/>
              </a:rPr>
              <a:t>Puron</a:t>
            </a:r>
            <a:r>
              <a:rPr lang="en-US" sz="1400" spc="25" dirty="0">
                <a:solidFill>
                  <a:schemeClr val="accent5"/>
                </a:solidFill>
                <a:latin typeface="Avenir Next Condensed" panose="020B0506020202020204" pitchFamily="34" charset="0"/>
                <a:cs typeface="Tahoma"/>
              </a:rPr>
              <a:t> </a:t>
            </a:r>
            <a:r>
              <a:rPr lang="en-US" sz="1400" spc="5" dirty="0">
                <a:solidFill>
                  <a:schemeClr val="accent5"/>
                </a:solidFill>
                <a:latin typeface="Avenir Next Condensed" panose="020B0506020202020204" pitchFamily="34" charset="0"/>
                <a:cs typeface="Tahoma"/>
              </a:rPr>
              <a:t>-1</a:t>
            </a:r>
            <a:r>
              <a:rPr lang="en-US" sz="1400" spc="7" baseline="23809" dirty="0">
                <a:solidFill>
                  <a:schemeClr val="accent5"/>
                </a:solidFill>
                <a:latin typeface="Avenir Next Condensed" panose="020B0506020202020204" pitchFamily="34" charset="0"/>
                <a:cs typeface="Tahoma"/>
              </a:rPr>
              <a:t>st </a:t>
            </a:r>
            <a:r>
              <a:rPr lang="en-US" sz="1400" spc="15" dirty="0">
                <a:solidFill>
                  <a:schemeClr val="accent5"/>
                </a:solidFill>
                <a:latin typeface="Avenir Next Condensed" panose="020B0506020202020204" pitchFamily="34" charset="0"/>
                <a:cs typeface="Tahoma"/>
              </a:rPr>
              <a:t>Unit </a:t>
            </a:r>
            <a:r>
              <a:rPr lang="en-US" sz="1400" spc="-235" dirty="0">
                <a:solidFill>
                  <a:schemeClr val="accent5"/>
                </a:solidFill>
                <a:latin typeface="Avenir Next Condensed" panose="020B0506020202020204" pitchFamily="34" charset="0"/>
                <a:cs typeface="Tahoma"/>
              </a:rPr>
              <a:t> </a:t>
            </a:r>
            <a:r>
              <a:rPr lang="en-US" sz="1400" spc="10" dirty="0">
                <a:solidFill>
                  <a:schemeClr val="accent5"/>
                </a:solidFill>
                <a:latin typeface="Avenir Next Condensed" panose="020B0506020202020204" pitchFamily="34" charset="0"/>
                <a:cs typeface="Tahoma"/>
              </a:rPr>
              <a:t>In homes</a:t>
            </a:r>
            <a:endParaRPr lang="en-US" sz="1400" dirty="0">
              <a:solidFill>
                <a:schemeClr val="accent5"/>
              </a:solidFill>
              <a:latin typeface="Avenir Next Condensed" panose="020B0506020202020204" pitchFamily="34" charset="0"/>
              <a:cs typeface="Tahoma"/>
            </a:endParaRPr>
          </a:p>
          <a:p>
            <a:pPr marL="323215" indent="-285750">
              <a:spcBef>
                <a:spcPts val="1190"/>
              </a:spcBef>
              <a:buClr>
                <a:srgbClr val="3333CC"/>
              </a:buClr>
              <a:buSzPct val="61290"/>
              <a:buFont typeface="Arial" panose="020B0604020202020204" pitchFamily="34" charset="0"/>
              <a:buChar char="•"/>
              <a:tabLst>
                <a:tab pos="381000" algn="l"/>
                <a:tab pos="381635" algn="l"/>
              </a:tabLst>
            </a:pPr>
            <a:r>
              <a:rPr lang="en-US" sz="1400" spc="-15" dirty="0">
                <a:solidFill>
                  <a:schemeClr val="accent5"/>
                </a:solidFill>
                <a:latin typeface="Avenir Next Condensed" panose="020B0506020202020204" pitchFamily="34" charset="0"/>
                <a:cs typeface="Tahoma"/>
              </a:rPr>
              <a:t>1998 </a:t>
            </a:r>
            <a:r>
              <a:rPr lang="en-US" sz="1400" spc="20" dirty="0">
                <a:solidFill>
                  <a:schemeClr val="accent5"/>
                </a:solidFill>
                <a:latin typeface="Avenir Next Condensed" panose="020B0506020202020204" pitchFamily="34" charset="0"/>
                <a:cs typeface="Tahoma"/>
              </a:rPr>
              <a:t>George </a:t>
            </a:r>
            <a:r>
              <a:rPr lang="en-US" sz="1400" spc="15" dirty="0">
                <a:solidFill>
                  <a:schemeClr val="accent5"/>
                </a:solidFill>
                <a:latin typeface="Avenir Next Condensed" panose="020B0506020202020204" pitchFamily="34" charset="0"/>
                <a:cs typeface="Tahoma"/>
              </a:rPr>
              <a:t>Washington's </a:t>
            </a:r>
            <a:r>
              <a:rPr lang="en-US" sz="1400" spc="10" dirty="0">
                <a:solidFill>
                  <a:schemeClr val="accent5"/>
                </a:solidFill>
                <a:latin typeface="Avenir Next Condensed" panose="020B0506020202020204" pitchFamily="34" charset="0"/>
                <a:cs typeface="Tahoma"/>
              </a:rPr>
              <a:t>Mt </a:t>
            </a:r>
            <a:r>
              <a:rPr lang="en-US" sz="1400" spc="25" dirty="0">
                <a:solidFill>
                  <a:schemeClr val="accent5"/>
                </a:solidFill>
                <a:latin typeface="Avenir Next Condensed" panose="020B0506020202020204" pitchFamily="34" charset="0"/>
                <a:cs typeface="Tahoma"/>
              </a:rPr>
              <a:t>Vernon </a:t>
            </a:r>
            <a:r>
              <a:rPr lang="en-US" sz="1400" spc="20" dirty="0">
                <a:solidFill>
                  <a:schemeClr val="accent5"/>
                </a:solidFill>
                <a:latin typeface="Avenir Next Condensed" panose="020B0506020202020204" pitchFamily="34" charset="0"/>
                <a:cs typeface="Tahoma"/>
              </a:rPr>
              <a:t>Cooled </a:t>
            </a:r>
            <a:r>
              <a:rPr lang="en-US" sz="1400" spc="15" dirty="0">
                <a:solidFill>
                  <a:schemeClr val="accent5"/>
                </a:solidFill>
                <a:latin typeface="Avenir Next Condensed" panose="020B0506020202020204" pitchFamily="34" charset="0"/>
                <a:cs typeface="Tahoma"/>
              </a:rPr>
              <a:t>With</a:t>
            </a:r>
            <a:r>
              <a:rPr lang="en-US" sz="1400" spc="130" dirty="0">
                <a:solidFill>
                  <a:schemeClr val="accent5"/>
                </a:solidFill>
                <a:latin typeface="Avenir Next Condensed" panose="020B0506020202020204" pitchFamily="34" charset="0"/>
                <a:cs typeface="Tahoma"/>
              </a:rPr>
              <a:t> </a:t>
            </a:r>
            <a:r>
              <a:rPr lang="en-US" sz="1400" spc="25" dirty="0">
                <a:solidFill>
                  <a:schemeClr val="accent5"/>
                </a:solidFill>
                <a:latin typeface="Avenir Next Condensed" panose="020B0506020202020204" pitchFamily="34" charset="0"/>
                <a:cs typeface="Tahoma"/>
              </a:rPr>
              <a:t>Carrier</a:t>
            </a:r>
            <a:endParaRPr lang="en-US" sz="1400" dirty="0">
              <a:solidFill>
                <a:schemeClr val="accent5"/>
              </a:solidFill>
              <a:latin typeface="Avenir Next Condensed" panose="020B0506020202020204" pitchFamily="34" charset="0"/>
              <a:cs typeface="Tahoma"/>
            </a:endParaRPr>
          </a:p>
          <a:p>
            <a:pPr marL="323215" indent="-285750">
              <a:spcBef>
                <a:spcPts val="1190"/>
              </a:spcBef>
              <a:buClr>
                <a:srgbClr val="3333CC"/>
              </a:buClr>
              <a:buSzPct val="61290"/>
              <a:buFont typeface="Arial" panose="020B0604020202020204" pitchFamily="34" charset="0"/>
              <a:buChar char="•"/>
              <a:tabLst>
                <a:tab pos="381000" algn="l"/>
                <a:tab pos="381635" algn="l"/>
              </a:tabLst>
            </a:pPr>
            <a:r>
              <a:rPr lang="en-US" sz="1400" spc="-15" dirty="0">
                <a:solidFill>
                  <a:schemeClr val="accent5"/>
                </a:solidFill>
                <a:latin typeface="Avenir Next Condensed" panose="020B0506020202020204" pitchFamily="34" charset="0"/>
                <a:cs typeface="Tahoma"/>
              </a:rPr>
              <a:t>1998 </a:t>
            </a:r>
            <a:r>
              <a:rPr lang="en-US" sz="1400" spc="30" dirty="0">
                <a:solidFill>
                  <a:schemeClr val="accent5"/>
                </a:solidFill>
                <a:latin typeface="Avenir Next Condensed" panose="020B0506020202020204" pitchFamily="34" charset="0"/>
                <a:cs typeface="Tahoma"/>
              </a:rPr>
              <a:t>Cover </a:t>
            </a:r>
            <a:r>
              <a:rPr lang="en-US" sz="1400" spc="5" dirty="0">
                <a:solidFill>
                  <a:schemeClr val="accent5"/>
                </a:solidFill>
                <a:latin typeface="Avenir Next Condensed" panose="020B0506020202020204" pitchFamily="34" charset="0"/>
                <a:cs typeface="Tahoma"/>
              </a:rPr>
              <a:t>Time </a:t>
            </a:r>
            <a:r>
              <a:rPr lang="en-US" sz="1400" spc="20" dirty="0">
                <a:solidFill>
                  <a:schemeClr val="accent5"/>
                </a:solidFill>
                <a:latin typeface="Avenir Next Condensed" panose="020B0506020202020204" pitchFamily="34" charset="0"/>
                <a:cs typeface="Tahoma"/>
              </a:rPr>
              <a:t>Magazine </a:t>
            </a:r>
            <a:r>
              <a:rPr lang="en-US" sz="1400" spc="5" dirty="0">
                <a:solidFill>
                  <a:schemeClr val="accent5"/>
                </a:solidFill>
                <a:latin typeface="Avenir Next Condensed" panose="020B0506020202020204" pitchFamily="34" charset="0"/>
                <a:cs typeface="Tahoma"/>
              </a:rPr>
              <a:t>Dr Willis </a:t>
            </a:r>
            <a:r>
              <a:rPr lang="en-US" sz="1400" spc="25" dirty="0">
                <a:solidFill>
                  <a:schemeClr val="accent5"/>
                </a:solidFill>
                <a:latin typeface="Avenir Next Condensed" panose="020B0506020202020204" pitchFamily="34" charset="0"/>
                <a:cs typeface="Tahoma"/>
              </a:rPr>
              <a:t>Carrier </a:t>
            </a:r>
            <a:r>
              <a:rPr lang="en-US" sz="1400" spc="-15" dirty="0">
                <a:solidFill>
                  <a:schemeClr val="accent5"/>
                </a:solidFill>
                <a:latin typeface="Avenir Next Condensed" panose="020B0506020202020204" pitchFamily="34" charset="0"/>
                <a:cs typeface="Tahoma"/>
              </a:rPr>
              <a:t>“100 </a:t>
            </a:r>
            <a:r>
              <a:rPr lang="en-US" sz="1400" spc="20" dirty="0">
                <a:solidFill>
                  <a:schemeClr val="accent5"/>
                </a:solidFill>
                <a:latin typeface="Avenir Next Condensed" panose="020B0506020202020204" pitchFamily="34" charset="0"/>
                <a:cs typeface="Tahoma"/>
              </a:rPr>
              <a:t>Most</a:t>
            </a:r>
            <a:r>
              <a:rPr lang="en-US" sz="1400" spc="-120" dirty="0">
                <a:solidFill>
                  <a:schemeClr val="accent5"/>
                </a:solidFill>
                <a:latin typeface="Avenir Next Condensed" panose="020B0506020202020204" pitchFamily="34" charset="0"/>
                <a:cs typeface="Tahoma"/>
              </a:rPr>
              <a:t> </a:t>
            </a:r>
            <a:r>
              <a:rPr lang="en-US" sz="1400" spc="15" dirty="0">
                <a:solidFill>
                  <a:schemeClr val="accent5"/>
                </a:solidFill>
                <a:latin typeface="Avenir Next Condensed" panose="020B0506020202020204" pitchFamily="34" charset="0"/>
                <a:cs typeface="Tahoma"/>
              </a:rPr>
              <a:t>Influential</a:t>
            </a:r>
            <a:r>
              <a:rPr lang="en-US" sz="1400" dirty="0">
                <a:solidFill>
                  <a:schemeClr val="accent5"/>
                </a:solidFill>
                <a:latin typeface="Avenir Next Condensed" panose="020B0506020202020204" pitchFamily="34" charset="0"/>
                <a:cs typeface="Tahoma"/>
              </a:rPr>
              <a:t> </a:t>
            </a:r>
            <a:r>
              <a:rPr lang="en-US" sz="1400" spc="20" dirty="0">
                <a:solidFill>
                  <a:schemeClr val="accent5"/>
                </a:solidFill>
                <a:latin typeface="Avenir Next Condensed" panose="020B0506020202020204" pitchFamily="34" charset="0"/>
                <a:cs typeface="Tahoma"/>
              </a:rPr>
              <a:t>People Of </a:t>
            </a:r>
            <a:r>
              <a:rPr lang="en-US" sz="1400" spc="5" dirty="0">
                <a:solidFill>
                  <a:schemeClr val="accent5"/>
                </a:solidFill>
                <a:latin typeface="Avenir Next Condensed" panose="020B0506020202020204" pitchFamily="34" charset="0"/>
                <a:cs typeface="Tahoma"/>
              </a:rPr>
              <a:t>The</a:t>
            </a:r>
            <a:r>
              <a:rPr lang="en-US" sz="1400" spc="180" dirty="0">
                <a:solidFill>
                  <a:schemeClr val="accent5"/>
                </a:solidFill>
                <a:latin typeface="Avenir Next Condensed" panose="020B0506020202020204" pitchFamily="34" charset="0"/>
                <a:cs typeface="Tahoma"/>
              </a:rPr>
              <a:t> </a:t>
            </a:r>
            <a:r>
              <a:rPr lang="en-US" sz="1400" spc="20" dirty="0">
                <a:solidFill>
                  <a:schemeClr val="accent5"/>
                </a:solidFill>
                <a:latin typeface="Avenir Next Condensed" panose="020B0506020202020204" pitchFamily="34" charset="0"/>
                <a:cs typeface="Tahoma"/>
              </a:rPr>
              <a:t>Century</a:t>
            </a:r>
            <a:endParaRPr lang="en-US" sz="1400" dirty="0">
              <a:solidFill>
                <a:schemeClr val="accent5"/>
              </a:solidFill>
              <a:latin typeface="Avenir Next Condensed" panose="020B0506020202020204" pitchFamily="34" charset="0"/>
              <a:cs typeface="Tahoma"/>
            </a:endParaRPr>
          </a:p>
          <a:p>
            <a:pPr marL="323215" indent="-285750">
              <a:spcBef>
                <a:spcPts val="1190"/>
              </a:spcBef>
              <a:buClr>
                <a:srgbClr val="3333CC"/>
              </a:buClr>
              <a:buSzPct val="61290"/>
              <a:buFont typeface="Arial" panose="020B0604020202020204" pitchFamily="34" charset="0"/>
              <a:buChar char="•"/>
              <a:tabLst>
                <a:tab pos="381000" algn="l"/>
                <a:tab pos="381635" algn="l"/>
              </a:tabLst>
            </a:pPr>
            <a:r>
              <a:rPr lang="en-US" sz="1400" spc="-15" dirty="0">
                <a:solidFill>
                  <a:schemeClr val="accent5"/>
                </a:solidFill>
                <a:latin typeface="Avenir Next Condensed" panose="020B0506020202020204" pitchFamily="34" charset="0"/>
                <a:cs typeface="Tahoma"/>
              </a:rPr>
              <a:t>2004 </a:t>
            </a:r>
            <a:r>
              <a:rPr lang="en-US" sz="1400" spc="25" dirty="0">
                <a:solidFill>
                  <a:schemeClr val="accent5"/>
                </a:solidFill>
                <a:latin typeface="Avenir Next Condensed" panose="020B0506020202020204" pitchFamily="34" charset="0"/>
                <a:cs typeface="Tahoma"/>
              </a:rPr>
              <a:t>Carrier </a:t>
            </a:r>
            <a:r>
              <a:rPr lang="en-US" sz="1400" spc="15" dirty="0">
                <a:solidFill>
                  <a:schemeClr val="accent5"/>
                </a:solidFill>
                <a:latin typeface="Avenir Next Condensed" panose="020B0506020202020204" pitchFamily="34" charset="0"/>
                <a:cs typeface="Tahoma"/>
              </a:rPr>
              <a:t>Cools </a:t>
            </a:r>
            <a:r>
              <a:rPr lang="en-US" sz="1400" spc="5" dirty="0">
                <a:solidFill>
                  <a:schemeClr val="accent5"/>
                </a:solidFill>
                <a:latin typeface="Avenir Next Condensed" panose="020B0506020202020204" pitchFamily="34" charset="0"/>
                <a:cs typeface="Tahoma"/>
              </a:rPr>
              <a:t>The </a:t>
            </a:r>
            <a:r>
              <a:rPr lang="en-US" sz="1400" spc="15" dirty="0">
                <a:solidFill>
                  <a:schemeClr val="accent5"/>
                </a:solidFill>
                <a:latin typeface="Avenir Next Condensed" panose="020B0506020202020204" pitchFamily="34" charset="0"/>
                <a:cs typeface="Tahoma"/>
              </a:rPr>
              <a:t>Olympics In</a:t>
            </a:r>
            <a:r>
              <a:rPr lang="en-US" sz="1400" spc="40" dirty="0">
                <a:solidFill>
                  <a:schemeClr val="accent5"/>
                </a:solidFill>
                <a:latin typeface="Avenir Next Condensed" panose="020B0506020202020204" pitchFamily="34" charset="0"/>
                <a:cs typeface="Tahoma"/>
              </a:rPr>
              <a:t> </a:t>
            </a:r>
            <a:r>
              <a:rPr lang="en-US" sz="1400" spc="20" dirty="0">
                <a:solidFill>
                  <a:schemeClr val="accent5"/>
                </a:solidFill>
                <a:latin typeface="Avenir Next Condensed" panose="020B0506020202020204" pitchFamily="34" charset="0"/>
                <a:cs typeface="Tahoma"/>
              </a:rPr>
              <a:t>Greece</a:t>
            </a:r>
            <a:endParaRPr lang="en-US" sz="1400" dirty="0">
              <a:solidFill>
                <a:schemeClr val="accent5"/>
              </a:solidFill>
              <a:latin typeface="Avenir Next Condensed" panose="020B0506020202020204" pitchFamily="34" charset="0"/>
              <a:cs typeface="Tahoma"/>
            </a:endParaRPr>
          </a:p>
        </p:txBody>
      </p:sp>
    </p:spTree>
    <p:extLst>
      <p:ext uri="{BB962C8B-B14F-4D97-AF65-F5344CB8AC3E}">
        <p14:creationId xmlns:p14="http://schemas.microsoft.com/office/powerpoint/2010/main" val="287718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838200" y="1514191"/>
            <a:ext cx="2819400" cy="4416947"/>
          </a:xfrm>
          <a:prstGeom prst="rect">
            <a:avLst/>
          </a:prstGeom>
          <a:blipFill>
            <a:blip r:embed="rId2"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838200" y="365125"/>
            <a:ext cx="10515600" cy="1325563"/>
          </a:xfrm>
        </p:spPr>
        <p:txBody>
          <a:bodyPr vert="horz" wrap="square" lIns="0" tIns="16510" rIns="0" bIns="0" rtlCol="0" anchor="ctr">
            <a:spAutoFit/>
          </a:bodyPr>
          <a:lstStyle/>
          <a:p>
            <a:r>
              <a:rPr lang="en-US" dirty="0"/>
              <a:t>Bristol Dual SCROLL Capacity Compressor</a:t>
            </a:r>
          </a:p>
        </p:txBody>
      </p:sp>
      <p:sp>
        <p:nvSpPr>
          <p:cNvPr id="10" name="object 10"/>
          <p:cNvSpPr/>
          <p:nvPr/>
        </p:nvSpPr>
        <p:spPr>
          <a:xfrm>
            <a:off x="9234280" y="1690688"/>
            <a:ext cx="2396987" cy="379522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046054" y="2591340"/>
            <a:ext cx="5188226" cy="2439145"/>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093355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16510" rIns="0" bIns="0" rtlCol="0" anchor="ctr">
            <a:spAutoFit/>
          </a:bodyPr>
          <a:lstStyle/>
          <a:p>
            <a:r>
              <a:rPr lang="en-US" dirty="0"/>
              <a:t>Low and High Pressure Switches</a:t>
            </a:r>
          </a:p>
        </p:txBody>
      </p:sp>
      <p:sp>
        <p:nvSpPr>
          <p:cNvPr id="4" name="object 4"/>
          <p:cNvSpPr/>
          <p:nvPr/>
        </p:nvSpPr>
        <p:spPr>
          <a:xfrm>
            <a:off x="2655611" y="1423964"/>
            <a:ext cx="6448633" cy="4586312"/>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8267183" y="2073966"/>
            <a:ext cx="561975" cy="244938"/>
          </a:xfrm>
          <a:prstGeom prst="rect">
            <a:avLst/>
          </a:prstGeom>
          <a:solidFill>
            <a:srgbClr val="333399"/>
          </a:solidFill>
        </p:spPr>
        <p:txBody>
          <a:bodyPr vert="horz" wrap="square" lIns="0" tIns="29209" rIns="0" bIns="0" rtlCol="0">
            <a:spAutoFit/>
          </a:bodyPr>
          <a:lstStyle/>
          <a:p>
            <a:pPr marL="85090">
              <a:spcBef>
                <a:spcPts val="229"/>
              </a:spcBef>
            </a:pPr>
            <a:r>
              <a:rPr sz="1400" spc="25" dirty="0">
                <a:solidFill>
                  <a:srgbClr val="FFFF00"/>
                </a:solidFill>
                <a:latin typeface="Arial Black"/>
                <a:cs typeface="Arial Black"/>
              </a:rPr>
              <a:t>HPS</a:t>
            </a:r>
            <a:endParaRPr sz="1400" dirty="0">
              <a:latin typeface="Arial Black"/>
              <a:cs typeface="Arial Black"/>
            </a:endParaRPr>
          </a:p>
        </p:txBody>
      </p:sp>
      <p:sp>
        <p:nvSpPr>
          <p:cNvPr id="6" name="object 6"/>
          <p:cNvSpPr txBox="1"/>
          <p:nvPr/>
        </p:nvSpPr>
        <p:spPr>
          <a:xfrm>
            <a:off x="8570844" y="5075583"/>
            <a:ext cx="533400" cy="249427"/>
          </a:xfrm>
          <a:prstGeom prst="rect">
            <a:avLst/>
          </a:prstGeom>
          <a:solidFill>
            <a:srgbClr val="333399"/>
          </a:solidFill>
        </p:spPr>
        <p:txBody>
          <a:bodyPr vert="horz" wrap="square" lIns="0" tIns="33655" rIns="0" bIns="0" rtlCol="0">
            <a:spAutoFit/>
          </a:bodyPr>
          <a:lstStyle/>
          <a:p>
            <a:pPr marL="85090">
              <a:spcBef>
                <a:spcPts val="265"/>
              </a:spcBef>
            </a:pPr>
            <a:r>
              <a:rPr sz="1400" spc="30" dirty="0">
                <a:solidFill>
                  <a:srgbClr val="FFFF00"/>
                </a:solidFill>
                <a:latin typeface="Arial Black"/>
                <a:cs typeface="Arial Black"/>
              </a:rPr>
              <a:t>LPS</a:t>
            </a:r>
            <a:endParaRPr sz="1400" dirty="0">
              <a:latin typeface="Arial Black"/>
              <a:cs typeface="Arial Black"/>
            </a:endParaRPr>
          </a:p>
        </p:txBody>
      </p:sp>
    </p:spTree>
    <p:extLst>
      <p:ext uri="{BB962C8B-B14F-4D97-AF65-F5344CB8AC3E}">
        <p14:creationId xmlns:p14="http://schemas.microsoft.com/office/powerpoint/2010/main" val="3364625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07595"/>
            <a:ext cx="10515600" cy="1325563"/>
          </a:xfrm>
        </p:spPr>
        <p:txBody>
          <a:bodyPr vert="horz" wrap="square" lIns="0" tIns="16510" rIns="0" bIns="0" rtlCol="0" anchor="ctr">
            <a:spAutoFit/>
          </a:bodyPr>
          <a:lstStyle/>
          <a:p>
            <a:r>
              <a:rPr lang="en-US" dirty="0"/>
              <a:t>Controls Enclosure</a:t>
            </a:r>
          </a:p>
        </p:txBody>
      </p:sp>
      <p:sp>
        <p:nvSpPr>
          <p:cNvPr id="3" name="object 3"/>
          <p:cNvSpPr/>
          <p:nvPr/>
        </p:nvSpPr>
        <p:spPr>
          <a:xfrm>
            <a:off x="1524001" y="1381539"/>
            <a:ext cx="9143999" cy="47244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748152" y="2295940"/>
            <a:ext cx="548005" cy="612775"/>
          </a:xfrm>
          <a:custGeom>
            <a:avLst/>
            <a:gdLst/>
            <a:ahLst/>
            <a:cxnLst/>
            <a:rect l="l" t="t" r="r" b="b"/>
            <a:pathLst>
              <a:path w="548005" h="612775">
                <a:moveTo>
                  <a:pt x="457463" y="72821"/>
                </a:moveTo>
                <a:lnTo>
                  <a:pt x="0" y="587375"/>
                </a:lnTo>
                <a:lnTo>
                  <a:pt x="28448" y="612775"/>
                </a:lnTo>
                <a:lnTo>
                  <a:pt x="485891" y="98119"/>
                </a:lnTo>
                <a:lnTo>
                  <a:pt x="457463" y="72821"/>
                </a:lnTo>
                <a:close/>
              </a:path>
              <a:path w="548005" h="612775">
                <a:moveTo>
                  <a:pt x="531842" y="58547"/>
                </a:moveTo>
                <a:lnTo>
                  <a:pt x="470154" y="58547"/>
                </a:lnTo>
                <a:lnTo>
                  <a:pt x="498601" y="83820"/>
                </a:lnTo>
                <a:lnTo>
                  <a:pt x="485891" y="98119"/>
                </a:lnTo>
                <a:lnTo>
                  <a:pt x="514350" y="123444"/>
                </a:lnTo>
                <a:lnTo>
                  <a:pt x="531842" y="58547"/>
                </a:lnTo>
                <a:close/>
              </a:path>
              <a:path w="548005" h="612775">
                <a:moveTo>
                  <a:pt x="470154" y="58547"/>
                </a:moveTo>
                <a:lnTo>
                  <a:pt x="457463" y="72821"/>
                </a:lnTo>
                <a:lnTo>
                  <a:pt x="485891" y="98119"/>
                </a:lnTo>
                <a:lnTo>
                  <a:pt x="498601" y="83820"/>
                </a:lnTo>
                <a:lnTo>
                  <a:pt x="470154" y="58547"/>
                </a:lnTo>
                <a:close/>
              </a:path>
              <a:path w="548005" h="612775">
                <a:moveTo>
                  <a:pt x="547624" y="0"/>
                </a:moveTo>
                <a:lnTo>
                  <a:pt x="429006" y="47498"/>
                </a:lnTo>
                <a:lnTo>
                  <a:pt x="457463" y="72821"/>
                </a:lnTo>
                <a:lnTo>
                  <a:pt x="470154" y="58547"/>
                </a:lnTo>
                <a:lnTo>
                  <a:pt x="531842" y="58547"/>
                </a:lnTo>
                <a:lnTo>
                  <a:pt x="547624" y="0"/>
                </a:lnTo>
                <a:close/>
              </a:path>
            </a:pathLst>
          </a:custGeom>
          <a:solidFill>
            <a:srgbClr val="FFFF00"/>
          </a:solidFill>
        </p:spPr>
        <p:txBody>
          <a:bodyPr wrap="square" lIns="0" tIns="0" rIns="0" bIns="0" rtlCol="0"/>
          <a:lstStyle/>
          <a:p>
            <a:endParaRPr/>
          </a:p>
        </p:txBody>
      </p:sp>
      <p:sp>
        <p:nvSpPr>
          <p:cNvPr id="5" name="object 5"/>
          <p:cNvSpPr/>
          <p:nvPr/>
        </p:nvSpPr>
        <p:spPr>
          <a:xfrm>
            <a:off x="3362326" y="2886489"/>
            <a:ext cx="428625" cy="0"/>
          </a:xfrm>
          <a:custGeom>
            <a:avLst/>
            <a:gdLst/>
            <a:ahLst/>
            <a:cxnLst/>
            <a:rect l="l" t="t" r="r" b="b"/>
            <a:pathLst>
              <a:path w="428625">
                <a:moveTo>
                  <a:pt x="0" y="0"/>
                </a:moveTo>
                <a:lnTo>
                  <a:pt x="428625" y="0"/>
                </a:lnTo>
              </a:path>
            </a:pathLst>
          </a:custGeom>
          <a:ln w="38100">
            <a:solidFill>
              <a:srgbClr val="FFFF00"/>
            </a:solidFill>
          </a:ln>
        </p:spPr>
        <p:txBody>
          <a:bodyPr wrap="square" lIns="0" tIns="0" rIns="0" bIns="0" rtlCol="0"/>
          <a:lstStyle/>
          <a:p>
            <a:endParaRPr/>
          </a:p>
        </p:txBody>
      </p:sp>
      <p:sp>
        <p:nvSpPr>
          <p:cNvPr id="6" name="object 6"/>
          <p:cNvSpPr txBox="1"/>
          <p:nvPr/>
        </p:nvSpPr>
        <p:spPr>
          <a:xfrm>
            <a:off x="1524001" y="2572164"/>
            <a:ext cx="1838325" cy="578748"/>
          </a:xfrm>
          <a:prstGeom prst="rect">
            <a:avLst/>
          </a:prstGeom>
          <a:solidFill>
            <a:srgbClr val="00E3A8"/>
          </a:solidFill>
        </p:spPr>
        <p:txBody>
          <a:bodyPr vert="horz" wrap="square" lIns="0" tIns="36195" rIns="0" bIns="0" rtlCol="0">
            <a:spAutoFit/>
          </a:bodyPr>
          <a:lstStyle/>
          <a:p>
            <a:pPr marL="157480" marR="156210">
              <a:lnSpc>
                <a:spcPct val="100800"/>
              </a:lnSpc>
              <a:spcBef>
                <a:spcPts val="285"/>
              </a:spcBef>
            </a:pPr>
            <a:r>
              <a:rPr b="1" dirty="0">
                <a:latin typeface="Arial"/>
                <a:cs typeface="Arial"/>
              </a:rPr>
              <a:t>High</a:t>
            </a:r>
            <a:r>
              <a:rPr b="1" spc="-100" dirty="0">
                <a:latin typeface="Arial"/>
                <a:cs typeface="Arial"/>
              </a:rPr>
              <a:t> </a:t>
            </a:r>
            <a:r>
              <a:rPr b="1" spc="-10" dirty="0">
                <a:latin typeface="Arial"/>
                <a:cs typeface="Arial"/>
              </a:rPr>
              <a:t>Capacity  </a:t>
            </a:r>
            <a:r>
              <a:rPr b="1" spc="-5" dirty="0">
                <a:latin typeface="Arial"/>
                <a:cs typeface="Arial"/>
              </a:rPr>
              <a:t>Contactor</a:t>
            </a:r>
            <a:endParaRPr dirty="0">
              <a:latin typeface="Arial"/>
              <a:cs typeface="Arial"/>
            </a:endParaRPr>
          </a:p>
        </p:txBody>
      </p:sp>
      <p:sp>
        <p:nvSpPr>
          <p:cNvPr id="7" name="object 7"/>
          <p:cNvSpPr/>
          <p:nvPr/>
        </p:nvSpPr>
        <p:spPr>
          <a:xfrm>
            <a:off x="5811901" y="2057815"/>
            <a:ext cx="671830" cy="1483995"/>
          </a:xfrm>
          <a:custGeom>
            <a:avLst/>
            <a:gdLst/>
            <a:ahLst/>
            <a:cxnLst/>
            <a:rect l="l" t="t" r="r" b="b"/>
            <a:pathLst>
              <a:path w="671829" h="1483995">
                <a:moveTo>
                  <a:pt x="601731" y="96988"/>
                </a:moveTo>
                <a:lnTo>
                  <a:pt x="0" y="1468755"/>
                </a:lnTo>
                <a:lnTo>
                  <a:pt x="34798" y="1483995"/>
                </a:lnTo>
                <a:lnTo>
                  <a:pt x="636623" y="112298"/>
                </a:lnTo>
                <a:lnTo>
                  <a:pt x="601731" y="96988"/>
                </a:lnTo>
                <a:close/>
              </a:path>
              <a:path w="671829" h="1483995">
                <a:moveTo>
                  <a:pt x="669139" y="79628"/>
                </a:moveTo>
                <a:lnTo>
                  <a:pt x="609346" y="79628"/>
                </a:lnTo>
                <a:lnTo>
                  <a:pt x="644271" y="94869"/>
                </a:lnTo>
                <a:lnTo>
                  <a:pt x="636623" y="112298"/>
                </a:lnTo>
                <a:lnTo>
                  <a:pt x="671576" y="127635"/>
                </a:lnTo>
                <a:lnTo>
                  <a:pt x="669139" y="79628"/>
                </a:lnTo>
                <a:close/>
              </a:path>
              <a:path w="671829" h="1483995">
                <a:moveTo>
                  <a:pt x="609346" y="79628"/>
                </a:moveTo>
                <a:lnTo>
                  <a:pt x="601731" y="96988"/>
                </a:lnTo>
                <a:lnTo>
                  <a:pt x="636623" y="112298"/>
                </a:lnTo>
                <a:lnTo>
                  <a:pt x="644271" y="94869"/>
                </a:lnTo>
                <a:lnTo>
                  <a:pt x="609346" y="79628"/>
                </a:lnTo>
                <a:close/>
              </a:path>
              <a:path w="671829" h="1483995">
                <a:moveTo>
                  <a:pt x="665099" y="0"/>
                </a:moveTo>
                <a:lnTo>
                  <a:pt x="566801" y="81661"/>
                </a:lnTo>
                <a:lnTo>
                  <a:pt x="601731" y="96988"/>
                </a:lnTo>
                <a:lnTo>
                  <a:pt x="609346" y="79628"/>
                </a:lnTo>
                <a:lnTo>
                  <a:pt x="669139" y="79628"/>
                </a:lnTo>
                <a:lnTo>
                  <a:pt x="665099" y="0"/>
                </a:lnTo>
                <a:close/>
              </a:path>
            </a:pathLst>
          </a:custGeom>
          <a:solidFill>
            <a:srgbClr val="FFFF00"/>
          </a:solidFill>
        </p:spPr>
        <p:txBody>
          <a:bodyPr wrap="square" lIns="0" tIns="0" rIns="0" bIns="0" rtlCol="0"/>
          <a:lstStyle/>
          <a:p>
            <a:endParaRPr/>
          </a:p>
        </p:txBody>
      </p:sp>
      <p:sp>
        <p:nvSpPr>
          <p:cNvPr id="8" name="object 8"/>
          <p:cNvSpPr/>
          <p:nvPr/>
        </p:nvSpPr>
        <p:spPr>
          <a:xfrm>
            <a:off x="5429251" y="3524664"/>
            <a:ext cx="428625" cy="0"/>
          </a:xfrm>
          <a:custGeom>
            <a:avLst/>
            <a:gdLst/>
            <a:ahLst/>
            <a:cxnLst/>
            <a:rect l="l" t="t" r="r" b="b"/>
            <a:pathLst>
              <a:path w="428625">
                <a:moveTo>
                  <a:pt x="0" y="0"/>
                </a:moveTo>
                <a:lnTo>
                  <a:pt x="428625" y="0"/>
                </a:lnTo>
              </a:path>
            </a:pathLst>
          </a:custGeom>
          <a:ln w="38100">
            <a:solidFill>
              <a:srgbClr val="FFFF00"/>
            </a:solidFill>
          </a:ln>
        </p:spPr>
        <p:txBody>
          <a:bodyPr wrap="square" lIns="0" tIns="0" rIns="0" bIns="0" rtlCol="0"/>
          <a:lstStyle/>
          <a:p>
            <a:endParaRPr/>
          </a:p>
        </p:txBody>
      </p:sp>
      <p:sp>
        <p:nvSpPr>
          <p:cNvPr id="9" name="object 9"/>
          <p:cNvSpPr txBox="1"/>
          <p:nvPr/>
        </p:nvSpPr>
        <p:spPr>
          <a:xfrm>
            <a:off x="3590926" y="3210340"/>
            <a:ext cx="1838325" cy="581313"/>
          </a:xfrm>
          <a:prstGeom prst="rect">
            <a:avLst/>
          </a:prstGeom>
          <a:solidFill>
            <a:srgbClr val="00E3A8"/>
          </a:solidFill>
        </p:spPr>
        <p:txBody>
          <a:bodyPr vert="horz" wrap="square" lIns="0" tIns="38735" rIns="0" bIns="0" rtlCol="0">
            <a:spAutoFit/>
          </a:bodyPr>
          <a:lstStyle/>
          <a:p>
            <a:pPr marL="184785" marR="172720">
              <a:lnSpc>
                <a:spcPct val="100800"/>
              </a:lnSpc>
              <a:spcBef>
                <a:spcPts val="305"/>
              </a:spcBef>
            </a:pPr>
            <a:r>
              <a:rPr b="1" spc="15" dirty="0">
                <a:latin typeface="Arial"/>
                <a:cs typeface="Arial"/>
              </a:rPr>
              <a:t>Low</a:t>
            </a:r>
            <a:r>
              <a:rPr b="1" spc="-90" dirty="0">
                <a:latin typeface="Arial"/>
                <a:cs typeface="Arial"/>
              </a:rPr>
              <a:t> </a:t>
            </a:r>
            <a:r>
              <a:rPr b="1" spc="-10" dirty="0">
                <a:latin typeface="Arial"/>
                <a:cs typeface="Arial"/>
              </a:rPr>
              <a:t>Capacity  </a:t>
            </a:r>
            <a:r>
              <a:rPr b="1" dirty="0">
                <a:latin typeface="Arial"/>
                <a:cs typeface="Arial"/>
              </a:rPr>
              <a:t>Contactor</a:t>
            </a:r>
            <a:endParaRPr>
              <a:latin typeface="Arial"/>
              <a:cs typeface="Arial"/>
            </a:endParaRPr>
          </a:p>
        </p:txBody>
      </p:sp>
      <p:sp>
        <p:nvSpPr>
          <p:cNvPr id="10" name="object 10"/>
          <p:cNvSpPr/>
          <p:nvPr/>
        </p:nvSpPr>
        <p:spPr>
          <a:xfrm>
            <a:off x="8353426" y="2038765"/>
            <a:ext cx="155575" cy="1496695"/>
          </a:xfrm>
          <a:custGeom>
            <a:avLst/>
            <a:gdLst/>
            <a:ahLst/>
            <a:cxnLst/>
            <a:rect l="l" t="t" r="r" b="b"/>
            <a:pathLst>
              <a:path w="155575" h="1496695">
                <a:moveTo>
                  <a:pt x="79172" y="113028"/>
                </a:moveTo>
                <a:lnTo>
                  <a:pt x="0" y="1494282"/>
                </a:lnTo>
                <a:lnTo>
                  <a:pt x="38100" y="1496568"/>
                </a:lnTo>
                <a:lnTo>
                  <a:pt x="117272" y="115189"/>
                </a:lnTo>
                <a:lnTo>
                  <a:pt x="79172" y="113028"/>
                </a:lnTo>
                <a:close/>
              </a:path>
              <a:path w="155575" h="1496695">
                <a:moveTo>
                  <a:pt x="145255" y="93979"/>
                </a:moveTo>
                <a:lnTo>
                  <a:pt x="80264" y="93979"/>
                </a:lnTo>
                <a:lnTo>
                  <a:pt x="118364" y="96138"/>
                </a:lnTo>
                <a:lnTo>
                  <a:pt x="117272" y="115189"/>
                </a:lnTo>
                <a:lnTo>
                  <a:pt x="155321" y="117348"/>
                </a:lnTo>
                <a:lnTo>
                  <a:pt x="145255" y="93979"/>
                </a:lnTo>
                <a:close/>
              </a:path>
              <a:path w="155575" h="1496695">
                <a:moveTo>
                  <a:pt x="80264" y="93979"/>
                </a:moveTo>
                <a:lnTo>
                  <a:pt x="79172" y="113028"/>
                </a:lnTo>
                <a:lnTo>
                  <a:pt x="117272" y="115189"/>
                </a:lnTo>
                <a:lnTo>
                  <a:pt x="118364" y="96138"/>
                </a:lnTo>
                <a:lnTo>
                  <a:pt x="80264" y="93979"/>
                </a:lnTo>
                <a:close/>
              </a:path>
              <a:path w="155575" h="1496695">
                <a:moveTo>
                  <a:pt x="104775" y="0"/>
                </a:moveTo>
                <a:lnTo>
                  <a:pt x="41148" y="110871"/>
                </a:lnTo>
                <a:lnTo>
                  <a:pt x="79172" y="113028"/>
                </a:lnTo>
                <a:lnTo>
                  <a:pt x="80264" y="93979"/>
                </a:lnTo>
                <a:lnTo>
                  <a:pt x="145255" y="93979"/>
                </a:lnTo>
                <a:lnTo>
                  <a:pt x="104775" y="0"/>
                </a:lnTo>
                <a:close/>
              </a:path>
            </a:pathLst>
          </a:custGeom>
          <a:solidFill>
            <a:srgbClr val="FFFF00"/>
          </a:solidFill>
        </p:spPr>
        <p:txBody>
          <a:bodyPr wrap="square" lIns="0" tIns="0" rIns="0" bIns="0" rtlCol="0"/>
          <a:lstStyle/>
          <a:p>
            <a:endParaRPr/>
          </a:p>
        </p:txBody>
      </p:sp>
      <p:sp>
        <p:nvSpPr>
          <p:cNvPr id="11" name="object 11"/>
          <p:cNvSpPr/>
          <p:nvPr/>
        </p:nvSpPr>
        <p:spPr>
          <a:xfrm>
            <a:off x="8362950" y="3524664"/>
            <a:ext cx="457200" cy="0"/>
          </a:xfrm>
          <a:custGeom>
            <a:avLst/>
            <a:gdLst/>
            <a:ahLst/>
            <a:cxnLst/>
            <a:rect l="l" t="t" r="r" b="b"/>
            <a:pathLst>
              <a:path w="457200">
                <a:moveTo>
                  <a:pt x="457200" y="0"/>
                </a:moveTo>
                <a:lnTo>
                  <a:pt x="0" y="0"/>
                </a:lnTo>
              </a:path>
            </a:pathLst>
          </a:custGeom>
          <a:ln w="38100">
            <a:solidFill>
              <a:srgbClr val="FFFF00"/>
            </a:solidFill>
          </a:ln>
        </p:spPr>
        <p:txBody>
          <a:bodyPr wrap="square" lIns="0" tIns="0" rIns="0" bIns="0" rtlCol="0"/>
          <a:lstStyle/>
          <a:p>
            <a:endParaRPr/>
          </a:p>
        </p:txBody>
      </p:sp>
      <p:sp>
        <p:nvSpPr>
          <p:cNvPr id="12" name="object 12"/>
          <p:cNvSpPr txBox="1"/>
          <p:nvPr/>
        </p:nvSpPr>
        <p:spPr>
          <a:xfrm>
            <a:off x="8829676" y="3210340"/>
            <a:ext cx="1838325" cy="581313"/>
          </a:xfrm>
          <a:prstGeom prst="rect">
            <a:avLst/>
          </a:prstGeom>
          <a:solidFill>
            <a:srgbClr val="00E3A8"/>
          </a:solidFill>
        </p:spPr>
        <p:txBody>
          <a:bodyPr vert="horz" wrap="square" lIns="0" tIns="38735" rIns="0" bIns="0" rtlCol="0">
            <a:spAutoFit/>
          </a:bodyPr>
          <a:lstStyle/>
          <a:p>
            <a:pPr marL="241300" marR="221615">
              <a:lnSpc>
                <a:spcPct val="100800"/>
              </a:lnSpc>
              <a:spcBef>
                <a:spcPts val="305"/>
              </a:spcBef>
            </a:pPr>
            <a:r>
              <a:rPr b="1" spc="5" dirty="0">
                <a:latin typeface="Arial"/>
                <a:cs typeface="Arial"/>
              </a:rPr>
              <a:t>Outdoor</a:t>
            </a:r>
            <a:r>
              <a:rPr b="1" spc="-165" dirty="0">
                <a:latin typeface="Arial"/>
                <a:cs typeface="Arial"/>
              </a:rPr>
              <a:t> </a:t>
            </a:r>
            <a:r>
              <a:rPr b="1" spc="-5" dirty="0">
                <a:latin typeface="Arial"/>
                <a:cs typeface="Arial"/>
              </a:rPr>
              <a:t>Fan  </a:t>
            </a:r>
            <a:r>
              <a:rPr b="1" spc="-10" dirty="0">
                <a:latin typeface="Arial"/>
                <a:cs typeface="Arial"/>
              </a:rPr>
              <a:t>Capacitor</a:t>
            </a:r>
            <a:endParaRPr>
              <a:latin typeface="Arial"/>
              <a:cs typeface="Arial"/>
            </a:endParaRPr>
          </a:p>
        </p:txBody>
      </p:sp>
    </p:spTree>
    <p:extLst>
      <p:ext uri="{BB962C8B-B14F-4D97-AF65-F5344CB8AC3E}">
        <p14:creationId xmlns:p14="http://schemas.microsoft.com/office/powerpoint/2010/main" val="2701009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16510" rIns="0" bIns="0" rtlCol="0" anchor="ctr">
            <a:spAutoFit/>
          </a:bodyPr>
          <a:lstStyle/>
          <a:p>
            <a:r>
              <a:rPr lang="en-US" dirty="0"/>
              <a:t>CABINET</a:t>
            </a:r>
          </a:p>
        </p:txBody>
      </p:sp>
      <p:sp>
        <p:nvSpPr>
          <p:cNvPr id="8" name="Content Placeholder 7">
            <a:extLst>
              <a:ext uri="{FF2B5EF4-FFF2-40B4-BE49-F238E27FC236}">
                <a16:creationId xmlns:a16="http://schemas.microsoft.com/office/drawing/2014/main" id="{16A370F4-17A8-4049-8396-D62D7DDC1A77}"/>
              </a:ext>
            </a:extLst>
          </p:cNvPr>
          <p:cNvSpPr>
            <a:spLocks noGrp="1"/>
          </p:cNvSpPr>
          <p:nvPr>
            <p:ph idx="1"/>
          </p:nvPr>
        </p:nvSpPr>
        <p:spPr>
          <a:xfrm>
            <a:off x="838200" y="1597025"/>
            <a:ext cx="10515600" cy="589584"/>
          </a:xfrm>
        </p:spPr>
        <p:txBody>
          <a:bodyPr/>
          <a:lstStyle/>
          <a:p>
            <a:r>
              <a:rPr lang="en-US" dirty="0"/>
              <a:t>Protection of fins &amp; coils</a:t>
            </a:r>
          </a:p>
          <a:p>
            <a:endParaRPr lang="en-US" dirty="0"/>
          </a:p>
        </p:txBody>
      </p:sp>
      <p:sp>
        <p:nvSpPr>
          <p:cNvPr id="5" name="object 5"/>
          <p:cNvSpPr/>
          <p:nvPr/>
        </p:nvSpPr>
        <p:spPr>
          <a:xfrm>
            <a:off x="7010401" y="2484783"/>
            <a:ext cx="2276475" cy="29718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819400" y="2643809"/>
            <a:ext cx="2971800" cy="29718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5959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1851" y="1046228"/>
            <a:ext cx="7347874" cy="2277931"/>
          </a:xfrm>
        </p:spPr>
        <p:txBody>
          <a:bodyPr vert="horz" wrap="square" lIns="0" tIns="13335" rIns="0" bIns="0" rtlCol="0" anchor="ctr">
            <a:spAutoFit/>
          </a:bodyPr>
          <a:lstStyle/>
          <a:p>
            <a:r>
              <a:rPr lang="en-US" dirty="0" err="1"/>
              <a:t>Puron</a:t>
            </a:r>
            <a:r>
              <a:rPr lang="en-US" dirty="0"/>
              <a:t> “The New Gas”</a:t>
            </a:r>
            <a:br>
              <a:rPr lang="en-US" dirty="0"/>
            </a:br>
            <a:r>
              <a:rPr lang="en-US" dirty="0"/>
              <a:t>Save The World One AC </a:t>
            </a:r>
            <a:br>
              <a:rPr lang="en-US" dirty="0"/>
            </a:br>
            <a:r>
              <a:rPr lang="en-US" dirty="0"/>
              <a:t>at a Time</a:t>
            </a:r>
          </a:p>
        </p:txBody>
      </p:sp>
      <p:sp>
        <p:nvSpPr>
          <p:cNvPr id="14" name="Text Placeholder 13">
            <a:extLst>
              <a:ext uri="{FF2B5EF4-FFF2-40B4-BE49-F238E27FC236}">
                <a16:creationId xmlns:a16="http://schemas.microsoft.com/office/drawing/2014/main" id="{2B0CC5C0-8841-E549-B3E2-89547C78983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78463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706408"/>
            <a:ext cx="10515600" cy="642997"/>
          </a:xfrm>
        </p:spPr>
        <p:txBody>
          <a:bodyPr vert="horz" wrap="square" lIns="0" tIns="16510" rIns="0" bIns="0" rtlCol="0" anchor="ctr">
            <a:spAutoFit/>
          </a:bodyPr>
          <a:lstStyle/>
          <a:p>
            <a:r>
              <a:rPr lang="en-US" dirty="0"/>
              <a:t>The History Of </a:t>
            </a:r>
            <a:r>
              <a:rPr lang="en-US" dirty="0" err="1"/>
              <a:t>Puron</a:t>
            </a:r>
            <a:endParaRPr lang="en-US" dirty="0"/>
          </a:p>
        </p:txBody>
      </p:sp>
      <p:sp>
        <p:nvSpPr>
          <p:cNvPr id="9" name="Content Placeholder 8">
            <a:extLst>
              <a:ext uri="{FF2B5EF4-FFF2-40B4-BE49-F238E27FC236}">
                <a16:creationId xmlns:a16="http://schemas.microsoft.com/office/drawing/2014/main" id="{20463ED1-5639-7444-B66D-83A8EBC211D3}"/>
              </a:ext>
            </a:extLst>
          </p:cNvPr>
          <p:cNvSpPr>
            <a:spLocks noGrp="1"/>
          </p:cNvSpPr>
          <p:nvPr>
            <p:ph idx="1"/>
          </p:nvPr>
        </p:nvSpPr>
        <p:spPr>
          <a:xfrm>
            <a:off x="838200" y="1825625"/>
            <a:ext cx="10515600" cy="4351338"/>
          </a:xfrm>
        </p:spPr>
        <p:txBody>
          <a:bodyPr/>
          <a:lstStyle/>
          <a:p>
            <a:r>
              <a:rPr lang="en-US" dirty="0"/>
              <a:t>1990 clean air act</a:t>
            </a:r>
          </a:p>
          <a:p>
            <a:pPr lvl="1"/>
            <a:r>
              <a:rPr lang="en-US" dirty="0"/>
              <a:t>PHASE OUT 2010 R22 equipment</a:t>
            </a:r>
          </a:p>
          <a:p>
            <a:pPr lvl="1"/>
            <a:r>
              <a:rPr lang="en-US" dirty="0"/>
              <a:t>Phase out R22 production 2016</a:t>
            </a:r>
          </a:p>
          <a:p>
            <a:r>
              <a:rPr lang="en-US" dirty="0"/>
              <a:t>2005 9% of industry sales were </a:t>
            </a:r>
            <a:r>
              <a:rPr lang="en-US" dirty="0" err="1"/>
              <a:t>Puron</a:t>
            </a:r>
            <a:endParaRPr lang="en-US" dirty="0"/>
          </a:p>
          <a:p>
            <a:r>
              <a:rPr lang="en-US" dirty="0"/>
              <a:t>2015 98% of industry sales were </a:t>
            </a:r>
            <a:r>
              <a:rPr lang="en-US" dirty="0" err="1"/>
              <a:t>Puron</a:t>
            </a:r>
            <a:endParaRPr lang="en-US" dirty="0"/>
          </a:p>
          <a:p>
            <a:endParaRPr lang="en-US" dirty="0"/>
          </a:p>
        </p:txBody>
      </p:sp>
      <p:sp>
        <p:nvSpPr>
          <p:cNvPr id="6" name="object 6"/>
          <p:cNvSpPr/>
          <p:nvPr/>
        </p:nvSpPr>
        <p:spPr>
          <a:xfrm>
            <a:off x="7383162" y="2542167"/>
            <a:ext cx="2465173" cy="1459127"/>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103080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34192" y="2038351"/>
            <a:ext cx="3895725" cy="3705225"/>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838200" y="365125"/>
            <a:ext cx="10515600" cy="1325563"/>
          </a:xfrm>
        </p:spPr>
        <p:txBody>
          <a:bodyPr vert="horz" wrap="square" lIns="0" tIns="16510" rIns="0" bIns="0" rtlCol="0" anchor="ctr">
            <a:spAutoFit/>
          </a:bodyPr>
          <a:lstStyle/>
          <a:p>
            <a:r>
              <a:rPr lang="en-US" dirty="0"/>
              <a:t>Typical Operating Pressures</a:t>
            </a:r>
          </a:p>
        </p:txBody>
      </p:sp>
      <p:sp>
        <p:nvSpPr>
          <p:cNvPr id="7" name="object 7"/>
          <p:cNvSpPr/>
          <p:nvPr/>
        </p:nvSpPr>
        <p:spPr>
          <a:xfrm>
            <a:off x="1480751" y="2038350"/>
            <a:ext cx="3914775" cy="370522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46402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724400" y="1252151"/>
            <a:ext cx="6629400" cy="474345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838200" y="365125"/>
            <a:ext cx="10515600" cy="1325563"/>
          </a:xfrm>
        </p:spPr>
        <p:txBody>
          <a:bodyPr vert="horz" wrap="square" lIns="0" tIns="16510" rIns="0" bIns="0" rtlCol="0" anchor="ctr">
            <a:spAutoFit/>
          </a:bodyPr>
          <a:lstStyle/>
          <a:p>
            <a:r>
              <a:rPr lang="en-US"/>
              <a:t>Leak Detectors</a:t>
            </a:r>
            <a:endParaRPr lang="en-US" dirty="0"/>
          </a:p>
        </p:txBody>
      </p:sp>
      <p:sp>
        <p:nvSpPr>
          <p:cNvPr id="8" name="Content Placeholder 7">
            <a:extLst>
              <a:ext uri="{FF2B5EF4-FFF2-40B4-BE49-F238E27FC236}">
                <a16:creationId xmlns:a16="http://schemas.microsoft.com/office/drawing/2014/main" id="{737A0139-FA41-414E-B4AF-A166DCD534A5}"/>
              </a:ext>
            </a:extLst>
          </p:cNvPr>
          <p:cNvSpPr>
            <a:spLocks noGrp="1"/>
          </p:cNvSpPr>
          <p:nvPr>
            <p:ph idx="1"/>
          </p:nvPr>
        </p:nvSpPr>
        <p:spPr>
          <a:xfrm>
            <a:off x="838200" y="1825625"/>
            <a:ext cx="3282696" cy="4351338"/>
          </a:xfrm>
        </p:spPr>
        <p:txBody>
          <a:bodyPr/>
          <a:lstStyle/>
          <a:p>
            <a:r>
              <a:rPr lang="en-US" dirty="0"/>
              <a:t>Make sure detector is HFC compatible</a:t>
            </a:r>
          </a:p>
          <a:p>
            <a:endParaRPr lang="en-US" dirty="0"/>
          </a:p>
        </p:txBody>
      </p:sp>
    </p:spTree>
    <p:extLst>
      <p:ext uri="{BB962C8B-B14F-4D97-AF65-F5344CB8AC3E}">
        <p14:creationId xmlns:p14="http://schemas.microsoft.com/office/powerpoint/2010/main" val="1642554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2269905" y="1382466"/>
            <a:ext cx="7380721" cy="4715502"/>
          </a:xfrm>
          <a:prstGeom prst="rect">
            <a:avLst/>
          </a:prstGeom>
          <a:blipFill>
            <a:blip r:embed="rId2" cstate="print"/>
            <a:stretch>
              <a:fillRect/>
            </a:stretch>
          </a:blipFill>
        </p:spPr>
        <p:txBody>
          <a:bodyPr wrap="square" lIns="0" tIns="0" rIns="0" bIns="0" rtlCol="0"/>
          <a:lstStyle/>
          <a:p>
            <a:endParaRPr/>
          </a:p>
        </p:txBody>
      </p:sp>
      <p:sp>
        <p:nvSpPr>
          <p:cNvPr id="11" name="Title 10">
            <a:extLst>
              <a:ext uri="{FF2B5EF4-FFF2-40B4-BE49-F238E27FC236}">
                <a16:creationId xmlns:a16="http://schemas.microsoft.com/office/drawing/2014/main" id="{CAFE3777-DD64-C84A-BA89-D7F24AB0599A}"/>
              </a:ext>
            </a:extLst>
          </p:cNvPr>
          <p:cNvSpPr>
            <a:spLocks noGrp="1"/>
          </p:cNvSpPr>
          <p:nvPr>
            <p:ph type="title"/>
          </p:nvPr>
        </p:nvSpPr>
        <p:spPr>
          <a:xfrm>
            <a:off x="702465" y="266967"/>
            <a:ext cx="10515600" cy="1325563"/>
          </a:xfrm>
        </p:spPr>
        <p:txBody>
          <a:bodyPr/>
          <a:lstStyle/>
          <a:p>
            <a:r>
              <a:rPr lang="en-US" dirty="0" err="1"/>
              <a:t>IdealHumidity</a:t>
            </a:r>
            <a:r>
              <a:rPr lang="en-US" dirty="0"/>
              <a:t> Systems Controlling</a:t>
            </a:r>
          </a:p>
        </p:txBody>
      </p:sp>
    </p:spTree>
    <p:extLst>
      <p:ext uri="{BB962C8B-B14F-4D97-AF65-F5344CB8AC3E}">
        <p14:creationId xmlns:p14="http://schemas.microsoft.com/office/powerpoint/2010/main" val="2848182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0187306" y="6437947"/>
            <a:ext cx="216535" cy="231474"/>
          </a:xfrm>
          <a:prstGeom prst="rect">
            <a:avLst/>
          </a:prstGeom>
        </p:spPr>
        <p:txBody>
          <a:bodyPr vert="horz" wrap="square" lIns="0" tIns="15875" rIns="0" bIns="0" rtlCol="0">
            <a:spAutoFit/>
          </a:bodyPr>
          <a:lstStyle/>
          <a:p>
            <a:pPr marL="12700">
              <a:spcBef>
                <a:spcPts val="125"/>
              </a:spcBef>
            </a:pPr>
            <a:r>
              <a:rPr sz="1400" spc="-15" dirty="0">
                <a:latin typeface="Tahoma"/>
                <a:cs typeface="Tahoma"/>
              </a:rPr>
              <a:t>29</a:t>
            </a:r>
            <a:endParaRPr sz="1400">
              <a:latin typeface="Tahoma"/>
              <a:cs typeface="Tahoma"/>
            </a:endParaRPr>
          </a:p>
        </p:txBody>
      </p:sp>
      <p:sp>
        <p:nvSpPr>
          <p:cNvPr id="6" name="object 6"/>
          <p:cNvSpPr txBox="1">
            <a:spLocks noGrp="1"/>
          </p:cNvSpPr>
          <p:nvPr>
            <p:ph type="title"/>
          </p:nvPr>
        </p:nvSpPr>
        <p:spPr>
          <a:xfrm>
            <a:off x="838200" y="403953"/>
            <a:ext cx="11146536" cy="1247906"/>
          </a:xfrm>
        </p:spPr>
        <p:txBody>
          <a:bodyPr vert="horz" wrap="square" lIns="0" tIns="12065" rIns="0" bIns="0" rtlCol="0" anchor="ctr">
            <a:spAutoFit/>
          </a:bodyPr>
          <a:lstStyle/>
          <a:p>
            <a:r>
              <a:rPr lang="en-US" dirty="0" err="1"/>
              <a:t>IdealHumidity</a:t>
            </a:r>
            <a:r>
              <a:rPr lang="en-US" dirty="0"/>
              <a:t> Systems </a:t>
            </a:r>
            <a:br>
              <a:rPr lang="en-US" dirty="0"/>
            </a:br>
            <a:r>
              <a:rPr lang="en-US" dirty="0"/>
              <a:t>Controlling High Humidity</a:t>
            </a:r>
          </a:p>
        </p:txBody>
      </p:sp>
      <p:sp>
        <p:nvSpPr>
          <p:cNvPr id="7" name="object 7"/>
          <p:cNvSpPr/>
          <p:nvPr/>
        </p:nvSpPr>
        <p:spPr>
          <a:xfrm>
            <a:off x="7904114" y="3621297"/>
            <a:ext cx="1944286" cy="230587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4698093" y="1863820"/>
            <a:ext cx="2238375" cy="1266825"/>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870919" y="2109751"/>
            <a:ext cx="2409825" cy="3505200"/>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730659" y="1446282"/>
            <a:ext cx="741780" cy="716355"/>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8073224" y="2684967"/>
            <a:ext cx="0" cy="97155"/>
          </a:xfrm>
          <a:custGeom>
            <a:avLst/>
            <a:gdLst/>
            <a:ahLst/>
            <a:cxnLst/>
            <a:rect l="l" t="t" r="r" b="b"/>
            <a:pathLst>
              <a:path h="97155">
                <a:moveTo>
                  <a:pt x="0" y="0"/>
                </a:moveTo>
                <a:lnTo>
                  <a:pt x="0" y="96719"/>
                </a:lnTo>
              </a:path>
            </a:pathLst>
          </a:custGeom>
          <a:ln w="23805">
            <a:solidFill>
              <a:srgbClr val="000000"/>
            </a:solidFill>
          </a:ln>
        </p:spPr>
        <p:txBody>
          <a:bodyPr wrap="square" lIns="0" tIns="0" rIns="0" bIns="0" rtlCol="0"/>
          <a:lstStyle/>
          <a:p>
            <a:endParaRPr/>
          </a:p>
        </p:txBody>
      </p:sp>
      <p:sp>
        <p:nvSpPr>
          <p:cNvPr id="12" name="object 12"/>
          <p:cNvSpPr/>
          <p:nvPr/>
        </p:nvSpPr>
        <p:spPr>
          <a:xfrm>
            <a:off x="8024964" y="2679493"/>
            <a:ext cx="96520" cy="0"/>
          </a:xfrm>
          <a:custGeom>
            <a:avLst/>
            <a:gdLst/>
            <a:ahLst/>
            <a:cxnLst/>
            <a:rect l="l" t="t" r="r" b="b"/>
            <a:pathLst>
              <a:path w="96520">
                <a:moveTo>
                  <a:pt x="0" y="0"/>
                </a:moveTo>
                <a:lnTo>
                  <a:pt x="96173" y="0"/>
                </a:lnTo>
              </a:path>
            </a:pathLst>
          </a:custGeom>
          <a:ln w="15499">
            <a:solidFill>
              <a:srgbClr val="000000"/>
            </a:solidFill>
          </a:ln>
        </p:spPr>
        <p:txBody>
          <a:bodyPr wrap="square" lIns="0" tIns="0" rIns="0" bIns="0" rtlCol="0"/>
          <a:lstStyle/>
          <a:p>
            <a:endParaRPr/>
          </a:p>
        </p:txBody>
      </p:sp>
      <p:sp>
        <p:nvSpPr>
          <p:cNvPr id="13" name="object 13"/>
          <p:cNvSpPr/>
          <p:nvPr/>
        </p:nvSpPr>
        <p:spPr>
          <a:xfrm>
            <a:off x="7967117" y="2251923"/>
            <a:ext cx="2309207" cy="633191"/>
          </a:xfrm>
          <a:prstGeom prst="rect">
            <a:avLst/>
          </a:prstGeom>
          <a:blipFill>
            <a:blip r:embed="rId6" cstate="print"/>
            <a:stretch>
              <a:fillRect/>
            </a:stretch>
          </a:blipFill>
        </p:spPr>
        <p:txBody>
          <a:bodyPr wrap="square" lIns="0" tIns="0" rIns="0" bIns="0" rtlCol="0"/>
          <a:lstStyle/>
          <a:p>
            <a:endParaRPr dirty="0"/>
          </a:p>
        </p:txBody>
      </p:sp>
      <p:sp>
        <p:nvSpPr>
          <p:cNvPr id="14" name="object 14"/>
          <p:cNvSpPr/>
          <p:nvPr/>
        </p:nvSpPr>
        <p:spPr>
          <a:xfrm>
            <a:off x="5153609" y="3402496"/>
            <a:ext cx="1393245" cy="2235200"/>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10058400" y="6324600"/>
            <a:ext cx="609600" cy="533400"/>
          </a:xfrm>
          <a:custGeom>
            <a:avLst/>
            <a:gdLst/>
            <a:ahLst/>
            <a:cxnLst/>
            <a:rect l="l" t="t" r="r" b="b"/>
            <a:pathLst>
              <a:path w="609600" h="533400">
                <a:moveTo>
                  <a:pt x="304800" y="0"/>
                </a:moveTo>
                <a:lnTo>
                  <a:pt x="255374" y="3490"/>
                </a:lnTo>
                <a:lnTo>
                  <a:pt x="208483" y="13596"/>
                </a:lnTo>
                <a:lnTo>
                  <a:pt x="164753" y="29768"/>
                </a:lnTo>
                <a:lnTo>
                  <a:pt x="124815" y="51457"/>
                </a:lnTo>
                <a:lnTo>
                  <a:pt x="89296" y="78114"/>
                </a:lnTo>
                <a:lnTo>
                  <a:pt x="58826" y="109190"/>
                </a:lnTo>
                <a:lnTo>
                  <a:pt x="34032" y="144135"/>
                </a:lnTo>
                <a:lnTo>
                  <a:pt x="15544" y="182402"/>
                </a:lnTo>
                <a:lnTo>
                  <a:pt x="3990" y="223439"/>
                </a:lnTo>
                <a:lnTo>
                  <a:pt x="0" y="266700"/>
                </a:lnTo>
                <a:lnTo>
                  <a:pt x="3990" y="309960"/>
                </a:lnTo>
                <a:lnTo>
                  <a:pt x="15544" y="350997"/>
                </a:lnTo>
                <a:lnTo>
                  <a:pt x="34032" y="389264"/>
                </a:lnTo>
                <a:lnTo>
                  <a:pt x="58826" y="424209"/>
                </a:lnTo>
                <a:lnTo>
                  <a:pt x="89296" y="455285"/>
                </a:lnTo>
                <a:lnTo>
                  <a:pt x="124815" y="481942"/>
                </a:lnTo>
                <a:lnTo>
                  <a:pt x="164753" y="503631"/>
                </a:lnTo>
                <a:lnTo>
                  <a:pt x="208483" y="519803"/>
                </a:lnTo>
                <a:lnTo>
                  <a:pt x="255374" y="529909"/>
                </a:lnTo>
                <a:lnTo>
                  <a:pt x="304800" y="533400"/>
                </a:lnTo>
                <a:lnTo>
                  <a:pt x="354225" y="529909"/>
                </a:lnTo>
                <a:lnTo>
                  <a:pt x="401116" y="519803"/>
                </a:lnTo>
                <a:lnTo>
                  <a:pt x="444846" y="503631"/>
                </a:lnTo>
                <a:lnTo>
                  <a:pt x="484784" y="481942"/>
                </a:lnTo>
                <a:lnTo>
                  <a:pt x="520303" y="455285"/>
                </a:lnTo>
                <a:lnTo>
                  <a:pt x="550773" y="424209"/>
                </a:lnTo>
                <a:lnTo>
                  <a:pt x="575567" y="389264"/>
                </a:lnTo>
                <a:lnTo>
                  <a:pt x="594055" y="350997"/>
                </a:lnTo>
                <a:lnTo>
                  <a:pt x="605609" y="309960"/>
                </a:lnTo>
                <a:lnTo>
                  <a:pt x="609600" y="266700"/>
                </a:lnTo>
                <a:lnTo>
                  <a:pt x="605609" y="223439"/>
                </a:lnTo>
                <a:lnTo>
                  <a:pt x="594055" y="182402"/>
                </a:lnTo>
                <a:lnTo>
                  <a:pt x="575567" y="144135"/>
                </a:lnTo>
                <a:lnTo>
                  <a:pt x="550773" y="109190"/>
                </a:lnTo>
                <a:lnTo>
                  <a:pt x="520303" y="78114"/>
                </a:lnTo>
                <a:lnTo>
                  <a:pt x="484784" y="51457"/>
                </a:lnTo>
                <a:lnTo>
                  <a:pt x="444846" y="29768"/>
                </a:lnTo>
                <a:lnTo>
                  <a:pt x="401116" y="13596"/>
                </a:lnTo>
                <a:lnTo>
                  <a:pt x="354225" y="3490"/>
                </a:lnTo>
                <a:lnTo>
                  <a:pt x="304800" y="0"/>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3975546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p:nvPr>
        </p:nvSpPr>
        <p:spPr>
          <a:xfrm>
            <a:off x="838200" y="706408"/>
            <a:ext cx="10515600" cy="642997"/>
          </a:xfrm>
        </p:spPr>
        <p:txBody>
          <a:bodyPr vert="horz" wrap="square" lIns="0" tIns="16510" rIns="0" bIns="0" rtlCol="0" anchor="ctr">
            <a:spAutoFit/>
          </a:bodyPr>
          <a:lstStyle/>
          <a:p>
            <a:r>
              <a:rPr lang="en-US" dirty="0"/>
              <a:t>How Does The AC Work?</a:t>
            </a:r>
          </a:p>
        </p:txBody>
      </p:sp>
      <p:sp>
        <p:nvSpPr>
          <p:cNvPr id="12" name="Content Placeholder 11">
            <a:extLst>
              <a:ext uri="{FF2B5EF4-FFF2-40B4-BE49-F238E27FC236}">
                <a16:creationId xmlns:a16="http://schemas.microsoft.com/office/drawing/2014/main" id="{7F46C4F2-4F47-6B44-A7CA-A82855CABBDD}"/>
              </a:ext>
            </a:extLst>
          </p:cNvPr>
          <p:cNvSpPr>
            <a:spLocks noGrp="1"/>
          </p:cNvSpPr>
          <p:nvPr>
            <p:ph idx="1"/>
          </p:nvPr>
        </p:nvSpPr>
        <p:spPr>
          <a:xfrm>
            <a:off x="838200" y="2788203"/>
            <a:ext cx="4608443" cy="1712705"/>
          </a:xfrm>
        </p:spPr>
        <p:txBody>
          <a:bodyPr>
            <a:normAutofit/>
          </a:bodyPr>
          <a:lstStyle/>
          <a:p>
            <a:r>
              <a:rPr lang="en-US" sz="2400" dirty="0"/>
              <a:t>We take heat out of your house</a:t>
            </a:r>
          </a:p>
          <a:p>
            <a:r>
              <a:rPr lang="en-US" sz="2400" dirty="0"/>
              <a:t>We take moisture out of your house</a:t>
            </a:r>
          </a:p>
          <a:p>
            <a:r>
              <a:rPr lang="en-US" sz="2400" dirty="0"/>
              <a:t>We don’t make the air cold?</a:t>
            </a:r>
          </a:p>
          <a:p>
            <a:endParaRPr lang="en-US" sz="2400" dirty="0"/>
          </a:p>
        </p:txBody>
      </p:sp>
      <p:sp>
        <p:nvSpPr>
          <p:cNvPr id="11" name="object 11"/>
          <p:cNvSpPr/>
          <p:nvPr/>
        </p:nvSpPr>
        <p:spPr>
          <a:xfrm>
            <a:off x="5446643" y="2087217"/>
            <a:ext cx="6019800" cy="311467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38734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838200" y="365125"/>
            <a:ext cx="10515600" cy="1325563"/>
          </a:xfrm>
        </p:spPr>
        <p:txBody>
          <a:bodyPr vert="horz" wrap="square" lIns="0" tIns="12065" rIns="0" bIns="0" rtlCol="0" anchor="ctr">
            <a:spAutoFit/>
          </a:bodyPr>
          <a:lstStyle/>
          <a:p>
            <a:r>
              <a:rPr lang="en-US" dirty="0"/>
              <a:t>IdealHumidity Systems  </a:t>
            </a:r>
            <a:br>
              <a:rPr lang="en-US" dirty="0"/>
            </a:br>
            <a:r>
              <a:rPr lang="en-US" dirty="0"/>
              <a:t>Controlling High Humidity</a:t>
            </a:r>
          </a:p>
        </p:txBody>
      </p:sp>
      <p:sp>
        <p:nvSpPr>
          <p:cNvPr id="12" name="Content Placeholder 11">
            <a:extLst>
              <a:ext uri="{FF2B5EF4-FFF2-40B4-BE49-F238E27FC236}">
                <a16:creationId xmlns:a16="http://schemas.microsoft.com/office/drawing/2014/main" id="{6EE93441-2416-004F-A59B-82FA8CD4AFC4}"/>
              </a:ext>
            </a:extLst>
          </p:cNvPr>
          <p:cNvSpPr>
            <a:spLocks noGrp="1"/>
          </p:cNvSpPr>
          <p:nvPr>
            <p:ph idx="1"/>
          </p:nvPr>
        </p:nvSpPr>
        <p:spPr>
          <a:xfrm>
            <a:off x="838200" y="2141537"/>
            <a:ext cx="5111496" cy="3524972"/>
          </a:xfrm>
        </p:spPr>
        <p:txBody>
          <a:bodyPr>
            <a:normAutofit/>
          </a:bodyPr>
          <a:lstStyle/>
          <a:p>
            <a:r>
              <a:rPr lang="en-US" sz="2400" dirty="0" err="1"/>
              <a:t>IdealHumidity</a:t>
            </a:r>
            <a:r>
              <a:rPr lang="en-US" sz="2400" dirty="0"/>
              <a:t> System</a:t>
            </a:r>
          </a:p>
          <a:p>
            <a:r>
              <a:rPr lang="en-US" sz="2400" dirty="0"/>
              <a:t>Too much humidity in the air causes homeowners to feel hot and sticky</a:t>
            </a:r>
          </a:p>
          <a:p>
            <a:r>
              <a:rPr lang="en-US" sz="2400" dirty="0"/>
              <a:t>Carrier’s </a:t>
            </a:r>
            <a:r>
              <a:rPr lang="en-US" sz="2400" dirty="0" err="1"/>
              <a:t>IdealHumidity</a:t>
            </a:r>
            <a:r>
              <a:rPr lang="en-US" sz="2400" dirty="0"/>
              <a:t> System allows you to take the steam out of summer!</a:t>
            </a:r>
          </a:p>
          <a:p>
            <a:r>
              <a:rPr lang="en-US" sz="2400" dirty="0"/>
              <a:t>Plus, it can remove unwanted humidity even without a call for cooling!</a:t>
            </a:r>
          </a:p>
          <a:p>
            <a:endParaRPr lang="en-US" sz="2400" dirty="0"/>
          </a:p>
        </p:txBody>
      </p:sp>
      <p:sp>
        <p:nvSpPr>
          <p:cNvPr id="9" name="object 9"/>
          <p:cNvSpPr/>
          <p:nvPr/>
        </p:nvSpPr>
        <p:spPr>
          <a:xfrm>
            <a:off x="6832509" y="1290163"/>
            <a:ext cx="3286125" cy="1990725"/>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7778950" y="3380597"/>
            <a:ext cx="1393245" cy="22352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771000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1468064-4FA8-9549-AED3-B02D91A60C31}"/>
              </a:ext>
            </a:extLst>
          </p:cNvPr>
          <p:cNvSpPr>
            <a:spLocks noGrp="1"/>
          </p:cNvSpPr>
          <p:nvPr>
            <p:ph type="title"/>
          </p:nvPr>
        </p:nvSpPr>
        <p:spPr>
          <a:xfrm>
            <a:off x="838200" y="365125"/>
            <a:ext cx="10515600" cy="1325563"/>
          </a:xfrm>
        </p:spPr>
        <p:txBody>
          <a:bodyPr>
            <a:normAutofit/>
          </a:bodyPr>
          <a:lstStyle/>
          <a:p>
            <a:r>
              <a:rPr lang="en-US" dirty="0" err="1"/>
              <a:t>IdealHumidity</a:t>
            </a:r>
            <a:r>
              <a:rPr lang="en-US" dirty="0"/>
              <a:t> Systems  </a:t>
            </a:r>
            <a:br>
              <a:rPr lang="en-US" dirty="0"/>
            </a:br>
            <a:r>
              <a:rPr lang="en-US" dirty="0"/>
              <a:t>Controlling High Humidity</a:t>
            </a:r>
          </a:p>
        </p:txBody>
      </p:sp>
      <p:sp>
        <p:nvSpPr>
          <p:cNvPr id="14" name="Content Placeholder 13">
            <a:extLst>
              <a:ext uri="{FF2B5EF4-FFF2-40B4-BE49-F238E27FC236}">
                <a16:creationId xmlns:a16="http://schemas.microsoft.com/office/drawing/2014/main" id="{834F3396-8390-8640-8FEA-7BCE75814564}"/>
              </a:ext>
            </a:extLst>
          </p:cNvPr>
          <p:cNvSpPr>
            <a:spLocks noGrp="1"/>
          </p:cNvSpPr>
          <p:nvPr>
            <p:ph idx="1"/>
          </p:nvPr>
        </p:nvSpPr>
        <p:spPr>
          <a:xfrm>
            <a:off x="838200" y="2069667"/>
            <a:ext cx="4177145" cy="2718666"/>
          </a:xfrm>
        </p:spPr>
        <p:txBody>
          <a:bodyPr/>
          <a:lstStyle/>
          <a:p>
            <a:r>
              <a:rPr lang="en-US" dirty="0"/>
              <a:t>Remove more water?</a:t>
            </a:r>
          </a:p>
          <a:p>
            <a:pPr lvl="1"/>
            <a:r>
              <a:rPr lang="en-US" dirty="0"/>
              <a:t>Slow down the air!</a:t>
            </a:r>
          </a:p>
          <a:p>
            <a:endParaRPr lang="en-US" dirty="0"/>
          </a:p>
        </p:txBody>
      </p:sp>
      <p:sp>
        <p:nvSpPr>
          <p:cNvPr id="11" name="object 11"/>
          <p:cNvSpPr/>
          <p:nvPr/>
        </p:nvSpPr>
        <p:spPr>
          <a:xfrm>
            <a:off x="5701982" y="1905000"/>
            <a:ext cx="5276850" cy="3962400"/>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9331007" y="849248"/>
            <a:ext cx="1647825" cy="100012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012364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txBox="1">
            <a:spLocks noGrp="1"/>
          </p:cNvSpPr>
          <p:nvPr>
            <p:ph type="title"/>
          </p:nvPr>
        </p:nvSpPr>
        <p:spPr>
          <a:xfrm>
            <a:off x="838200" y="365125"/>
            <a:ext cx="10515600" cy="1325563"/>
          </a:xfrm>
        </p:spPr>
        <p:txBody>
          <a:bodyPr vert="horz" wrap="square" lIns="0" tIns="15875" rIns="0" bIns="0" rtlCol="0" anchor="ctr">
            <a:spAutoFit/>
          </a:bodyPr>
          <a:lstStyle/>
          <a:p>
            <a:r>
              <a:rPr lang="en-US" dirty="0" err="1"/>
              <a:t>IdealHumidity</a:t>
            </a:r>
            <a:r>
              <a:rPr lang="en-US" dirty="0"/>
              <a:t> Systems-Controlling High Humidity</a:t>
            </a:r>
          </a:p>
        </p:txBody>
      </p:sp>
      <p:sp>
        <p:nvSpPr>
          <p:cNvPr id="9" name="object 9"/>
          <p:cNvSpPr txBox="1"/>
          <p:nvPr/>
        </p:nvSpPr>
        <p:spPr>
          <a:xfrm>
            <a:off x="4972051" y="1237234"/>
            <a:ext cx="1966595" cy="518159"/>
          </a:xfrm>
          <a:prstGeom prst="rect">
            <a:avLst/>
          </a:prstGeom>
        </p:spPr>
        <p:txBody>
          <a:bodyPr vert="horz" wrap="square" lIns="0" tIns="16510" rIns="0" bIns="0" rtlCol="0">
            <a:spAutoFit/>
          </a:bodyPr>
          <a:lstStyle/>
          <a:p>
            <a:pPr marL="12700">
              <a:spcBef>
                <a:spcPts val="130"/>
              </a:spcBef>
            </a:pPr>
            <a:r>
              <a:rPr sz="3200" b="1" spc="-25" dirty="0">
                <a:latin typeface="Avenir Next Condensed Medium" panose="020B0506020202020204" pitchFamily="34" charset="0"/>
                <a:cs typeface="Tahoma"/>
              </a:rPr>
              <a:t>E</a:t>
            </a:r>
            <a:r>
              <a:rPr sz="3200" b="1" spc="10" dirty="0">
                <a:latin typeface="Avenir Next Condensed Medium" panose="020B0506020202020204" pitchFamily="34" charset="0"/>
                <a:cs typeface="Tahoma"/>
              </a:rPr>
              <a:t>x</a:t>
            </a:r>
            <a:r>
              <a:rPr sz="3200" b="1" spc="25" dirty="0">
                <a:latin typeface="Avenir Next Condensed Medium" panose="020B0506020202020204" pitchFamily="34" charset="0"/>
                <a:cs typeface="Tahoma"/>
              </a:rPr>
              <a:t>a</a:t>
            </a:r>
            <a:r>
              <a:rPr sz="3200" b="1" spc="15" dirty="0">
                <a:latin typeface="Avenir Next Condensed Medium" panose="020B0506020202020204" pitchFamily="34" charset="0"/>
                <a:cs typeface="Tahoma"/>
              </a:rPr>
              <a:t>mpl</a:t>
            </a:r>
            <a:r>
              <a:rPr sz="3200" b="1" spc="45" dirty="0">
                <a:latin typeface="Avenir Next Condensed Medium" panose="020B0506020202020204" pitchFamily="34" charset="0"/>
                <a:cs typeface="Tahoma"/>
              </a:rPr>
              <a:t>e</a:t>
            </a:r>
            <a:r>
              <a:rPr sz="3200" b="1" spc="10" dirty="0">
                <a:latin typeface="Avenir Next Condensed Medium" panose="020B0506020202020204" pitchFamily="34" charset="0"/>
                <a:cs typeface="Tahoma"/>
              </a:rPr>
              <a:t>-</a:t>
            </a:r>
            <a:endParaRPr sz="3200" b="1" dirty="0">
              <a:latin typeface="Avenir Next Condensed Medium" panose="020B0506020202020204" pitchFamily="34" charset="0"/>
              <a:cs typeface="Tahoma"/>
            </a:endParaRPr>
          </a:p>
        </p:txBody>
      </p:sp>
      <p:sp>
        <p:nvSpPr>
          <p:cNvPr id="10" name="object 10"/>
          <p:cNvSpPr txBox="1"/>
          <p:nvPr/>
        </p:nvSpPr>
        <p:spPr>
          <a:xfrm>
            <a:off x="6456679" y="1273112"/>
            <a:ext cx="3280410" cy="391795"/>
          </a:xfrm>
          <a:prstGeom prst="rect">
            <a:avLst/>
          </a:prstGeom>
        </p:spPr>
        <p:txBody>
          <a:bodyPr vert="horz" wrap="square" lIns="0" tIns="12700" rIns="0" bIns="0" rtlCol="0">
            <a:spAutoFit/>
          </a:bodyPr>
          <a:lstStyle/>
          <a:p>
            <a:pPr marL="12700">
              <a:spcBef>
                <a:spcPts val="100"/>
              </a:spcBef>
            </a:pPr>
            <a:r>
              <a:rPr sz="2400" spc="10" dirty="0">
                <a:latin typeface="Tahoma"/>
                <a:cs typeface="Tahoma"/>
              </a:rPr>
              <a:t>Temp </a:t>
            </a:r>
            <a:r>
              <a:rPr sz="2400" spc="-5" dirty="0">
                <a:latin typeface="Tahoma"/>
                <a:cs typeface="Tahoma"/>
              </a:rPr>
              <a:t>set point: </a:t>
            </a:r>
            <a:r>
              <a:rPr sz="2400" spc="-20" dirty="0">
                <a:latin typeface="Tahoma"/>
                <a:cs typeface="Tahoma"/>
              </a:rPr>
              <a:t>78</a:t>
            </a:r>
            <a:r>
              <a:rPr sz="2400" spc="-75" dirty="0">
                <a:latin typeface="Tahoma"/>
                <a:cs typeface="Tahoma"/>
              </a:rPr>
              <a:t> </a:t>
            </a:r>
            <a:r>
              <a:rPr sz="2400" spc="10" dirty="0">
                <a:latin typeface="Tahoma"/>
                <a:cs typeface="Tahoma"/>
              </a:rPr>
              <a:t>deg.</a:t>
            </a:r>
            <a:endParaRPr sz="2400" dirty="0">
              <a:latin typeface="Tahoma"/>
              <a:cs typeface="Tahoma"/>
            </a:endParaRPr>
          </a:p>
        </p:txBody>
      </p:sp>
      <p:sp>
        <p:nvSpPr>
          <p:cNvPr id="15" name="object 15"/>
          <p:cNvSpPr/>
          <p:nvPr/>
        </p:nvSpPr>
        <p:spPr>
          <a:xfrm>
            <a:off x="2571750" y="2438401"/>
            <a:ext cx="0" cy="1343025"/>
          </a:xfrm>
          <a:custGeom>
            <a:avLst/>
            <a:gdLst/>
            <a:ahLst/>
            <a:cxnLst/>
            <a:rect l="l" t="t" r="r" b="b"/>
            <a:pathLst>
              <a:path h="1343025">
                <a:moveTo>
                  <a:pt x="0" y="0"/>
                </a:moveTo>
                <a:lnTo>
                  <a:pt x="0" y="1343025"/>
                </a:lnTo>
              </a:path>
            </a:pathLst>
          </a:custGeom>
          <a:ln w="38100">
            <a:solidFill>
              <a:srgbClr val="FF3300"/>
            </a:solidFill>
          </a:ln>
        </p:spPr>
        <p:txBody>
          <a:bodyPr wrap="square" lIns="0" tIns="0" rIns="0" bIns="0" rtlCol="0"/>
          <a:lstStyle/>
          <a:p>
            <a:endParaRPr/>
          </a:p>
        </p:txBody>
      </p:sp>
      <p:sp>
        <p:nvSpPr>
          <p:cNvPr id="16" name="object 16"/>
          <p:cNvSpPr/>
          <p:nvPr/>
        </p:nvSpPr>
        <p:spPr>
          <a:xfrm>
            <a:off x="2571750" y="3876676"/>
            <a:ext cx="0" cy="1685925"/>
          </a:xfrm>
          <a:custGeom>
            <a:avLst/>
            <a:gdLst/>
            <a:ahLst/>
            <a:cxnLst/>
            <a:rect l="l" t="t" r="r" b="b"/>
            <a:pathLst>
              <a:path h="1685925">
                <a:moveTo>
                  <a:pt x="0" y="0"/>
                </a:moveTo>
                <a:lnTo>
                  <a:pt x="0" y="1685925"/>
                </a:lnTo>
              </a:path>
            </a:pathLst>
          </a:custGeom>
          <a:ln w="38100">
            <a:solidFill>
              <a:srgbClr val="FF3300"/>
            </a:solidFill>
          </a:ln>
        </p:spPr>
        <p:txBody>
          <a:bodyPr wrap="square" lIns="0" tIns="0" rIns="0" bIns="0" rtlCol="0"/>
          <a:lstStyle/>
          <a:p>
            <a:endParaRPr/>
          </a:p>
        </p:txBody>
      </p:sp>
      <p:sp>
        <p:nvSpPr>
          <p:cNvPr id="17" name="object 17"/>
          <p:cNvSpPr txBox="1"/>
          <p:nvPr/>
        </p:nvSpPr>
        <p:spPr>
          <a:xfrm>
            <a:off x="1576716" y="2548806"/>
            <a:ext cx="359073" cy="2807970"/>
          </a:xfrm>
          <a:prstGeom prst="rect">
            <a:avLst/>
          </a:prstGeom>
        </p:spPr>
        <p:txBody>
          <a:bodyPr vert="vert270" wrap="square" lIns="0" tIns="0" rIns="0" bIns="0" rtlCol="0">
            <a:spAutoFit/>
          </a:bodyPr>
          <a:lstStyle/>
          <a:p>
            <a:pPr marL="12700">
              <a:lnSpc>
                <a:spcPts val="2755"/>
              </a:lnSpc>
            </a:pPr>
            <a:r>
              <a:rPr sz="2400" b="1" spc="-45" dirty="0">
                <a:solidFill>
                  <a:srgbClr val="FF3300"/>
                </a:solidFill>
                <a:latin typeface="Arial"/>
                <a:cs typeface="Arial"/>
              </a:rPr>
              <a:t>Room</a:t>
            </a:r>
            <a:r>
              <a:rPr sz="2400" b="1" spc="55" dirty="0">
                <a:solidFill>
                  <a:srgbClr val="FF3300"/>
                </a:solidFill>
                <a:latin typeface="Arial"/>
                <a:cs typeface="Arial"/>
              </a:rPr>
              <a:t> </a:t>
            </a:r>
            <a:r>
              <a:rPr sz="2400" b="1" spc="-10" dirty="0">
                <a:solidFill>
                  <a:srgbClr val="FF3300"/>
                </a:solidFill>
                <a:latin typeface="Arial"/>
                <a:cs typeface="Arial"/>
              </a:rPr>
              <a:t>Temperature</a:t>
            </a:r>
            <a:endParaRPr sz="2400">
              <a:latin typeface="Arial"/>
              <a:cs typeface="Arial"/>
            </a:endParaRPr>
          </a:p>
        </p:txBody>
      </p:sp>
      <p:sp>
        <p:nvSpPr>
          <p:cNvPr id="18" name="object 18"/>
          <p:cNvSpPr/>
          <p:nvPr/>
        </p:nvSpPr>
        <p:spPr>
          <a:xfrm>
            <a:off x="8443976" y="5576952"/>
            <a:ext cx="0" cy="180975"/>
          </a:xfrm>
          <a:custGeom>
            <a:avLst/>
            <a:gdLst/>
            <a:ahLst/>
            <a:cxnLst/>
            <a:rect l="l" t="t" r="r" b="b"/>
            <a:pathLst>
              <a:path h="180975">
                <a:moveTo>
                  <a:pt x="0" y="0"/>
                </a:moveTo>
                <a:lnTo>
                  <a:pt x="0" y="180911"/>
                </a:lnTo>
              </a:path>
            </a:pathLst>
          </a:custGeom>
          <a:ln w="50800">
            <a:solidFill>
              <a:srgbClr val="FFCF00"/>
            </a:solidFill>
          </a:ln>
        </p:spPr>
        <p:txBody>
          <a:bodyPr wrap="square" lIns="0" tIns="0" rIns="0" bIns="0" rtlCol="0"/>
          <a:lstStyle/>
          <a:p>
            <a:endParaRPr/>
          </a:p>
        </p:txBody>
      </p:sp>
      <p:sp>
        <p:nvSpPr>
          <p:cNvPr id="19" name="object 19"/>
          <p:cNvSpPr/>
          <p:nvPr/>
        </p:nvSpPr>
        <p:spPr>
          <a:xfrm>
            <a:off x="5348351" y="5576952"/>
            <a:ext cx="0" cy="180975"/>
          </a:xfrm>
          <a:custGeom>
            <a:avLst/>
            <a:gdLst/>
            <a:ahLst/>
            <a:cxnLst/>
            <a:rect l="l" t="t" r="r" b="b"/>
            <a:pathLst>
              <a:path h="180975">
                <a:moveTo>
                  <a:pt x="0" y="0"/>
                </a:moveTo>
                <a:lnTo>
                  <a:pt x="0" y="180911"/>
                </a:lnTo>
              </a:path>
            </a:pathLst>
          </a:custGeom>
          <a:ln w="50800">
            <a:solidFill>
              <a:srgbClr val="FFCF00"/>
            </a:solidFill>
          </a:ln>
        </p:spPr>
        <p:txBody>
          <a:bodyPr wrap="square" lIns="0" tIns="0" rIns="0" bIns="0" rtlCol="0"/>
          <a:lstStyle/>
          <a:p>
            <a:endParaRPr/>
          </a:p>
        </p:txBody>
      </p:sp>
      <p:sp>
        <p:nvSpPr>
          <p:cNvPr id="20" name="object 20"/>
          <p:cNvSpPr/>
          <p:nvPr/>
        </p:nvSpPr>
        <p:spPr>
          <a:xfrm>
            <a:off x="7415276" y="5576952"/>
            <a:ext cx="0" cy="180975"/>
          </a:xfrm>
          <a:custGeom>
            <a:avLst/>
            <a:gdLst/>
            <a:ahLst/>
            <a:cxnLst/>
            <a:rect l="l" t="t" r="r" b="b"/>
            <a:pathLst>
              <a:path h="180975">
                <a:moveTo>
                  <a:pt x="0" y="0"/>
                </a:moveTo>
                <a:lnTo>
                  <a:pt x="0" y="180911"/>
                </a:lnTo>
              </a:path>
            </a:pathLst>
          </a:custGeom>
          <a:ln w="50800">
            <a:solidFill>
              <a:srgbClr val="FFCF00"/>
            </a:solidFill>
          </a:ln>
        </p:spPr>
        <p:txBody>
          <a:bodyPr wrap="square" lIns="0" tIns="0" rIns="0" bIns="0" rtlCol="0"/>
          <a:lstStyle/>
          <a:p>
            <a:endParaRPr/>
          </a:p>
        </p:txBody>
      </p:sp>
      <p:sp>
        <p:nvSpPr>
          <p:cNvPr id="21" name="object 21"/>
          <p:cNvSpPr/>
          <p:nvPr/>
        </p:nvSpPr>
        <p:spPr>
          <a:xfrm>
            <a:off x="6310377" y="5567426"/>
            <a:ext cx="9525" cy="190500"/>
          </a:xfrm>
          <a:custGeom>
            <a:avLst/>
            <a:gdLst/>
            <a:ahLst/>
            <a:cxnLst/>
            <a:rect l="l" t="t" r="r" b="b"/>
            <a:pathLst>
              <a:path w="9525" h="190500">
                <a:moveTo>
                  <a:pt x="4762" y="-25400"/>
                </a:moveTo>
                <a:lnTo>
                  <a:pt x="4762" y="215836"/>
                </a:lnTo>
              </a:path>
            </a:pathLst>
          </a:custGeom>
          <a:ln w="60325">
            <a:solidFill>
              <a:srgbClr val="FFCF00"/>
            </a:solidFill>
          </a:ln>
        </p:spPr>
        <p:txBody>
          <a:bodyPr wrap="square" lIns="0" tIns="0" rIns="0" bIns="0" rtlCol="0"/>
          <a:lstStyle/>
          <a:p>
            <a:endParaRPr/>
          </a:p>
        </p:txBody>
      </p:sp>
      <p:sp>
        <p:nvSpPr>
          <p:cNvPr id="22" name="object 22"/>
          <p:cNvSpPr/>
          <p:nvPr/>
        </p:nvSpPr>
        <p:spPr>
          <a:xfrm>
            <a:off x="4376801" y="5605462"/>
            <a:ext cx="0" cy="152400"/>
          </a:xfrm>
          <a:custGeom>
            <a:avLst/>
            <a:gdLst/>
            <a:ahLst/>
            <a:cxnLst/>
            <a:rect l="l" t="t" r="r" b="b"/>
            <a:pathLst>
              <a:path h="152400">
                <a:moveTo>
                  <a:pt x="0" y="0"/>
                </a:moveTo>
                <a:lnTo>
                  <a:pt x="0" y="152400"/>
                </a:lnTo>
              </a:path>
            </a:pathLst>
          </a:custGeom>
          <a:ln w="50800">
            <a:solidFill>
              <a:srgbClr val="FFCF00"/>
            </a:solidFill>
          </a:ln>
        </p:spPr>
        <p:txBody>
          <a:bodyPr wrap="square" lIns="0" tIns="0" rIns="0" bIns="0" rtlCol="0"/>
          <a:lstStyle/>
          <a:p>
            <a:endParaRPr/>
          </a:p>
        </p:txBody>
      </p:sp>
      <p:sp>
        <p:nvSpPr>
          <p:cNvPr id="23" name="object 23"/>
          <p:cNvSpPr/>
          <p:nvPr/>
        </p:nvSpPr>
        <p:spPr>
          <a:xfrm>
            <a:off x="4418076" y="3829050"/>
            <a:ext cx="4040504" cy="0"/>
          </a:xfrm>
          <a:custGeom>
            <a:avLst/>
            <a:gdLst/>
            <a:ahLst/>
            <a:cxnLst/>
            <a:rect l="l" t="t" r="r" b="b"/>
            <a:pathLst>
              <a:path w="4040504">
                <a:moveTo>
                  <a:pt x="0" y="0"/>
                </a:moveTo>
                <a:lnTo>
                  <a:pt x="4040124" y="0"/>
                </a:lnTo>
              </a:path>
            </a:pathLst>
          </a:custGeom>
          <a:ln w="95250">
            <a:solidFill>
              <a:srgbClr val="FF3300"/>
            </a:solidFill>
          </a:ln>
        </p:spPr>
        <p:txBody>
          <a:bodyPr wrap="square" lIns="0" tIns="0" rIns="0" bIns="0" rtlCol="0"/>
          <a:lstStyle/>
          <a:p>
            <a:endParaRPr/>
          </a:p>
        </p:txBody>
      </p:sp>
      <p:sp>
        <p:nvSpPr>
          <p:cNvPr id="24" name="object 24"/>
          <p:cNvSpPr/>
          <p:nvPr/>
        </p:nvSpPr>
        <p:spPr>
          <a:xfrm>
            <a:off x="2438400" y="3829050"/>
            <a:ext cx="1878330" cy="0"/>
          </a:xfrm>
          <a:custGeom>
            <a:avLst/>
            <a:gdLst/>
            <a:ahLst/>
            <a:cxnLst/>
            <a:rect l="l" t="t" r="r" b="b"/>
            <a:pathLst>
              <a:path w="1878330">
                <a:moveTo>
                  <a:pt x="0" y="0"/>
                </a:moveTo>
                <a:lnTo>
                  <a:pt x="1878076" y="0"/>
                </a:lnTo>
              </a:path>
            </a:pathLst>
          </a:custGeom>
          <a:ln w="95250">
            <a:solidFill>
              <a:srgbClr val="FF3300"/>
            </a:solidFill>
          </a:ln>
        </p:spPr>
        <p:txBody>
          <a:bodyPr wrap="square" lIns="0" tIns="0" rIns="0" bIns="0" rtlCol="0"/>
          <a:lstStyle/>
          <a:p>
            <a:endParaRPr/>
          </a:p>
        </p:txBody>
      </p:sp>
      <p:sp>
        <p:nvSpPr>
          <p:cNvPr id="25" name="object 25"/>
          <p:cNvSpPr/>
          <p:nvPr/>
        </p:nvSpPr>
        <p:spPr>
          <a:xfrm>
            <a:off x="3538601" y="5576952"/>
            <a:ext cx="0" cy="180975"/>
          </a:xfrm>
          <a:custGeom>
            <a:avLst/>
            <a:gdLst/>
            <a:ahLst/>
            <a:cxnLst/>
            <a:rect l="l" t="t" r="r" b="b"/>
            <a:pathLst>
              <a:path h="180975">
                <a:moveTo>
                  <a:pt x="0" y="0"/>
                </a:moveTo>
                <a:lnTo>
                  <a:pt x="0" y="180911"/>
                </a:lnTo>
              </a:path>
            </a:pathLst>
          </a:custGeom>
          <a:ln w="50800">
            <a:solidFill>
              <a:srgbClr val="FFCF00"/>
            </a:solidFill>
          </a:ln>
        </p:spPr>
        <p:txBody>
          <a:bodyPr wrap="square" lIns="0" tIns="0" rIns="0" bIns="0" rtlCol="0"/>
          <a:lstStyle/>
          <a:p>
            <a:endParaRPr/>
          </a:p>
        </p:txBody>
      </p:sp>
      <p:sp>
        <p:nvSpPr>
          <p:cNvPr id="26" name="object 26"/>
          <p:cNvSpPr/>
          <p:nvPr/>
        </p:nvSpPr>
        <p:spPr>
          <a:xfrm>
            <a:off x="2405063" y="5462651"/>
            <a:ext cx="180975" cy="0"/>
          </a:xfrm>
          <a:custGeom>
            <a:avLst/>
            <a:gdLst/>
            <a:ahLst/>
            <a:cxnLst/>
            <a:rect l="l" t="t" r="r" b="b"/>
            <a:pathLst>
              <a:path w="180975">
                <a:moveTo>
                  <a:pt x="180975" y="0"/>
                </a:moveTo>
                <a:lnTo>
                  <a:pt x="0" y="0"/>
                </a:lnTo>
              </a:path>
            </a:pathLst>
          </a:custGeom>
          <a:ln w="50800">
            <a:solidFill>
              <a:srgbClr val="FF3300"/>
            </a:solidFill>
          </a:ln>
        </p:spPr>
        <p:txBody>
          <a:bodyPr wrap="square" lIns="0" tIns="0" rIns="0" bIns="0" rtlCol="0"/>
          <a:lstStyle/>
          <a:p>
            <a:endParaRPr/>
          </a:p>
        </p:txBody>
      </p:sp>
      <p:sp>
        <p:nvSpPr>
          <p:cNvPr id="27" name="object 27"/>
          <p:cNvSpPr/>
          <p:nvPr/>
        </p:nvSpPr>
        <p:spPr>
          <a:xfrm>
            <a:off x="2405063" y="4653026"/>
            <a:ext cx="180975" cy="0"/>
          </a:xfrm>
          <a:custGeom>
            <a:avLst/>
            <a:gdLst/>
            <a:ahLst/>
            <a:cxnLst/>
            <a:rect l="l" t="t" r="r" b="b"/>
            <a:pathLst>
              <a:path w="180975">
                <a:moveTo>
                  <a:pt x="180975" y="0"/>
                </a:moveTo>
                <a:lnTo>
                  <a:pt x="0" y="0"/>
                </a:lnTo>
              </a:path>
            </a:pathLst>
          </a:custGeom>
          <a:ln w="50800">
            <a:solidFill>
              <a:srgbClr val="FF3300"/>
            </a:solidFill>
          </a:ln>
        </p:spPr>
        <p:txBody>
          <a:bodyPr wrap="square" lIns="0" tIns="0" rIns="0" bIns="0" rtlCol="0"/>
          <a:lstStyle/>
          <a:p>
            <a:endParaRPr/>
          </a:p>
        </p:txBody>
      </p:sp>
      <p:sp>
        <p:nvSpPr>
          <p:cNvPr id="28" name="object 28"/>
          <p:cNvSpPr/>
          <p:nvPr/>
        </p:nvSpPr>
        <p:spPr>
          <a:xfrm>
            <a:off x="2405063" y="3843401"/>
            <a:ext cx="180975" cy="0"/>
          </a:xfrm>
          <a:custGeom>
            <a:avLst/>
            <a:gdLst/>
            <a:ahLst/>
            <a:cxnLst/>
            <a:rect l="l" t="t" r="r" b="b"/>
            <a:pathLst>
              <a:path w="180975">
                <a:moveTo>
                  <a:pt x="180975" y="0"/>
                </a:moveTo>
                <a:lnTo>
                  <a:pt x="0" y="0"/>
                </a:lnTo>
              </a:path>
            </a:pathLst>
          </a:custGeom>
          <a:ln w="50800">
            <a:solidFill>
              <a:srgbClr val="FFFFFF"/>
            </a:solidFill>
          </a:ln>
        </p:spPr>
        <p:txBody>
          <a:bodyPr wrap="square" lIns="0" tIns="0" rIns="0" bIns="0" rtlCol="0"/>
          <a:lstStyle/>
          <a:p>
            <a:endParaRPr/>
          </a:p>
        </p:txBody>
      </p:sp>
      <p:sp>
        <p:nvSpPr>
          <p:cNvPr id="29" name="object 29"/>
          <p:cNvSpPr/>
          <p:nvPr/>
        </p:nvSpPr>
        <p:spPr>
          <a:xfrm>
            <a:off x="2405063" y="2957576"/>
            <a:ext cx="180975" cy="0"/>
          </a:xfrm>
          <a:custGeom>
            <a:avLst/>
            <a:gdLst/>
            <a:ahLst/>
            <a:cxnLst/>
            <a:rect l="l" t="t" r="r" b="b"/>
            <a:pathLst>
              <a:path w="180975">
                <a:moveTo>
                  <a:pt x="180975" y="0"/>
                </a:moveTo>
                <a:lnTo>
                  <a:pt x="0" y="0"/>
                </a:lnTo>
              </a:path>
            </a:pathLst>
          </a:custGeom>
          <a:ln w="50800">
            <a:solidFill>
              <a:srgbClr val="FF0000"/>
            </a:solidFill>
          </a:ln>
        </p:spPr>
        <p:txBody>
          <a:bodyPr wrap="square" lIns="0" tIns="0" rIns="0" bIns="0" rtlCol="0"/>
          <a:lstStyle/>
          <a:p>
            <a:endParaRPr/>
          </a:p>
        </p:txBody>
      </p:sp>
      <p:sp>
        <p:nvSpPr>
          <p:cNvPr id="30" name="object 30"/>
          <p:cNvSpPr txBox="1"/>
          <p:nvPr/>
        </p:nvSpPr>
        <p:spPr>
          <a:xfrm>
            <a:off x="3381756" y="5822632"/>
            <a:ext cx="311785" cy="335280"/>
          </a:xfrm>
          <a:prstGeom prst="rect">
            <a:avLst/>
          </a:prstGeom>
        </p:spPr>
        <p:txBody>
          <a:bodyPr vert="horz" wrap="square" lIns="0" tIns="16510" rIns="0" bIns="0" rtlCol="0">
            <a:spAutoFit/>
          </a:bodyPr>
          <a:lstStyle/>
          <a:p>
            <a:pPr marL="12700">
              <a:spcBef>
                <a:spcPts val="130"/>
              </a:spcBef>
            </a:pPr>
            <a:r>
              <a:rPr sz="2000" b="1" spc="10" dirty="0">
                <a:solidFill>
                  <a:srgbClr val="FFCF00"/>
                </a:solidFill>
                <a:latin typeface="Arial"/>
                <a:cs typeface="Arial"/>
              </a:rPr>
              <a:t>49</a:t>
            </a:r>
            <a:endParaRPr sz="2000">
              <a:latin typeface="Arial"/>
              <a:cs typeface="Arial"/>
            </a:endParaRPr>
          </a:p>
        </p:txBody>
      </p:sp>
      <p:sp>
        <p:nvSpPr>
          <p:cNvPr id="31" name="object 31"/>
          <p:cNvSpPr txBox="1"/>
          <p:nvPr/>
        </p:nvSpPr>
        <p:spPr>
          <a:xfrm>
            <a:off x="2459990" y="5822632"/>
            <a:ext cx="311785" cy="335280"/>
          </a:xfrm>
          <a:prstGeom prst="rect">
            <a:avLst/>
          </a:prstGeom>
        </p:spPr>
        <p:txBody>
          <a:bodyPr vert="horz" wrap="square" lIns="0" tIns="16510" rIns="0" bIns="0" rtlCol="0">
            <a:spAutoFit/>
          </a:bodyPr>
          <a:lstStyle/>
          <a:p>
            <a:pPr marL="12700">
              <a:spcBef>
                <a:spcPts val="130"/>
              </a:spcBef>
            </a:pPr>
            <a:r>
              <a:rPr sz="2000" b="1" spc="10" dirty="0">
                <a:solidFill>
                  <a:srgbClr val="FFCF00"/>
                </a:solidFill>
                <a:latin typeface="Arial"/>
                <a:cs typeface="Arial"/>
              </a:rPr>
              <a:t>47</a:t>
            </a:r>
            <a:endParaRPr sz="2000">
              <a:latin typeface="Arial"/>
              <a:cs typeface="Arial"/>
            </a:endParaRPr>
          </a:p>
        </p:txBody>
      </p:sp>
      <p:sp>
        <p:nvSpPr>
          <p:cNvPr id="32" name="object 32"/>
          <p:cNvSpPr txBox="1"/>
          <p:nvPr/>
        </p:nvSpPr>
        <p:spPr>
          <a:xfrm>
            <a:off x="7294245" y="5822632"/>
            <a:ext cx="311150" cy="335280"/>
          </a:xfrm>
          <a:prstGeom prst="rect">
            <a:avLst/>
          </a:prstGeom>
        </p:spPr>
        <p:txBody>
          <a:bodyPr vert="horz" wrap="square" lIns="0" tIns="16510" rIns="0" bIns="0" rtlCol="0">
            <a:spAutoFit/>
          </a:bodyPr>
          <a:lstStyle/>
          <a:p>
            <a:pPr marL="12700">
              <a:spcBef>
                <a:spcPts val="130"/>
              </a:spcBef>
            </a:pPr>
            <a:r>
              <a:rPr sz="2000" b="1" spc="10" dirty="0">
                <a:solidFill>
                  <a:srgbClr val="FFCF00"/>
                </a:solidFill>
                <a:latin typeface="Arial"/>
                <a:cs typeface="Arial"/>
              </a:rPr>
              <a:t>57</a:t>
            </a:r>
            <a:endParaRPr sz="2000">
              <a:latin typeface="Arial"/>
              <a:cs typeface="Arial"/>
            </a:endParaRPr>
          </a:p>
        </p:txBody>
      </p:sp>
      <p:sp>
        <p:nvSpPr>
          <p:cNvPr id="33" name="object 33"/>
          <p:cNvSpPr txBox="1"/>
          <p:nvPr/>
        </p:nvSpPr>
        <p:spPr>
          <a:xfrm>
            <a:off x="4050665" y="5822632"/>
            <a:ext cx="3121025" cy="681990"/>
          </a:xfrm>
          <a:prstGeom prst="rect">
            <a:avLst/>
          </a:prstGeom>
        </p:spPr>
        <p:txBody>
          <a:bodyPr vert="horz" wrap="square" lIns="0" tIns="16510" rIns="0" bIns="0" rtlCol="0">
            <a:spAutoFit/>
          </a:bodyPr>
          <a:lstStyle/>
          <a:p>
            <a:pPr marL="167005">
              <a:lnSpc>
                <a:spcPts val="2325"/>
              </a:lnSpc>
              <a:spcBef>
                <a:spcPts val="130"/>
              </a:spcBef>
              <a:tabLst>
                <a:tab pos="1197610" algn="l"/>
                <a:tab pos="2119630" algn="l"/>
              </a:tabLst>
            </a:pPr>
            <a:r>
              <a:rPr sz="2000" b="1" spc="10" dirty="0">
                <a:solidFill>
                  <a:srgbClr val="FFCF00"/>
                </a:solidFill>
                <a:latin typeface="Arial"/>
                <a:cs typeface="Arial"/>
              </a:rPr>
              <a:t>51	53	55</a:t>
            </a:r>
            <a:endParaRPr sz="2000" dirty="0">
              <a:latin typeface="Arial"/>
              <a:cs typeface="Arial"/>
            </a:endParaRPr>
          </a:p>
          <a:p>
            <a:pPr marL="12700">
              <a:lnSpc>
                <a:spcPts val="2805"/>
              </a:lnSpc>
            </a:pPr>
            <a:r>
              <a:rPr sz="2400" b="1" spc="5" dirty="0">
                <a:solidFill>
                  <a:srgbClr val="FFCF00"/>
                </a:solidFill>
                <a:latin typeface="Arial"/>
                <a:cs typeface="Arial"/>
              </a:rPr>
              <a:t>Relative </a:t>
            </a:r>
            <a:r>
              <a:rPr sz="2400" b="1" spc="-5" dirty="0">
                <a:solidFill>
                  <a:srgbClr val="FFCF00"/>
                </a:solidFill>
                <a:latin typeface="Arial"/>
                <a:cs typeface="Arial"/>
              </a:rPr>
              <a:t>Humidity</a:t>
            </a:r>
            <a:r>
              <a:rPr sz="2400" b="1" spc="-155" dirty="0">
                <a:solidFill>
                  <a:srgbClr val="FFCF00"/>
                </a:solidFill>
                <a:latin typeface="Arial"/>
                <a:cs typeface="Arial"/>
              </a:rPr>
              <a:t> </a:t>
            </a:r>
            <a:r>
              <a:rPr sz="2400" b="1" spc="-55" dirty="0">
                <a:solidFill>
                  <a:srgbClr val="FFCF00"/>
                </a:solidFill>
                <a:latin typeface="Arial"/>
                <a:cs typeface="Arial"/>
              </a:rPr>
              <a:t>(%)</a:t>
            </a:r>
            <a:endParaRPr sz="2400" dirty="0">
              <a:latin typeface="Arial"/>
              <a:cs typeface="Arial"/>
            </a:endParaRPr>
          </a:p>
        </p:txBody>
      </p:sp>
      <p:sp>
        <p:nvSpPr>
          <p:cNvPr id="34" name="object 34"/>
          <p:cNvSpPr txBox="1"/>
          <p:nvPr/>
        </p:nvSpPr>
        <p:spPr>
          <a:xfrm>
            <a:off x="8271509" y="5822632"/>
            <a:ext cx="311150" cy="335280"/>
          </a:xfrm>
          <a:prstGeom prst="rect">
            <a:avLst/>
          </a:prstGeom>
        </p:spPr>
        <p:txBody>
          <a:bodyPr vert="horz" wrap="square" lIns="0" tIns="16510" rIns="0" bIns="0" rtlCol="0">
            <a:spAutoFit/>
          </a:bodyPr>
          <a:lstStyle/>
          <a:p>
            <a:pPr marL="12700">
              <a:spcBef>
                <a:spcPts val="130"/>
              </a:spcBef>
            </a:pPr>
            <a:r>
              <a:rPr sz="2000" b="1" spc="10" dirty="0">
                <a:solidFill>
                  <a:srgbClr val="FFCF00"/>
                </a:solidFill>
                <a:latin typeface="Arial"/>
                <a:cs typeface="Arial"/>
              </a:rPr>
              <a:t>59</a:t>
            </a:r>
            <a:endParaRPr sz="2000">
              <a:latin typeface="Arial"/>
              <a:cs typeface="Arial"/>
            </a:endParaRPr>
          </a:p>
        </p:txBody>
      </p:sp>
      <p:sp>
        <p:nvSpPr>
          <p:cNvPr id="35" name="object 35"/>
          <p:cNvSpPr txBox="1"/>
          <p:nvPr/>
        </p:nvSpPr>
        <p:spPr>
          <a:xfrm>
            <a:off x="8563991" y="3575367"/>
            <a:ext cx="1610360" cy="615950"/>
          </a:xfrm>
          <a:prstGeom prst="rect">
            <a:avLst/>
          </a:prstGeom>
        </p:spPr>
        <p:txBody>
          <a:bodyPr vert="horz" wrap="square" lIns="0" tIns="45719" rIns="0" bIns="0" rtlCol="0">
            <a:spAutoFit/>
          </a:bodyPr>
          <a:lstStyle/>
          <a:p>
            <a:pPr marL="12700" marR="5080" indent="29845">
              <a:lnSpc>
                <a:spcPts val="2210"/>
              </a:lnSpc>
              <a:spcBef>
                <a:spcPts val="359"/>
              </a:spcBef>
            </a:pPr>
            <a:r>
              <a:rPr sz="2000" b="1" spc="-25" dirty="0">
                <a:solidFill>
                  <a:srgbClr val="FF3300"/>
                </a:solidFill>
                <a:latin typeface="Arial"/>
                <a:cs typeface="Arial"/>
              </a:rPr>
              <a:t>T</a:t>
            </a:r>
            <a:r>
              <a:rPr sz="2000" b="1" spc="15" dirty="0">
                <a:solidFill>
                  <a:srgbClr val="FF3300"/>
                </a:solidFill>
                <a:latin typeface="Arial"/>
                <a:cs typeface="Arial"/>
              </a:rPr>
              <a:t>e</a:t>
            </a:r>
            <a:r>
              <a:rPr sz="2000" b="1" spc="90" dirty="0">
                <a:solidFill>
                  <a:srgbClr val="FF3300"/>
                </a:solidFill>
                <a:latin typeface="Arial"/>
                <a:cs typeface="Arial"/>
              </a:rPr>
              <a:t>m</a:t>
            </a:r>
            <a:r>
              <a:rPr sz="2000" b="1" spc="-25" dirty="0">
                <a:solidFill>
                  <a:srgbClr val="FF3300"/>
                </a:solidFill>
                <a:latin typeface="Arial"/>
                <a:cs typeface="Arial"/>
              </a:rPr>
              <a:t>p</a:t>
            </a:r>
            <a:r>
              <a:rPr sz="2000" b="1" spc="10" dirty="0">
                <a:solidFill>
                  <a:srgbClr val="FF3300"/>
                </a:solidFill>
                <a:latin typeface="Arial"/>
                <a:cs typeface="Arial"/>
              </a:rPr>
              <a:t>e</a:t>
            </a:r>
            <a:r>
              <a:rPr sz="2000" b="1" spc="-30" dirty="0">
                <a:solidFill>
                  <a:srgbClr val="FF3300"/>
                </a:solidFill>
                <a:latin typeface="Arial"/>
                <a:cs typeface="Arial"/>
              </a:rPr>
              <a:t>r</a:t>
            </a:r>
            <a:r>
              <a:rPr sz="2000" b="1" spc="10" dirty="0">
                <a:solidFill>
                  <a:srgbClr val="FF3300"/>
                </a:solidFill>
                <a:latin typeface="Arial"/>
                <a:cs typeface="Arial"/>
              </a:rPr>
              <a:t>at</a:t>
            </a:r>
            <a:r>
              <a:rPr sz="2000" b="1" spc="-25" dirty="0">
                <a:solidFill>
                  <a:srgbClr val="FF3300"/>
                </a:solidFill>
                <a:latin typeface="Arial"/>
                <a:cs typeface="Arial"/>
              </a:rPr>
              <a:t>u</a:t>
            </a:r>
            <a:r>
              <a:rPr sz="2000" b="1" spc="40" dirty="0">
                <a:solidFill>
                  <a:srgbClr val="FF3300"/>
                </a:solidFill>
                <a:latin typeface="Arial"/>
                <a:cs typeface="Arial"/>
              </a:rPr>
              <a:t>r</a:t>
            </a:r>
            <a:r>
              <a:rPr sz="2000" b="1" spc="10" dirty="0">
                <a:solidFill>
                  <a:srgbClr val="FF3300"/>
                </a:solidFill>
                <a:latin typeface="Arial"/>
                <a:cs typeface="Arial"/>
              </a:rPr>
              <a:t>e  Set</a:t>
            </a:r>
            <a:r>
              <a:rPr sz="2000" b="1" spc="-45" dirty="0">
                <a:solidFill>
                  <a:srgbClr val="FF3300"/>
                </a:solidFill>
                <a:latin typeface="Arial"/>
                <a:cs typeface="Arial"/>
              </a:rPr>
              <a:t> </a:t>
            </a:r>
            <a:r>
              <a:rPr sz="2000" b="1" spc="30" dirty="0">
                <a:solidFill>
                  <a:srgbClr val="FF3300"/>
                </a:solidFill>
                <a:latin typeface="Arial"/>
                <a:cs typeface="Arial"/>
              </a:rPr>
              <a:t>Point</a:t>
            </a:r>
            <a:endParaRPr sz="2000">
              <a:latin typeface="Arial"/>
              <a:cs typeface="Arial"/>
            </a:endParaRPr>
          </a:p>
        </p:txBody>
      </p:sp>
      <p:sp>
        <p:nvSpPr>
          <p:cNvPr id="37" name="object 37"/>
          <p:cNvSpPr/>
          <p:nvPr/>
        </p:nvSpPr>
        <p:spPr>
          <a:xfrm>
            <a:off x="4316476" y="5572156"/>
            <a:ext cx="101600" cy="0"/>
          </a:xfrm>
          <a:custGeom>
            <a:avLst/>
            <a:gdLst/>
            <a:ahLst/>
            <a:cxnLst/>
            <a:rect l="l" t="t" r="r" b="b"/>
            <a:pathLst>
              <a:path w="101600">
                <a:moveTo>
                  <a:pt x="0" y="0"/>
                </a:moveTo>
                <a:lnTo>
                  <a:pt x="101600" y="0"/>
                </a:lnTo>
              </a:path>
            </a:pathLst>
          </a:custGeom>
          <a:ln w="66611">
            <a:solidFill>
              <a:srgbClr val="FFCF00"/>
            </a:solidFill>
          </a:ln>
        </p:spPr>
        <p:txBody>
          <a:bodyPr wrap="square" lIns="0" tIns="0" rIns="0" bIns="0" rtlCol="0"/>
          <a:lstStyle/>
          <a:p>
            <a:endParaRPr/>
          </a:p>
        </p:txBody>
      </p:sp>
      <p:sp>
        <p:nvSpPr>
          <p:cNvPr id="38" name="object 38"/>
          <p:cNvSpPr/>
          <p:nvPr/>
        </p:nvSpPr>
        <p:spPr>
          <a:xfrm>
            <a:off x="2557462" y="5605462"/>
            <a:ext cx="5858510" cy="0"/>
          </a:xfrm>
          <a:custGeom>
            <a:avLst/>
            <a:gdLst/>
            <a:ahLst/>
            <a:cxnLst/>
            <a:rect l="l" t="t" r="r" b="b"/>
            <a:pathLst>
              <a:path w="5858509">
                <a:moveTo>
                  <a:pt x="0" y="0"/>
                </a:moveTo>
                <a:lnTo>
                  <a:pt x="5857938" y="0"/>
                </a:lnTo>
              </a:path>
            </a:pathLst>
          </a:custGeom>
          <a:ln w="28575">
            <a:solidFill>
              <a:srgbClr val="FFCF00"/>
            </a:solidFill>
          </a:ln>
        </p:spPr>
        <p:txBody>
          <a:bodyPr wrap="square" lIns="0" tIns="0" rIns="0" bIns="0" rtlCol="0"/>
          <a:lstStyle/>
          <a:p>
            <a:endParaRPr/>
          </a:p>
        </p:txBody>
      </p:sp>
      <p:sp>
        <p:nvSpPr>
          <p:cNvPr id="39" name="object 39"/>
          <p:cNvSpPr txBox="1"/>
          <p:nvPr/>
        </p:nvSpPr>
        <p:spPr>
          <a:xfrm>
            <a:off x="2021523" y="3630867"/>
            <a:ext cx="467359" cy="334645"/>
          </a:xfrm>
          <a:prstGeom prst="rect">
            <a:avLst/>
          </a:prstGeom>
        </p:spPr>
        <p:txBody>
          <a:bodyPr vert="horz" wrap="square" lIns="0" tIns="15875" rIns="0" bIns="0" rtlCol="0">
            <a:spAutoFit/>
          </a:bodyPr>
          <a:lstStyle/>
          <a:p>
            <a:pPr marL="38100">
              <a:spcBef>
                <a:spcPts val="125"/>
              </a:spcBef>
            </a:pPr>
            <a:r>
              <a:rPr sz="2000" b="1" spc="5" dirty="0">
                <a:solidFill>
                  <a:srgbClr val="FF3300"/>
                </a:solidFill>
                <a:latin typeface="Arial"/>
                <a:cs typeface="Arial"/>
              </a:rPr>
              <a:t>78</a:t>
            </a:r>
            <a:r>
              <a:rPr sz="2025" b="1" spc="7" baseline="37037" dirty="0">
                <a:solidFill>
                  <a:srgbClr val="FF3300"/>
                </a:solidFill>
                <a:latin typeface="Arial"/>
                <a:cs typeface="Arial"/>
              </a:rPr>
              <a:t>o</a:t>
            </a:r>
            <a:endParaRPr sz="2025" baseline="37037" dirty="0">
              <a:latin typeface="Arial"/>
              <a:cs typeface="Arial"/>
            </a:endParaRPr>
          </a:p>
        </p:txBody>
      </p:sp>
      <p:sp>
        <p:nvSpPr>
          <p:cNvPr id="40" name="object 40"/>
          <p:cNvSpPr txBox="1"/>
          <p:nvPr/>
        </p:nvSpPr>
        <p:spPr>
          <a:xfrm>
            <a:off x="2021523" y="1733549"/>
            <a:ext cx="6663055" cy="1342390"/>
          </a:xfrm>
          <a:prstGeom prst="rect">
            <a:avLst/>
          </a:prstGeom>
          <a:effectLst/>
        </p:spPr>
        <p:txBody>
          <a:bodyPr vert="horz" wrap="square" lIns="0" tIns="12700" rIns="0" bIns="0" rtlCol="0">
            <a:spAutoFit/>
          </a:bodyPr>
          <a:lstStyle/>
          <a:p>
            <a:pPr marL="3361054">
              <a:lnSpc>
                <a:spcPts val="2505"/>
              </a:lnSpc>
              <a:spcBef>
                <a:spcPts val="100"/>
              </a:spcBef>
            </a:pPr>
            <a:r>
              <a:rPr sz="2400" dirty="0">
                <a:latin typeface="Tahoma"/>
                <a:cs typeface="Tahoma"/>
              </a:rPr>
              <a:t>Humidity </a:t>
            </a:r>
            <a:r>
              <a:rPr sz="2400" spc="-10" dirty="0">
                <a:latin typeface="Tahoma"/>
                <a:cs typeface="Tahoma"/>
              </a:rPr>
              <a:t>set </a:t>
            </a:r>
            <a:r>
              <a:rPr sz="2400" spc="-5" dirty="0">
                <a:latin typeface="Tahoma"/>
                <a:cs typeface="Tahoma"/>
              </a:rPr>
              <a:t>point:</a:t>
            </a:r>
            <a:r>
              <a:rPr sz="2400" spc="-114" dirty="0">
                <a:latin typeface="Tahoma"/>
                <a:cs typeface="Tahoma"/>
              </a:rPr>
              <a:t> </a:t>
            </a:r>
            <a:r>
              <a:rPr sz="2400" spc="-25" dirty="0">
                <a:latin typeface="Tahoma"/>
                <a:cs typeface="Tahoma"/>
              </a:rPr>
              <a:t>51%</a:t>
            </a:r>
            <a:endParaRPr sz="2400" dirty="0">
              <a:latin typeface="Tahoma"/>
              <a:cs typeface="Tahoma"/>
            </a:endParaRPr>
          </a:p>
          <a:p>
            <a:pPr marL="1401445">
              <a:lnSpc>
                <a:spcPts val="2025"/>
              </a:lnSpc>
            </a:pPr>
            <a:r>
              <a:rPr sz="2000" b="1" spc="25" dirty="0">
                <a:solidFill>
                  <a:schemeClr val="accent2">
                    <a:lumMod val="75000"/>
                  </a:schemeClr>
                </a:solidFill>
                <a:latin typeface="Arial"/>
                <a:cs typeface="Arial"/>
              </a:rPr>
              <a:t>Humidity </a:t>
            </a:r>
            <a:r>
              <a:rPr sz="2000" b="1" spc="10" dirty="0">
                <a:solidFill>
                  <a:schemeClr val="accent2">
                    <a:lumMod val="75000"/>
                  </a:schemeClr>
                </a:solidFill>
                <a:latin typeface="Arial"/>
                <a:cs typeface="Arial"/>
              </a:rPr>
              <a:t>Set</a:t>
            </a:r>
            <a:r>
              <a:rPr sz="2000" b="1" spc="-325" dirty="0">
                <a:solidFill>
                  <a:schemeClr val="accent2">
                    <a:lumMod val="75000"/>
                  </a:schemeClr>
                </a:solidFill>
                <a:latin typeface="Arial"/>
                <a:cs typeface="Arial"/>
              </a:rPr>
              <a:t> </a:t>
            </a:r>
            <a:r>
              <a:rPr sz="2000" b="1" spc="30" dirty="0">
                <a:solidFill>
                  <a:schemeClr val="accent2">
                    <a:lumMod val="75000"/>
                  </a:schemeClr>
                </a:solidFill>
                <a:latin typeface="Arial"/>
                <a:cs typeface="Arial"/>
              </a:rPr>
              <a:t>Point</a:t>
            </a:r>
            <a:endParaRPr sz="2000" dirty="0">
              <a:solidFill>
                <a:schemeClr val="accent2">
                  <a:lumMod val="75000"/>
                </a:schemeClr>
              </a:solidFill>
              <a:latin typeface="Arial"/>
              <a:cs typeface="Arial"/>
            </a:endParaRPr>
          </a:p>
          <a:p>
            <a:pPr>
              <a:spcBef>
                <a:spcPts val="40"/>
              </a:spcBef>
            </a:pPr>
            <a:endParaRPr sz="2950" dirty="0">
              <a:latin typeface="Arial"/>
              <a:cs typeface="Arial"/>
            </a:endParaRPr>
          </a:p>
          <a:p>
            <a:pPr marL="50800"/>
            <a:r>
              <a:rPr sz="2000" b="1" spc="5" dirty="0">
                <a:solidFill>
                  <a:srgbClr val="FF3300"/>
                </a:solidFill>
                <a:latin typeface="Arial"/>
                <a:cs typeface="Arial"/>
              </a:rPr>
              <a:t>8</a:t>
            </a:r>
            <a:r>
              <a:rPr lang="en-US" sz="2000" b="1" spc="5" dirty="0">
                <a:solidFill>
                  <a:srgbClr val="FF3300"/>
                </a:solidFill>
                <a:latin typeface="Arial"/>
                <a:cs typeface="Arial"/>
              </a:rPr>
              <a:t>0</a:t>
            </a:r>
            <a:r>
              <a:rPr lang="en-US" sz="2025" b="1" spc="7" baseline="37037" dirty="0">
                <a:solidFill>
                  <a:srgbClr val="FF3300"/>
                </a:solidFill>
                <a:latin typeface="Arial"/>
                <a:cs typeface="Arial"/>
              </a:rPr>
              <a:t>o</a:t>
            </a:r>
            <a:endParaRPr sz="2025" baseline="37037" dirty="0">
              <a:latin typeface="Arial"/>
              <a:cs typeface="Arial"/>
            </a:endParaRPr>
          </a:p>
        </p:txBody>
      </p:sp>
      <p:sp>
        <p:nvSpPr>
          <p:cNvPr id="41" name="object 41"/>
          <p:cNvSpPr txBox="1"/>
          <p:nvPr/>
        </p:nvSpPr>
        <p:spPr>
          <a:xfrm>
            <a:off x="1983423" y="4434841"/>
            <a:ext cx="518159" cy="1170833"/>
          </a:xfrm>
          <a:prstGeom prst="rect">
            <a:avLst/>
          </a:prstGeom>
        </p:spPr>
        <p:txBody>
          <a:bodyPr vert="horz" wrap="square" lIns="0" tIns="16510" rIns="0" bIns="0" rtlCol="0">
            <a:spAutoFit/>
          </a:bodyPr>
          <a:lstStyle/>
          <a:p>
            <a:pPr marL="50800">
              <a:spcBef>
                <a:spcPts val="130"/>
              </a:spcBef>
            </a:pPr>
            <a:r>
              <a:rPr sz="2000" b="1" spc="5" dirty="0">
                <a:solidFill>
                  <a:srgbClr val="FF3300"/>
                </a:solidFill>
                <a:latin typeface="Arial"/>
                <a:cs typeface="Arial"/>
              </a:rPr>
              <a:t>76</a:t>
            </a:r>
            <a:r>
              <a:rPr sz="2025" b="1" spc="7" baseline="37037" dirty="0">
                <a:solidFill>
                  <a:srgbClr val="FF3300"/>
                </a:solidFill>
                <a:latin typeface="Arial"/>
                <a:cs typeface="Arial"/>
              </a:rPr>
              <a:t>o</a:t>
            </a:r>
            <a:endParaRPr sz="2025" baseline="37037">
              <a:latin typeface="Arial"/>
              <a:cs typeface="Arial"/>
            </a:endParaRPr>
          </a:p>
          <a:p>
            <a:pPr>
              <a:spcBef>
                <a:spcPts val="35"/>
              </a:spcBef>
            </a:pPr>
            <a:endParaRPr sz="3500">
              <a:latin typeface="Arial"/>
              <a:cs typeface="Arial"/>
            </a:endParaRPr>
          </a:p>
          <a:p>
            <a:pPr marL="76200"/>
            <a:r>
              <a:rPr sz="2000" b="1" spc="5" dirty="0">
                <a:solidFill>
                  <a:srgbClr val="FF3300"/>
                </a:solidFill>
                <a:latin typeface="Arial"/>
                <a:cs typeface="Arial"/>
              </a:rPr>
              <a:t>74</a:t>
            </a:r>
            <a:r>
              <a:rPr sz="2025" b="1" spc="7" baseline="37037" dirty="0">
                <a:solidFill>
                  <a:srgbClr val="FF3300"/>
                </a:solidFill>
                <a:latin typeface="Arial"/>
                <a:cs typeface="Arial"/>
              </a:rPr>
              <a:t>o</a:t>
            </a:r>
            <a:endParaRPr sz="2025" baseline="37037">
              <a:latin typeface="Arial"/>
              <a:cs typeface="Arial"/>
            </a:endParaRPr>
          </a:p>
        </p:txBody>
      </p:sp>
      <p:sp>
        <p:nvSpPr>
          <p:cNvPr id="42" name="object 42"/>
          <p:cNvSpPr/>
          <p:nvPr/>
        </p:nvSpPr>
        <p:spPr>
          <a:xfrm>
            <a:off x="2433638" y="3843401"/>
            <a:ext cx="161925" cy="0"/>
          </a:xfrm>
          <a:custGeom>
            <a:avLst/>
            <a:gdLst/>
            <a:ahLst/>
            <a:cxnLst/>
            <a:rect l="l" t="t" r="r" b="b"/>
            <a:pathLst>
              <a:path w="161925">
                <a:moveTo>
                  <a:pt x="161925" y="0"/>
                </a:moveTo>
                <a:lnTo>
                  <a:pt x="0" y="0"/>
                </a:lnTo>
              </a:path>
            </a:pathLst>
          </a:custGeom>
          <a:ln w="50800">
            <a:solidFill>
              <a:srgbClr val="FF0000"/>
            </a:solidFill>
          </a:ln>
        </p:spPr>
        <p:txBody>
          <a:bodyPr wrap="square" lIns="0" tIns="0" rIns="0" bIns="0" rtlCol="0"/>
          <a:lstStyle/>
          <a:p>
            <a:endParaRPr/>
          </a:p>
        </p:txBody>
      </p:sp>
      <p:sp>
        <p:nvSpPr>
          <p:cNvPr id="43" name="object 43"/>
          <p:cNvSpPr/>
          <p:nvPr/>
        </p:nvSpPr>
        <p:spPr>
          <a:xfrm>
            <a:off x="4367276" y="2424177"/>
            <a:ext cx="0" cy="3114675"/>
          </a:xfrm>
          <a:custGeom>
            <a:avLst/>
            <a:gdLst/>
            <a:ahLst/>
            <a:cxnLst/>
            <a:rect l="l" t="t" r="r" b="b"/>
            <a:pathLst>
              <a:path h="3114675">
                <a:moveTo>
                  <a:pt x="0" y="0"/>
                </a:moveTo>
                <a:lnTo>
                  <a:pt x="0" y="3114675"/>
                </a:lnTo>
              </a:path>
            </a:pathLst>
          </a:custGeom>
          <a:ln w="101600">
            <a:solidFill>
              <a:srgbClr val="FFCF00"/>
            </a:solidFill>
          </a:ln>
        </p:spPr>
        <p:txBody>
          <a:bodyPr wrap="square" lIns="0" tIns="0" rIns="0" bIns="0" rtlCol="0"/>
          <a:lstStyle/>
          <a:p>
            <a:endParaRPr/>
          </a:p>
        </p:txBody>
      </p:sp>
      <p:sp>
        <p:nvSpPr>
          <p:cNvPr id="44" name="object 44"/>
          <p:cNvSpPr/>
          <p:nvPr/>
        </p:nvSpPr>
        <p:spPr>
          <a:xfrm>
            <a:off x="2576512" y="5567427"/>
            <a:ext cx="0" cy="180975"/>
          </a:xfrm>
          <a:custGeom>
            <a:avLst/>
            <a:gdLst/>
            <a:ahLst/>
            <a:cxnLst/>
            <a:rect l="l" t="t" r="r" b="b"/>
            <a:pathLst>
              <a:path h="180975">
                <a:moveTo>
                  <a:pt x="0" y="0"/>
                </a:moveTo>
                <a:lnTo>
                  <a:pt x="0" y="180911"/>
                </a:lnTo>
              </a:path>
            </a:pathLst>
          </a:custGeom>
          <a:ln w="50800">
            <a:solidFill>
              <a:srgbClr val="FFCF00"/>
            </a:solidFill>
          </a:ln>
        </p:spPr>
        <p:txBody>
          <a:bodyPr wrap="square" lIns="0" tIns="0" rIns="0" bIns="0" rtlCol="0"/>
          <a:lstStyle/>
          <a:p>
            <a:endParaRPr/>
          </a:p>
        </p:txBody>
      </p:sp>
      <p:sp>
        <p:nvSpPr>
          <p:cNvPr id="45" name="object 45"/>
          <p:cNvSpPr/>
          <p:nvPr/>
        </p:nvSpPr>
        <p:spPr>
          <a:xfrm>
            <a:off x="4972051" y="4057651"/>
            <a:ext cx="2238375" cy="126682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734032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8085B84F-6967-4745-AE7B-185847858C51}"/>
              </a:ext>
            </a:extLst>
          </p:cNvPr>
          <p:cNvSpPr>
            <a:spLocks noGrp="1"/>
          </p:cNvSpPr>
          <p:nvPr>
            <p:ph idx="1"/>
          </p:nvPr>
        </p:nvSpPr>
        <p:spPr>
          <a:xfrm>
            <a:off x="838200" y="2587626"/>
            <a:ext cx="5257800" cy="2607830"/>
          </a:xfrm>
        </p:spPr>
        <p:txBody>
          <a:bodyPr/>
          <a:lstStyle/>
          <a:p>
            <a:r>
              <a:rPr lang="en-US" dirty="0" err="1"/>
              <a:t>IdealHumidity</a:t>
            </a:r>
            <a:r>
              <a:rPr lang="en-US" dirty="0"/>
              <a:t> System</a:t>
            </a:r>
          </a:p>
          <a:p>
            <a:r>
              <a:rPr lang="en-US" dirty="0"/>
              <a:t>Removes up to 30 times more moisture per day</a:t>
            </a:r>
          </a:p>
          <a:p>
            <a:pPr lvl="1"/>
            <a:r>
              <a:rPr lang="en-US" dirty="0"/>
              <a:t>Can remove over 1/2 gallon more moisture per hour</a:t>
            </a:r>
          </a:p>
          <a:p>
            <a:endParaRPr lang="en-US" dirty="0"/>
          </a:p>
        </p:txBody>
      </p:sp>
      <p:sp>
        <p:nvSpPr>
          <p:cNvPr id="7" name="object 7"/>
          <p:cNvSpPr/>
          <p:nvPr/>
        </p:nvSpPr>
        <p:spPr>
          <a:xfrm>
            <a:off x="7435901" y="1186441"/>
            <a:ext cx="3467100" cy="270510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7468465" y="4101030"/>
            <a:ext cx="3401972" cy="2188851"/>
          </a:xfrm>
          <a:prstGeom prst="rect">
            <a:avLst/>
          </a:prstGeom>
          <a:blipFill>
            <a:blip r:embed="rId3" cstate="print"/>
            <a:stretch>
              <a:fillRect/>
            </a:stretch>
          </a:blipFill>
        </p:spPr>
        <p:txBody>
          <a:bodyPr wrap="square" lIns="0" tIns="0" rIns="0" bIns="0" rtlCol="0"/>
          <a:lstStyle/>
          <a:p>
            <a:endParaRPr/>
          </a:p>
        </p:txBody>
      </p:sp>
      <p:sp>
        <p:nvSpPr>
          <p:cNvPr id="13" name="Title 12">
            <a:extLst>
              <a:ext uri="{FF2B5EF4-FFF2-40B4-BE49-F238E27FC236}">
                <a16:creationId xmlns:a16="http://schemas.microsoft.com/office/drawing/2014/main" id="{9FF761DB-01F2-B04B-B588-124AFD3FFBA2}"/>
              </a:ext>
            </a:extLst>
          </p:cNvPr>
          <p:cNvSpPr>
            <a:spLocks noGrp="1"/>
          </p:cNvSpPr>
          <p:nvPr>
            <p:ph type="title"/>
          </p:nvPr>
        </p:nvSpPr>
        <p:spPr>
          <a:xfrm>
            <a:off x="838200" y="365125"/>
            <a:ext cx="10515600" cy="1325563"/>
          </a:xfrm>
        </p:spPr>
        <p:txBody>
          <a:bodyPr>
            <a:normAutofit/>
          </a:bodyPr>
          <a:lstStyle/>
          <a:p>
            <a:r>
              <a:rPr lang="en-US" dirty="0" err="1"/>
              <a:t>IdealHumidity</a:t>
            </a:r>
            <a:r>
              <a:rPr lang="en-US" dirty="0"/>
              <a:t> Systems  </a:t>
            </a:r>
            <a:br>
              <a:rPr lang="en-US" dirty="0"/>
            </a:br>
            <a:r>
              <a:rPr lang="en-US" dirty="0"/>
              <a:t>Controlling High Humidity</a:t>
            </a:r>
          </a:p>
        </p:txBody>
      </p:sp>
    </p:spTree>
    <p:extLst>
      <p:ext uri="{BB962C8B-B14F-4D97-AF65-F5344CB8AC3E}">
        <p14:creationId xmlns:p14="http://schemas.microsoft.com/office/powerpoint/2010/main" val="3586199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7112230" y="1332989"/>
            <a:ext cx="3400425" cy="4724400"/>
          </a:xfrm>
          <a:prstGeom prst="rect">
            <a:avLst/>
          </a:prstGeom>
          <a:blipFill>
            <a:blip r:embed="rId2" cstate="print"/>
            <a:stretch>
              <a:fillRect/>
            </a:stretch>
          </a:blipFill>
        </p:spPr>
        <p:txBody>
          <a:bodyPr wrap="square" lIns="0" tIns="0" rIns="0" bIns="0" rtlCol="0"/>
          <a:lstStyle/>
          <a:p>
            <a:endParaRPr/>
          </a:p>
        </p:txBody>
      </p:sp>
      <p:sp>
        <p:nvSpPr>
          <p:cNvPr id="12" name="Title 12">
            <a:extLst>
              <a:ext uri="{FF2B5EF4-FFF2-40B4-BE49-F238E27FC236}">
                <a16:creationId xmlns:a16="http://schemas.microsoft.com/office/drawing/2014/main" id="{038C0F60-2B15-104A-AF1B-1651EA72DBBD}"/>
              </a:ext>
            </a:extLst>
          </p:cNvPr>
          <p:cNvSpPr>
            <a:spLocks noGrp="1"/>
          </p:cNvSpPr>
          <p:nvPr>
            <p:ph type="title"/>
          </p:nvPr>
        </p:nvSpPr>
        <p:spPr>
          <a:xfrm>
            <a:off x="838200" y="365125"/>
            <a:ext cx="10515600" cy="1325563"/>
          </a:xfrm>
        </p:spPr>
        <p:txBody>
          <a:bodyPr>
            <a:normAutofit/>
          </a:bodyPr>
          <a:lstStyle/>
          <a:p>
            <a:r>
              <a:rPr lang="en-US" dirty="0" err="1"/>
              <a:t>IdealHumidity</a:t>
            </a:r>
            <a:r>
              <a:rPr lang="en-US" dirty="0"/>
              <a:t> Systems  </a:t>
            </a:r>
            <a:br>
              <a:rPr lang="en-US" dirty="0"/>
            </a:br>
            <a:r>
              <a:rPr lang="en-US" dirty="0"/>
              <a:t>Controlling High Humidity</a:t>
            </a:r>
          </a:p>
        </p:txBody>
      </p:sp>
      <p:sp>
        <p:nvSpPr>
          <p:cNvPr id="14" name="Content Placeholder 13">
            <a:extLst>
              <a:ext uri="{FF2B5EF4-FFF2-40B4-BE49-F238E27FC236}">
                <a16:creationId xmlns:a16="http://schemas.microsoft.com/office/drawing/2014/main" id="{E12CFF68-3770-0A48-A7B0-B2E011B5B690}"/>
              </a:ext>
            </a:extLst>
          </p:cNvPr>
          <p:cNvSpPr>
            <a:spLocks noGrp="1"/>
          </p:cNvSpPr>
          <p:nvPr>
            <p:ph idx="1"/>
          </p:nvPr>
        </p:nvSpPr>
        <p:spPr>
          <a:xfrm>
            <a:off x="713509" y="2196164"/>
            <a:ext cx="5382491" cy="3480666"/>
          </a:xfrm>
        </p:spPr>
        <p:txBody>
          <a:bodyPr/>
          <a:lstStyle/>
          <a:p>
            <a:r>
              <a:rPr lang="en-US" dirty="0"/>
              <a:t>Humidity can build up during the night  when there is little need for cooling. That leaves occupants feeling “sticky” when they awake.</a:t>
            </a:r>
          </a:p>
          <a:p>
            <a:pPr lvl="1"/>
            <a:r>
              <a:rPr lang="en-US" dirty="0"/>
              <a:t>Carrier’s </a:t>
            </a:r>
            <a:r>
              <a:rPr lang="en-US" dirty="0" err="1"/>
              <a:t>IdealHumidity</a:t>
            </a:r>
            <a:r>
              <a:rPr lang="en-US" dirty="0"/>
              <a:t> System will continue removing moisture from the air, when most systems aren’t operating</a:t>
            </a:r>
          </a:p>
        </p:txBody>
      </p:sp>
    </p:spTree>
    <p:extLst>
      <p:ext uri="{BB962C8B-B14F-4D97-AF65-F5344CB8AC3E}">
        <p14:creationId xmlns:p14="http://schemas.microsoft.com/office/powerpoint/2010/main" val="3879120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16510" rIns="0" bIns="0" rtlCol="0" anchor="ctr">
            <a:spAutoFit/>
          </a:bodyPr>
          <a:lstStyle/>
          <a:p>
            <a:r>
              <a:rPr lang="en-US" dirty="0"/>
              <a:t>IdealHumidity Systems in Action</a:t>
            </a:r>
          </a:p>
        </p:txBody>
      </p:sp>
      <p:sp>
        <p:nvSpPr>
          <p:cNvPr id="4" name="object 4"/>
          <p:cNvSpPr txBox="1"/>
          <p:nvPr/>
        </p:nvSpPr>
        <p:spPr>
          <a:xfrm>
            <a:off x="1831658" y="2083371"/>
            <a:ext cx="2034539" cy="1853564"/>
          </a:xfrm>
          <a:prstGeom prst="rect">
            <a:avLst/>
          </a:prstGeom>
        </p:spPr>
        <p:txBody>
          <a:bodyPr vert="horz" wrap="square" lIns="0" tIns="8255" rIns="0" bIns="0" rtlCol="0">
            <a:spAutoFit/>
          </a:bodyPr>
          <a:lstStyle/>
          <a:p>
            <a:pPr marL="12700" marR="5080">
              <a:lnSpc>
                <a:spcPct val="101400"/>
              </a:lnSpc>
              <a:spcBef>
                <a:spcPts val="65"/>
              </a:spcBef>
            </a:pPr>
            <a:r>
              <a:rPr sz="3950" b="1" spc="-10" dirty="0">
                <a:solidFill>
                  <a:schemeClr val="accent5"/>
                </a:solidFill>
                <a:latin typeface="Avenir Next Condensed" panose="020B0506020202020204" pitchFamily="34" charset="0"/>
                <a:cs typeface="Arial"/>
              </a:rPr>
              <a:t>S</a:t>
            </a:r>
            <a:r>
              <a:rPr sz="3950" b="1" spc="-15" dirty="0">
                <a:solidFill>
                  <a:schemeClr val="accent5"/>
                </a:solidFill>
                <a:latin typeface="Avenir Next Condensed" panose="020B0506020202020204" pitchFamily="34" charset="0"/>
                <a:cs typeface="Arial"/>
              </a:rPr>
              <a:t>u</a:t>
            </a:r>
            <a:r>
              <a:rPr sz="3950" b="1" spc="25" dirty="0">
                <a:solidFill>
                  <a:schemeClr val="accent5"/>
                </a:solidFill>
                <a:latin typeface="Avenir Next Condensed" panose="020B0506020202020204" pitchFamily="34" charset="0"/>
                <a:cs typeface="Arial"/>
              </a:rPr>
              <a:t>m</a:t>
            </a:r>
            <a:r>
              <a:rPr sz="3950" b="1" spc="5" dirty="0">
                <a:solidFill>
                  <a:schemeClr val="accent5"/>
                </a:solidFill>
                <a:latin typeface="Avenir Next Condensed" panose="020B0506020202020204" pitchFamily="34" charset="0"/>
                <a:cs typeface="Arial"/>
              </a:rPr>
              <a:t>m</a:t>
            </a:r>
            <a:r>
              <a:rPr sz="3950" b="1" spc="-25" dirty="0">
                <a:solidFill>
                  <a:schemeClr val="accent5"/>
                </a:solidFill>
                <a:latin typeface="Avenir Next Condensed" panose="020B0506020202020204" pitchFamily="34" charset="0"/>
                <a:cs typeface="Arial"/>
              </a:rPr>
              <a:t>e</a:t>
            </a:r>
            <a:r>
              <a:rPr sz="3950" b="1" spc="10" dirty="0">
                <a:solidFill>
                  <a:schemeClr val="accent5"/>
                </a:solidFill>
                <a:latin typeface="Avenir Next Condensed" panose="020B0506020202020204" pitchFamily="34" charset="0"/>
                <a:cs typeface="Arial"/>
              </a:rPr>
              <a:t>r </a:t>
            </a:r>
            <a:r>
              <a:rPr sz="3950" b="1" spc="5" dirty="0">
                <a:solidFill>
                  <a:schemeClr val="accent5"/>
                </a:solidFill>
                <a:latin typeface="Avenir Next Condensed" panose="020B0506020202020204" pitchFamily="34" charset="0"/>
                <a:cs typeface="Arial"/>
              </a:rPr>
              <a:t> </a:t>
            </a:r>
            <a:r>
              <a:rPr sz="3950" b="1" spc="-10" dirty="0">
                <a:solidFill>
                  <a:schemeClr val="accent5"/>
                </a:solidFill>
                <a:latin typeface="Avenir Next Condensed" panose="020B0506020202020204" pitchFamily="34" charset="0"/>
                <a:cs typeface="Arial"/>
              </a:rPr>
              <a:t>Heat  </a:t>
            </a:r>
            <a:r>
              <a:rPr sz="3950" b="1" spc="-5" dirty="0">
                <a:solidFill>
                  <a:schemeClr val="accent5"/>
                </a:solidFill>
                <a:latin typeface="Avenir Next Condensed" panose="020B0506020202020204" pitchFamily="34" charset="0"/>
                <a:cs typeface="Arial"/>
              </a:rPr>
              <a:t>Index</a:t>
            </a:r>
            <a:endParaRPr sz="3950" b="1" dirty="0">
              <a:solidFill>
                <a:schemeClr val="accent5"/>
              </a:solidFill>
              <a:latin typeface="Avenir Next Condensed" panose="020B0506020202020204" pitchFamily="34" charset="0"/>
              <a:cs typeface="Arial"/>
            </a:endParaRPr>
          </a:p>
        </p:txBody>
      </p:sp>
      <p:sp>
        <p:nvSpPr>
          <p:cNvPr id="5" name="object 5"/>
          <p:cNvSpPr/>
          <p:nvPr/>
        </p:nvSpPr>
        <p:spPr>
          <a:xfrm>
            <a:off x="6432516" y="3047243"/>
            <a:ext cx="439420" cy="220979"/>
          </a:xfrm>
          <a:custGeom>
            <a:avLst/>
            <a:gdLst/>
            <a:ahLst/>
            <a:cxnLst/>
            <a:rect l="l" t="t" r="r" b="b"/>
            <a:pathLst>
              <a:path w="439420" h="220979">
                <a:moveTo>
                  <a:pt x="0" y="220597"/>
                </a:moveTo>
                <a:lnTo>
                  <a:pt x="439235" y="220597"/>
                </a:lnTo>
                <a:lnTo>
                  <a:pt x="439235" y="0"/>
                </a:lnTo>
                <a:lnTo>
                  <a:pt x="0" y="0"/>
                </a:lnTo>
                <a:lnTo>
                  <a:pt x="0" y="220597"/>
                </a:lnTo>
                <a:close/>
              </a:path>
            </a:pathLst>
          </a:custGeom>
          <a:solidFill>
            <a:srgbClr val="FFFF00"/>
          </a:solidFill>
        </p:spPr>
        <p:txBody>
          <a:bodyPr wrap="square" lIns="0" tIns="0" rIns="0" bIns="0" rtlCol="0"/>
          <a:lstStyle/>
          <a:p>
            <a:endParaRPr/>
          </a:p>
        </p:txBody>
      </p:sp>
      <p:sp>
        <p:nvSpPr>
          <p:cNvPr id="6" name="object 6"/>
          <p:cNvSpPr/>
          <p:nvPr/>
        </p:nvSpPr>
        <p:spPr>
          <a:xfrm>
            <a:off x="5993854" y="3266879"/>
            <a:ext cx="439420" cy="220979"/>
          </a:xfrm>
          <a:custGeom>
            <a:avLst/>
            <a:gdLst/>
            <a:ahLst/>
            <a:cxnLst/>
            <a:rect l="l" t="t" r="r" b="b"/>
            <a:pathLst>
              <a:path w="439420" h="220979">
                <a:moveTo>
                  <a:pt x="0" y="220597"/>
                </a:moveTo>
                <a:lnTo>
                  <a:pt x="439235" y="220597"/>
                </a:lnTo>
                <a:lnTo>
                  <a:pt x="439235" y="0"/>
                </a:lnTo>
                <a:lnTo>
                  <a:pt x="0" y="0"/>
                </a:lnTo>
                <a:lnTo>
                  <a:pt x="0" y="220597"/>
                </a:lnTo>
                <a:close/>
              </a:path>
            </a:pathLst>
          </a:custGeom>
          <a:solidFill>
            <a:srgbClr val="FFFF00"/>
          </a:solidFill>
        </p:spPr>
        <p:txBody>
          <a:bodyPr wrap="square" lIns="0" tIns="0" rIns="0" bIns="0" rtlCol="0"/>
          <a:lstStyle/>
          <a:p>
            <a:endParaRPr/>
          </a:p>
        </p:txBody>
      </p:sp>
      <p:sp>
        <p:nvSpPr>
          <p:cNvPr id="7" name="object 7"/>
          <p:cNvSpPr txBox="1"/>
          <p:nvPr/>
        </p:nvSpPr>
        <p:spPr>
          <a:xfrm>
            <a:off x="5587158" y="1577433"/>
            <a:ext cx="2508885" cy="223779"/>
          </a:xfrm>
          <a:prstGeom prst="rect">
            <a:avLst/>
          </a:prstGeom>
        </p:spPr>
        <p:txBody>
          <a:bodyPr vert="horz" wrap="square" lIns="0" tIns="15875" rIns="0" bIns="0" rtlCol="0">
            <a:spAutoFit/>
          </a:bodyPr>
          <a:lstStyle/>
          <a:p>
            <a:pPr marL="12700">
              <a:spcBef>
                <a:spcPts val="125"/>
              </a:spcBef>
            </a:pPr>
            <a:r>
              <a:rPr sz="1350" spc="15" dirty="0">
                <a:latin typeface="Arial"/>
                <a:cs typeface="Arial"/>
              </a:rPr>
              <a:t>INDOOR </a:t>
            </a:r>
            <a:r>
              <a:rPr sz="1350" spc="10" dirty="0">
                <a:latin typeface="Arial"/>
                <a:cs typeface="Arial"/>
              </a:rPr>
              <a:t>RELATIVE</a:t>
            </a:r>
            <a:r>
              <a:rPr sz="1350" spc="-25" dirty="0">
                <a:latin typeface="Arial"/>
                <a:cs typeface="Arial"/>
              </a:rPr>
              <a:t> </a:t>
            </a:r>
            <a:r>
              <a:rPr sz="1350" spc="10" dirty="0">
                <a:latin typeface="Arial"/>
                <a:cs typeface="Arial"/>
              </a:rPr>
              <a:t>HUMIDITY</a:t>
            </a:r>
            <a:endParaRPr sz="1350" dirty="0">
              <a:latin typeface="Arial"/>
              <a:cs typeface="Arial"/>
            </a:endParaRPr>
          </a:p>
        </p:txBody>
      </p:sp>
      <p:sp>
        <p:nvSpPr>
          <p:cNvPr id="8" name="object 8"/>
          <p:cNvSpPr txBox="1"/>
          <p:nvPr/>
        </p:nvSpPr>
        <p:spPr>
          <a:xfrm>
            <a:off x="8200165" y="5691509"/>
            <a:ext cx="1315720" cy="141064"/>
          </a:xfrm>
          <a:prstGeom prst="rect">
            <a:avLst/>
          </a:prstGeom>
          <a:ln w="11962">
            <a:solidFill>
              <a:srgbClr val="000000"/>
            </a:solidFill>
          </a:ln>
        </p:spPr>
        <p:txBody>
          <a:bodyPr vert="horz" wrap="square" lIns="0" tIns="0" rIns="0" bIns="0" rtlCol="0">
            <a:spAutoFit/>
          </a:bodyPr>
          <a:lstStyle/>
          <a:p>
            <a:pPr marL="23495">
              <a:lnSpc>
                <a:spcPts val="1135"/>
              </a:lnSpc>
            </a:pPr>
            <a:r>
              <a:rPr sz="950" spc="10" dirty="0">
                <a:latin typeface="Arial"/>
                <a:cs typeface="Arial"/>
              </a:rPr>
              <a:t>IT </a:t>
            </a:r>
            <a:r>
              <a:rPr sz="950" spc="20" dirty="0">
                <a:latin typeface="Arial"/>
                <a:cs typeface="Arial"/>
              </a:rPr>
              <a:t>FEELS</a:t>
            </a:r>
            <a:r>
              <a:rPr sz="950" spc="-30" dirty="0">
                <a:latin typeface="Arial"/>
                <a:cs typeface="Arial"/>
              </a:rPr>
              <a:t> </a:t>
            </a:r>
            <a:r>
              <a:rPr sz="950" spc="20" dirty="0">
                <a:latin typeface="Arial"/>
                <a:cs typeface="Arial"/>
              </a:rPr>
              <a:t>LIKE……</a:t>
            </a:r>
            <a:endParaRPr sz="950">
              <a:latin typeface="Arial"/>
              <a:cs typeface="Arial"/>
            </a:endParaRPr>
          </a:p>
        </p:txBody>
      </p:sp>
      <p:sp>
        <p:nvSpPr>
          <p:cNvPr id="9" name="object 9"/>
          <p:cNvSpPr txBox="1"/>
          <p:nvPr/>
        </p:nvSpPr>
        <p:spPr>
          <a:xfrm>
            <a:off x="4692040" y="5691509"/>
            <a:ext cx="1315720" cy="300082"/>
          </a:xfrm>
          <a:prstGeom prst="rect">
            <a:avLst/>
          </a:prstGeom>
          <a:ln w="11962">
            <a:solidFill>
              <a:srgbClr val="000000"/>
            </a:solidFill>
          </a:ln>
        </p:spPr>
        <p:txBody>
          <a:bodyPr vert="horz" wrap="square" lIns="0" tIns="0" rIns="0" bIns="0" rtlCol="0">
            <a:spAutoFit/>
          </a:bodyPr>
          <a:lstStyle/>
          <a:p>
            <a:pPr marL="23495">
              <a:lnSpc>
                <a:spcPts val="1135"/>
              </a:lnSpc>
            </a:pPr>
            <a:r>
              <a:rPr sz="950" spc="20" dirty="0">
                <a:latin typeface="Arial"/>
                <a:cs typeface="Arial"/>
              </a:rPr>
              <a:t>AT</a:t>
            </a:r>
            <a:r>
              <a:rPr sz="950" spc="-65" dirty="0">
                <a:latin typeface="Arial"/>
                <a:cs typeface="Arial"/>
              </a:rPr>
              <a:t> </a:t>
            </a:r>
            <a:r>
              <a:rPr sz="950" spc="20" dirty="0">
                <a:latin typeface="Arial"/>
                <a:cs typeface="Arial"/>
              </a:rPr>
              <a:t>TEMPERATURE</a:t>
            </a:r>
            <a:endParaRPr sz="950">
              <a:latin typeface="Arial"/>
              <a:cs typeface="Arial"/>
            </a:endParaRPr>
          </a:p>
          <a:p>
            <a:pPr marL="23495">
              <a:spcBef>
                <a:spcPts val="85"/>
              </a:spcBef>
            </a:pPr>
            <a:r>
              <a:rPr sz="950" spc="15" dirty="0">
                <a:latin typeface="Arial"/>
                <a:cs typeface="Arial"/>
              </a:rPr>
              <a:t>SETTING</a:t>
            </a:r>
            <a:r>
              <a:rPr sz="950" spc="-55" dirty="0">
                <a:latin typeface="Arial"/>
                <a:cs typeface="Arial"/>
              </a:rPr>
              <a:t> </a:t>
            </a:r>
            <a:r>
              <a:rPr sz="950" spc="30" dirty="0">
                <a:latin typeface="Arial"/>
                <a:cs typeface="Arial"/>
              </a:rPr>
              <a:t>OF………</a:t>
            </a:r>
            <a:endParaRPr sz="950">
              <a:latin typeface="Arial"/>
              <a:cs typeface="Arial"/>
            </a:endParaRPr>
          </a:p>
        </p:txBody>
      </p:sp>
      <p:sp>
        <p:nvSpPr>
          <p:cNvPr id="10" name="object 10"/>
          <p:cNvSpPr txBox="1"/>
          <p:nvPr/>
        </p:nvSpPr>
        <p:spPr>
          <a:xfrm>
            <a:off x="6446044" y="5691509"/>
            <a:ext cx="1315720" cy="300082"/>
          </a:xfrm>
          <a:prstGeom prst="rect">
            <a:avLst/>
          </a:prstGeom>
          <a:ln w="11962">
            <a:solidFill>
              <a:srgbClr val="000000"/>
            </a:solidFill>
          </a:ln>
        </p:spPr>
        <p:txBody>
          <a:bodyPr vert="horz" wrap="square" lIns="0" tIns="0" rIns="0" bIns="0" rtlCol="0">
            <a:spAutoFit/>
          </a:bodyPr>
          <a:lstStyle/>
          <a:p>
            <a:pPr marL="23495">
              <a:lnSpc>
                <a:spcPts val="1135"/>
              </a:lnSpc>
            </a:pPr>
            <a:r>
              <a:rPr sz="950" spc="20" dirty="0">
                <a:latin typeface="Arial"/>
                <a:cs typeface="Arial"/>
              </a:rPr>
              <a:t>AT THIS</a:t>
            </a:r>
            <a:r>
              <a:rPr sz="950" spc="-50" dirty="0">
                <a:latin typeface="Arial"/>
                <a:cs typeface="Arial"/>
              </a:rPr>
              <a:t> </a:t>
            </a:r>
            <a:r>
              <a:rPr sz="950" spc="20" dirty="0">
                <a:latin typeface="Arial"/>
                <a:cs typeface="Arial"/>
              </a:rPr>
              <a:t>HUMIDITY</a:t>
            </a:r>
            <a:endParaRPr sz="950">
              <a:latin typeface="Arial"/>
              <a:cs typeface="Arial"/>
            </a:endParaRPr>
          </a:p>
          <a:p>
            <a:pPr marL="57785">
              <a:spcBef>
                <a:spcPts val="85"/>
              </a:spcBef>
            </a:pPr>
            <a:r>
              <a:rPr sz="950" spc="20" dirty="0">
                <a:latin typeface="Arial"/>
                <a:cs typeface="Arial"/>
              </a:rPr>
              <a:t>LEVEL…….</a:t>
            </a:r>
            <a:endParaRPr sz="950">
              <a:latin typeface="Arial"/>
              <a:cs typeface="Arial"/>
            </a:endParaRPr>
          </a:p>
        </p:txBody>
      </p:sp>
      <p:sp>
        <p:nvSpPr>
          <p:cNvPr id="11" name="object 11"/>
          <p:cNvSpPr txBox="1"/>
          <p:nvPr/>
        </p:nvSpPr>
        <p:spPr>
          <a:xfrm>
            <a:off x="5443278" y="6051250"/>
            <a:ext cx="3665220" cy="163506"/>
          </a:xfrm>
          <a:prstGeom prst="rect">
            <a:avLst/>
          </a:prstGeom>
        </p:spPr>
        <p:txBody>
          <a:bodyPr vert="horz" wrap="square" lIns="0" tIns="17145" rIns="0" bIns="0" rtlCol="0">
            <a:spAutoFit/>
          </a:bodyPr>
          <a:lstStyle/>
          <a:p>
            <a:pPr marL="12700">
              <a:spcBef>
                <a:spcPts val="135"/>
              </a:spcBef>
            </a:pPr>
            <a:r>
              <a:rPr sz="950" b="1" spc="15" dirty="0">
                <a:latin typeface="Arial"/>
                <a:cs typeface="Arial"/>
              </a:rPr>
              <a:t>Note: </a:t>
            </a:r>
            <a:r>
              <a:rPr sz="950" b="1" spc="20" dirty="0">
                <a:latin typeface="Arial"/>
                <a:cs typeface="Arial"/>
              </a:rPr>
              <a:t>HEAT INDEX </a:t>
            </a:r>
            <a:r>
              <a:rPr sz="950" b="1" spc="15" dirty="0">
                <a:latin typeface="Arial"/>
                <a:cs typeface="Arial"/>
              </a:rPr>
              <a:t>data courtesy of the U.S. Weather</a:t>
            </a:r>
            <a:r>
              <a:rPr sz="950" b="1" spc="-80" dirty="0">
                <a:latin typeface="Arial"/>
                <a:cs typeface="Arial"/>
              </a:rPr>
              <a:t> </a:t>
            </a:r>
            <a:r>
              <a:rPr sz="950" b="1" spc="20" dirty="0">
                <a:latin typeface="Arial"/>
                <a:cs typeface="Arial"/>
              </a:rPr>
              <a:t>Bureau</a:t>
            </a:r>
            <a:endParaRPr sz="950" dirty="0">
              <a:latin typeface="Arial"/>
              <a:cs typeface="Arial"/>
            </a:endParaRPr>
          </a:p>
        </p:txBody>
      </p:sp>
      <p:sp>
        <p:nvSpPr>
          <p:cNvPr id="12" name="object 12"/>
          <p:cNvSpPr/>
          <p:nvPr/>
        </p:nvSpPr>
        <p:spPr>
          <a:xfrm>
            <a:off x="5116887" y="2375873"/>
            <a:ext cx="0" cy="238125"/>
          </a:xfrm>
          <a:custGeom>
            <a:avLst/>
            <a:gdLst/>
            <a:ahLst/>
            <a:cxnLst/>
            <a:rect l="l" t="t" r="r" b="b"/>
            <a:pathLst>
              <a:path h="238125">
                <a:moveTo>
                  <a:pt x="0" y="0"/>
                </a:moveTo>
                <a:lnTo>
                  <a:pt x="0" y="237803"/>
                </a:lnTo>
              </a:path>
            </a:pathLst>
          </a:custGeom>
          <a:ln w="23925">
            <a:solidFill>
              <a:srgbClr val="000000"/>
            </a:solidFill>
          </a:ln>
        </p:spPr>
        <p:txBody>
          <a:bodyPr wrap="square" lIns="0" tIns="0" rIns="0" bIns="0" rtlCol="0"/>
          <a:lstStyle/>
          <a:p>
            <a:endParaRPr/>
          </a:p>
        </p:txBody>
      </p:sp>
      <p:sp>
        <p:nvSpPr>
          <p:cNvPr id="13" name="object 13"/>
          <p:cNvSpPr/>
          <p:nvPr/>
        </p:nvSpPr>
        <p:spPr>
          <a:xfrm>
            <a:off x="5116580" y="2619296"/>
            <a:ext cx="0" cy="207645"/>
          </a:xfrm>
          <a:custGeom>
            <a:avLst/>
            <a:gdLst/>
            <a:ahLst/>
            <a:cxnLst/>
            <a:rect l="l" t="t" r="r" b="b"/>
            <a:pathLst>
              <a:path h="207644">
                <a:moveTo>
                  <a:pt x="0" y="0"/>
                </a:moveTo>
                <a:lnTo>
                  <a:pt x="0" y="207024"/>
                </a:lnTo>
              </a:path>
            </a:pathLst>
          </a:custGeom>
          <a:ln w="3175">
            <a:solidFill>
              <a:srgbClr val="000000"/>
            </a:solidFill>
          </a:ln>
        </p:spPr>
        <p:txBody>
          <a:bodyPr wrap="square" lIns="0" tIns="0" rIns="0" bIns="0" rtlCol="0"/>
          <a:lstStyle/>
          <a:p>
            <a:endParaRPr/>
          </a:p>
        </p:txBody>
      </p:sp>
      <p:sp>
        <p:nvSpPr>
          <p:cNvPr id="14" name="object 14"/>
          <p:cNvSpPr/>
          <p:nvPr/>
        </p:nvSpPr>
        <p:spPr>
          <a:xfrm>
            <a:off x="5117039" y="2613752"/>
            <a:ext cx="0" cy="208279"/>
          </a:xfrm>
          <a:custGeom>
            <a:avLst/>
            <a:gdLst/>
            <a:ahLst/>
            <a:cxnLst/>
            <a:rect l="l" t="t" r="r" b="b"/>
            <a:pathLst>
              <a:path h="208280">
                <a:moveTo>
                  <a:pt x="0" y="0"/>
                </a:moveTo>
                <a:lnTo>
                  <a:pt x="0" y="207699"/>
                </a:lnTo>
              </a:path>
            </a:pathLst>
          </a:custGeom>
          <a:ln w="11962">
            <a:solidFill>
              <a:srgbClr val="000000"/>
            </a:solidFill>
          </a:ln>
        </p:spPr>
        <p:txBody>
          <a:bodyPr wrap="square" lIns="0" tIns="0" rIns="0" bIns="0" rtlCol="0"/>
          <a:lstStyle/>
          <a:p>
            <a:endParaRPr/>
          </a:p>
        </p:txBody>
      </p:sp>
      <p:sp>
        <p:nvSpPr>
          <p:cNvPr id="15" name="object 15"/>
          <p:cNvSpPr/>
          <p:nvPr/>
        </p:nvSpPr>
        <p:spPr>
          <a:xfrm>
            <a:off x="4677955" y="2607308"/>
            <a:ext cx="0" cy="231140"/>
          </a:xfrm>
          <a:custGeom>
            <a:avLst/>
            <a:gdLst/>
            <a:ahLst/>
            <a:cxnLst/>
            <a:rect l="l" t="t" r="r" b="b"/>
            <a:pathLst>
              <a:path h="231139">
                <a:moveTo>
                  <a:pt x="0" y="0"/>
                </a:moveTo>
                <a:lnTo>
                  <a:pt x="0" y="230998"/>
                </a:lnTo>
              </a:path>
            </a:pathLst>
          </a:custGeom>
          <a:ln w="3175">
            <a:solidFill>
              <a:srgbClr val="000000"/>
            </a:solidFill>
          </a:ln>
        </p:spPr>
        <p:txBody>
          <a:bodyPr wrap="square" lIns="0" tIns="0" rIns="0" bIns="0" rtlCol="0"/>
          <a:lstStyle/>
          <a:p>
            <a:endParaRPr/>
          </a:p>
        </p:txBody>
      </p:sp>
      <p:sp>
        <p:nvSpPr>
          <p:cNvPr id="16" name="object 16"/>
          <p:cNvSpPr/>
          <p:nvPr/>
        </p:nvSpPr>
        <p:spPr>
          <a:xfrm>
            <a:off x="4678414" y="2601777"/>
            <a:ext cx="0" cy="231775"/>
          </a:xfrm>
          <a:custGeom>
            <a:avLst/>
            <a:gdLst/>
            <a:ahLst/>
            <a:cxnLst/>
            <a:rect l="l" t="t" r="r" b="b"/>
            <a:pathLst>
              <a:path h="231775">
                <a:moveTo>
                  <a:pt x="0" y="0"/>
                </a:moveTo>
                <a:lnTo>
                  <a:pt x="0" y="231660"/>
                </a:lnTo>
              </a:path>
            </a:pathLst>
          </a:custGeom>
          <a:ln w="11962">
            <a:solidFill>
              <a:srgbClr val="000000"/>
            </a:solidFill>
          </a:ln>
        </p:spPr>
        <p:txBody>
          <a:bodyPr wrap="square" lIns="0" tIns="0" rIns="0" bIns="0" rtlCol="0"/>
          <a:lstStyle/>
          <a:p>
            <a:endParaRPr/>
          </a:p>
        </p:txBody>
      </p:sp>
      <p:sp>
        <p:nvSpPr>
          <p:cNvPr id="17" name="object 17"/>
          <p:cNvSpPr/>
          <p:nvPr/>
        </p:nvSpPr>
        <p:spPr>
          <a:xfrm>
            <a:off x="9496385" y="2162522"/>
            <a:ext cx="0" cy="3306445"/>
          </a:xfrm>
          <a:custGeom>
            <a:avLst/>
            <a:gdLst/>
            <a:ahLst/>
            <a:cxnLst/>
            <a:rect l="l" t="t" r="r" b="b"/>
            <a:pathLst>
              <a:path h="3306445">
                <a:moveTo>
                  <a:pt x="0" y="0"/>
                </a:moveTo>
                <a:lnTo>
                  <a:pt x="0" y="3306280"/>
                </a:lnTo>
              </a:path>
            </a:pathLst>
          </a:custGeom>
          <a:ln w="23925">
            <a:solidFill>
              <a:srgbClr val="000000"/>
            </a:solidFill>
          </a:ln>
        </p:spPr>
        <p:txBody>
          <a:bodyPr wrap="square" lIns="0" tIns="0" rIns="0" bIns="0" rtlCol="0"/>
          <a:lstStyle/>
          <a:p>
            <a:endParaRPr/>
          </a:p>
        </p:txBody>
      </p:sp>
      <p:sp>
        <p:nvSpPr>
          <p:cNvPr id="18" name="object 18"/>
          <p:cNvSpPr/>
          <p:nvPr/>
        </p:nvSpPr>
        <p:spPr>
          <a:xfrm>
            <a:off x="5116580" y="2574825"/>
            <a:ext cx="0" cy="2884805"/>
          </a:xfrm>
          <a:custGeom>
            <a:avLst/>
            <a:gdLst/>
            <a:ahLst/>
            <a:cxnLst/>
            <a:rect l="l" t="t" r="r" b="b"/>
            <a:pathLst>
              <a:path h="2884804">
                <a:moveTo>
                  <a:pt x="0" y="0"/>
                </a:moveTo>
                <a:lnTo>
                  <a:pt x="0" y="2884738"/>
                </a:lnTo>
              </a:path>
            </a:pathLst>
          </a:custGeom>
          <a:ln w="23925">
            <a:solidFill>
              <a:srgbClr val="000000"/>
            </a:solidFill>
          </a:ln>
        </p:spPr>
        <p:txBody>
          <a:bodyPr wrap="square" lIns="0" tIns="0" rIns="0" bIns="0" rtlCol="0"/>
          <a:lstStyle/>
          <a:p>
            <a:endParaRPr/>
          </a:p>
        </p:txBody>
      </p:sp>
      <p:graphicFrame>
        <p:nvGraphicFramePr>
          <p:cNvPr id="19" name="object 19"/>
          <p:cNvGraphicFramePr>
            <a:graphicFrameLocks noGrp="1"/>
          </p:cNvGraphicFramePr>
          <p:nvPr>
            <p:extLst>
              <p:ext uri="{D42A27DB-BD31-4B8C-83A1-F6EECF244321}">
                <p14:modId xmlns:p14="http://schemas.microsoft.com/office/powerpoint/2010/main" val="988538462"/>
              </p:ext>
            </p:extLst>
          </p:nvPr>
        </p:nvGraphicFramePr>
        <p:xfrm>
          <a:off x="4160475" y="1908302"/>
          <a:ext cx="5353681" cy="3471032"/>
        </p:xfrm>
        <a:graphic>
          <a:graphicData uri="http://schemas.openxmlformats.org/drawingml/2006/table">
            <a:tbl>
              <a:tblPr firstRow="1" bandRow="1">
                <a:tableStyleId>{2D5ABB26-0587-4C30-8999-92F81FD0307C}</a:tableStyleId>
              </a:tblPr>
              <a:tblGrid>
                <a:gridCol w="205740">
                  <a:extLst>
                    <a:ext uri="{9D8B030D-6E8A-4147-A177-3AD203B41FA5}">
                      <a16:colId xmlns:a16="http://schemas.microsoft.com/office/drawing/2014/main" val="20000"/>
                    </a:ext>
                  </a:extLst>
                </a:gridCol>
                <a:gridCol w="325754">
                  <a:extLst>
                    <a:ext uri="{9D8B030D-6E8A-4147-A177-3AD203B41FA5}">
                      <a16:colId xmlns:a16="http://schemas.microsoft.com/office/drawing/2014/main" val="20001"/>
                    </a:ext>
                  </a:extLst>
                </a:gridCol>
                <a:gridCol w="438150">
                  <a:extLst>
                    <a:ext uri="{9D8B030D-6E8A-4147-A177-3AD203B41FA5}">
                      <a16:colId xmlns:a16="http://schemas.microsoft.com/office/drawing/2014/main" val="20002"/>
                    </a:ext>
                  </a:extLst>
                </a:gridCol>
                <a:gridCol w="445769">
                  <a:extLst>
                    <a:ext uri="{9D8B030D-6E8A-4147-A177-3AD203B41FA5}">
                      <a16:colId xmlns:a16="http://schemas.microsoft.com/office/drawing/2014/main" val="20003"/>
                    </a:ext>
                  </a:extLst>
                </a:gridCol>
                <a:gridCol w="438150">
                  <a:extLst>
                    <a:ext uri="{9D8B030D-6E8A-4147-A177-3AD203B41FA5}">
                      <a16:colId xmlns:a16="http://schemas.microsoft.com/office/drawing/2014/main" val="20004"/>
                    </a:ext>
                  </a:extLst>
                </a:gridCol>
                <a:gridCol w="438150">
                  <a:extLst>
                    <a:ext uri="{9D8B030D-6E8A-4147-A177-3AD203B41FA5}">
                      <a16:colId xmlns:a16="http://schemas.microsoft.com/office/drawing/2014/main" val="20005"/>
                    </a:ext>
                  </a:extLst>
                </a:gridCol>
                <a:gridCol w="438150">
                  <a:extLst>
                    <a:ext uri="{9D8B030D-6E8A-4147-A177-3AD203B41FA5}">
                      <a16:colId xmlns:a16="http://schemas.microsoft.com/office/drawing/2014/main" val="20006"/>
                    </a:ext>
                  </a:extLst>
                </a:gridCol>
                <a:gridCol w="431164">
                  <a:extLst>
                    <a:ext uri="{9D8B030D-6E8A-4147-A177-3AD203B41FA5}">
                      <a16:colId xmlns:a16="http://schemas.microsoft.com/office/drawing/2014/main" val="20007"/>
                    </a:ext>
                  </a:extLst>
                </a:gridCol>
                <a:gridCol w="438150">
                  <a:extLst>
                    <a:ext uri="{9D8B030D-6E8A-4147-A177-3AD203B41FA5}">
                      <a16:colId xmlns:a16="http://schemas.microsoft.com/office/drawing/2014/main" val="20008"/>
                    </a:ext>
                  </a:extLst>
                </a:gridCol>
                <a:gridCol w="439420">
                  <a:extLst>
                    <a:ext uri="{9D8B030D-6E8A-4147-A177-3AD203B41FA5}">
                      <a16:colId xmlns:a16="http://schemas.microsoft.com/office/drawing/2014/main" val="20009"/>
                    </a:ext>
                  </a:extLst>
                </a:gridCol>
                <a:gridCol w="445135">
                  <a:extLst>
                    <a:ext uri="{9D8B030D-6E8A-4147-A177-3AD203B41FA5}">
                      <a16:colId xmlns:a16="http://schemas.microsoft.com/office/drawing/2014/main" val="20010"/>
                    </a:ext>
                  </a:extLst>
                </a:gridCol>
                <a:gridCol w="421004">
                  <a:extLst>
                    <a:ext uri="{9D8B030D-6E8A-4147-A177-3AD203B41FA5}">
                      <a16:colId xmlns:a16="http://schemas.microsoft.com/office/drawing/2014/main" val="20011"/>
                    </a:ext>
                  </a:extLst>
                </a:gridCol>
                <a:gridCol w="448945">
                  <a:extLst>
                    <a:ext uri="{9D8B030D-6E8A-4147-A177-3AD203B41FA5}">
                      <a16:colId xmlns:a16="http://schemas.microsoft.com/office/drawing/2014/main" val="20012"/>
                    </a:ext>
                  </a:extLst>
                </a:gridCol>
              </a:tblGrid>
              <a:tr h="164822">
                <a:tc gridSpan="3">
                  <a:txBody>
                    <a:bodyPr/>
                    <a:lstStyle/>
                    <a:p>
                      <a:pPr>
                        <a:lnSpc>
                          <a:spcPct val="100000"/>
                        </a:lnSpc>
                      </a:pPr>
                      <a:endParaRPr sz="900">
                        <a:latin typeface="Times New Roman"/>
                        <a:cs typeface="Times New Roman"/>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marL="6985" algn="ctr">
                        <a:lnSpc>
                          <a:spcPts val="1110"/>
                        </a:lnSpc>
                      </a:pPr>
                      <a:r>
                        <a:rPr sz="950" b="1" spc="20" dirty="0">
                          <a:latin typeface="Arial"/>
                          <a:cs typeface="Arial"/>
                        </a:rPr>
                        <a:t>10%</a:t>
                      </a:r>
                      <a:endParaRPr sz="950">
                        <a:latin typeface="Arial"/>
                        <a:cs typeface="Arial"/>
                      </a:endParaRPr>
                    </a:p>
                  </a:txBody>
                  <a:tcPr marL="0" marR="0" marT="0" marB="0">
                    <a:lnB w="28575">
                      <a:solidFill>
                        <a:srgbClr val="000000"/>
                      </a:solidFill>
                      <a:prstDash val="solid"/>
                    </a:lnB>
                  </a:tcPr>
                </a:tc>
                <a:tc>
                  <a:txBody>
                    <a:bodyPr/>
                    <a:lstStyle/>
                    <a:p>
                      <a:pPr algn="ctr">
                        <a:lnSpc>
                          <a:spcPts val="1110"/>
                        </a:lnSpc>
                      </a:pPr>
                      <a:r>
                        <a:rPr sz="950" b="1" spc="20" dirty="0">
                          <a:latin typeface="Arial"/>
                          <a:cs typeface="Arial"/>
                        </a:rPr>
                        <a:t>20%</a:t>
                      </a:r>
                      <a:endParaRPr sz="950">
                        <a:latin typeface="Arial"/>
                        <a:cs typeface="Arial"/>
                      </a:endParaRPr>
                    </a:p>
                  </a:txBody>
                  <a:tcPr marL="0" marR="0" marT="0" marB="0">
                    <a:lnB w="28575">
                      <a:solidFill>
                        <a:srgbClr val="000000"/>
                      </a:solidFill>
                      <a:prstDash val="solid"/>
                    </a:lnB>
                  </a:tcPr>
                </a:tc>
                <a:tc>
                  <a:txBody>
                    <a:bodyPr/>
                    <a:lstStyle/>
                    <a:p>
                      <a:pPr marR="86360" algn="r">
                        <a:lnSpc>
                          <a:spcPts val="1110"/>
                        </a:lnSpc>
                      </a:pPr>
                      <a:r>
                        <a:rPr sz="950" b="1" dirty="0">
                          <a:latin typeface="Arial"/>
                          <a:cs typeface="Arial"/>
                        </a:rPr>
                        <a:t>30%</a:t>
                      </a:r>
                      <a:endParaRPr sz="950">
                        <a:latin typeface="Arial"/>
                        <a:cs typeface="Arial"/>
                      </a:endParaRPr>
                    </a:p>
                  </a:txBody>
                  <a:tcPr marL="0" marR="0" marT="0" marB="0">
                    <a:lnB w="28575">
                      <a:solidFill>
                        <a:srgbClr val="000000"/>
                      </a:solidFill>
                      <a:prstDash val="solid"/>
                    </a:lnB>
                  </a:tcPr>
                </a:tc>
                <a:tc>
                  <a:txBody>
                    <a:bodyPr/>
                    <a:lstStyle/>
                    <a:p>
                      <a:pPr algn="ctr">
                        <a:lnSpc>
                          <a:spcPts val="1110"/>
                        </a:lnSpc>
                      </a:pPr>
                      <a:r>
                        <a:rPr sz="950" b="1" spc="20" dirty="0">
                          <a:latin typeface="Arial"/>
                          <a:cs typeface="Arial"/>
                        </a:rPr>
                        <a:t>40%</a:t>
                      </a:r>
                      <a:endParaRPr sz="950">
                        <a:latin typeface="Arial"/>
                        <a:cs typeface="Arial"/>
                      </a:endParaRPr>
                    </a:p>
                  </a:txBody>
                  <a:tcPr marL="0" marR="0" marT="0" marB="0">
                    <a:lnB w="28575">
                      <a:solidFill>
                        <a:srgbClr val="000000"/>
                      </a:solidFill>
                      <a:prstDash val="solid"/>
                    </a:lnB>
                  </a:tcPr>
                </a:tc>
                <a:tc>
                  <a:txBody>
                    <a:bodyPr/>
                    <a:lstStyle/>
                    <a:p>
                      <a:pPr marL="6985" algn="ctr">
                        <a:lnSpc>
                          <a:spcPts val="1110"/>
                        </a:lnSpc>
                      </a:pPr>
                      <a:r>
                        <a:rPr sz="950" b="1" spc="20" dirty="0">
                          <a:latin typeface="Arial"/>
                          <a:cs typeface="Arial"/>
                        </a:rPr>
                        <a:t>50%</a:t>
                      </a:r>
                      <a:endParaRPr sz="950">
                        <a:latin typeface="Arial"/>
                        <a:cs typeface="Arial"/>
                      </a:endParaRPr>
                    </a:p>
                  </a:txBody>
                  <a:tcPr marL="0" marR="0" marT="0" marB="0">
                    <a:lnR w="12700">
                      <a:solidFill>
                        <a:srgbClr val="000000"/>
                      </a:solidFill>
                      <a:prstDash val="solid"/>
                    </a:lnR>
                    <a:lnB w="28575">
                      <a:solidFill>
                        <a:srgbClr val="000000"/>
                      </a:solidFill>
                      <a:prstDash val="solid"/>
                    </a:lnB>
                  </a:tcPr>
                </a:tc>
                <a:tc>
                  <a:txBody>
                    <a:bodyPr/>
                    <a:lstStyle/>
                    <a:p>
                      <a:pPr marL="100965">
                        <a:lnSpc>
                          <a:spcPts val="1110"/>
                        </a:lnSpc>
                      </a:pPr>
                      <a:r>
                        <a:rPr sz="950" b="1" spc="20" dirty="0">
                          <a:latin typeface="Arial"/>
                          <a:cs typeface="Arial"/>
                        </a:rPr>
                        <a:t>60%</a:t>
                      </a:r>
                      <a:endParaRPr sz="95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3335" algn="ctr">
                        <a:lnSpc>
                          <a:spcPts val="1110"/>
                        </a:lnSpc>
                      </a:pPr>
                      <a:r>
                        <a:rPr sz="950" b="1" spc="20" dirty="0">
                          <a:latin typeface="Arial"/>
                          <a:cs typeface="Arial"/>
                        </a:rPr>
                        <a:t>70%</a:t>
                      </a:r>
                      <a:endParaRPr sz="950">
                        <a:latin typeface="Arial"/>
                        <a:cs typeface="Arial"/>
                      </a:endParaRPr>
                    </a:p>
                  </a:txBody>
                  <a:tcPr marL="0" marR="0" marT="0" marB="0">
                    <a:lnL w="12700">
                      <a:solidFill>
                        <a:srgbClr val="000000"/>
                      </a:solidFill>
                      <a:prstDash val="solid"/>
                    </a:lnL>
                    <a:lnB w="28575">
                      <a:solidFill>
                        <a:srgbClr val="000000"/>
                      </a:solidFill>
                      <a:prstDash val="solid"/>
                    </a:lnB>
                  </a:tcPr>
                </a:tc>
                <a:tc>
                  <a:txBody>
                    <a:bodyPr/>
                    <a:lstStyle/>
                    <a:p>
                      <a:pPr marL="5715" algn="ctr">
                        <a:lnSpc>
                          <a:spcPts val="1110"/>
                        </a:lnSpc>
                      </a:pPr>
                      <a:r>
                        <a:rPr sz="950" b="1" spc="20" dirty="0">
                          <a:latin typeface="Arial"/>
                          <a:cs typeface="Arial"/>
                        </a:rPr>
                        <a:t>80%</a:t>
                      </a:r>
                      <a:endParaRPr sz="950">
                        <a:latin typeface="Arial"/>
                        <a:cs typeface="Arial"/>
                      </a:endParaRPr>
                    </a:p>
                  </a:txBody>
                  <a:tcPr marL="0" marR="0" marT="0" marB="0">
                    <a:lnB w="28575">
                      <a:solidFill>
                        <a:srgbClr val="000000"/>
                      </a:solidFill>
                      <a:prstDash val="solid"/>
                    </a:lnB>
                  </a:tcPr>
                </a:tc>
                <a:tc>
                  <a:txBody>
                    <a:bodyPr/>
                    <a:lstStyle/>
                    <a:p>
                      <a:pPr marL="17145" algn="ctr">
                        <a:lnSpc>
                          <a:spcPts val="1110"/>
                        </a:lnSpc>
                      </a:pPr>
                      <a:r>
                        <a:rPr sz="950" b="1" spc="20" dirty="0">
                          <a:latin typeface="Arial"/>
                          <a:cs typeface="Arial"/>
                        </a:rPr>
                        <a:t>90%</a:t>
                      </a:r>
                      <a:endParaRPr sz="950">
                        <a:latin typeface="Arial"/>
                        <a:cs typeface="Arial"/>
                      </a:endParaRPr>
                    </a:p>
                  </a:txBody>
                  <a:tcPr marL="0" marR="0" marT="0" marB="0">
                    <a:lnB w="28575">
                      <a:solidFill>
                        <a:srgbClr val="000000"/>
                      </a:solidFill>
                      <a:prstDash val="solid"/>
                    </a:lnB>
                  </a:tcPr>
                </a:tc>
                <a:tc>
                  <a:txBody>
                    <a:bodyPr/>
                    <a:lstStyle/>
                    <a:p>
                      <a:pPr marL="24130" algn="ctr">
                        <a:lnSpc>
                          <a:spcPts val="1110"/>
                        </a:lnSpc>
                      </a:pPr>
                      <a:r>
                        <a:rPr sz="950" b="1" spc="20" dirty="0">
                          <a:latin typeface="Arial"/>
                          <a:cs typeface="Arial"/>
                        </a:rPr>
                        <a:t>100%</a:t>
                      </a:r>
                      <a:endParaRPr sz="950">
                        <a:latin typeface="Arial"/>
                        <a:cs typeface="Arial"/>
                      </a:endParaRPr>
                    </a:p>
                  </a:txBody>
                  <a:tcPr marL="0" marR="0" marT="0" marB="0">
                    <a:lnB w="28575">
                      <a:solidFill>
                        <a:srgbClr val="000000"/>
                      </a:solidFill>
                      <a:prstDash val="solid"/>
                    </a:lnB>
                  </a:tcPr>
                </a:tc>
                <a:extLst>
                  <a:ext uri="{0D108BD9-81ED-4DB2-BD59-A6C34878D82A}">
                    <a16:rowId xmlns:a16="http://schemas.microsoft.com/office/drawing/2014/main" val="10000"/>
                  </a:ext>
                </a:extLst>
              </a:tr>
              <a:tr h="219758">
                <a:tc gridSpan="2">
                  <a:txBody>
                    <a:bodyPr/>
                    <a:lstStyle/>
                    <a:p>
                      <a:pPr>
                        <a:lnSpc>
                          <a:spcPct val="100000"/>
                        </a:lnSpc>
                      </a:pPr>
                      <a:endParaRPr sz="1200">
                        <a:latin typeface="Times New Roman"/>
                        <a:cs typeface="Times New Roman"/>
                      </a:endParaRPr>
                    </a:p>
                  </a:txBody>
                  <a:tcPr marL="0" marR="0" marT="0" marB="0"/>
                </a:tc>
                <a:tc hMerge="1">
                  <a:txBody>
                    <a:bodyPr/>
                    <a:lstStyle/>
                    <a:p>
                      <a:endParaRPr/>
                    </a:p>
                  </a:txBody>
                  <a:tcPr marL="0" marR="0" marT="0" marB="0"/>
                </a:tc>
                <a:tc>
                  <a:txBody>
                    <a:bodyPr/>
                    <a:lstStyle/>
                    <a:p>
                      <a:pPr marL="11430" algn="ctr">
                        <a:lnSpc>
                          <a:spcPct val="100000"/>
                        </a:lnSpc>
                        <a:spcBef>
                          <a:spcPts val="420"/>
                        </a:spcBef>
                      </a:pPr>
                      <a:r>
                        <a:rPr sz="950" b="1" spc="15" dirty="0">
                          <a:latin typeface="Arial"/>
                          <a:cs typeface="Arial"/>
                        </a:rPr>
                        <a:t>76</a:t>
                      </a:r>
                      <a:endParaRPr sz="950">
                        <a:latin typeface="Arial"/>
                        <a:cs typeface="Arial"/>
                      </a:endParaRPr>
                    </a:p>
                  </a:txBody>
                  <a:tcPr marL="0" marR="0" marT="53340" marB="0">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T w="28575">
                      <a:solidFill>
                        <a:srgbClr val="000000"/>
                      </a:solidFill>
                      <a:prstDash val="solid"/>
                    </a:lnT>
                  </a:tcPr>
                </a:tc>
                <a:tc>
                  <a:txBody>
                    <a:bodyPr/>
                    <a:lstStyle/>
                    <a:p>
                      <a:pPr algn="ctr">
                        <a:lnSpc>
                          <a:spcPct val="100000"/>
                        </a:lnSpc>
                        <a:spcBef>
                          <a:spcPts val="420"/>
                        </a:spcBef>
                      </a:pPr>
                      <a:r>
                        <a:rPr sz="950" spc="15" dirty="0">
                          <a:latin typeface="Arial"/>
                          <a:cs typeface="Arial"/>
                        </a:rPr>
                        <a:t>60</a:t>
                      </a:r>
                      <a:endParaRPr sz="950">
                        <a:latin typeface="Arial"/>
                        <a:cs typeface="Arial"/>
                      </a:endParaRPr>
                    </a:p>
                  </a:txBody>
                  <a:tcPr marL="0" marR="0" marT="53340" marB="0">
                    <a:lnT w="28575">
                      <a:solidFill>
                        <a:srgbClr val="000000"/>
                      </a:solidFill>
                      <a:prstDash val="solid"/>
                    </a:lnT>
                  </a:tcPr>
                </a:tc>
                <a:tc>
                  <a:txBody>
                    <a:bodyPr/>
                    <a:lstStyle/>
                    <a:p>
                      <a:pPr marR="143510" algn="r">
                        <a:lnSpc>
                          <a:spcPct val="100000"/>
                        </a:lnSpc>
                        <a:spcBef>
                          <a:spcPts val="420"/>
                        </a:spcBef>
                      </a:pPr>
                      <a:r>
                        <a:rPr sz="950" dirty="0">
                          <a:latin typeface="Arial"/>
                          <a:cs typeface="Arial"/>
                        </a:rPr>
                        <a:t>63</a:t>
                      </a:r>
                      <a:endParaRPr sz="950">
                        <a:latin typeface="Arial"/>
                        <a:cs typeface="Arial"/>
                      </a:endParaRPr>
                    </a:p>
                  </a:txBody>
                  <a:tcPr marL="0" marR="0" marT="53340" marB="0">
                    <a:lnT w="28575">
                      <a:solidFill>
                        <a:srgbClr val="000000"/>
                      </a:solidFill>
                      <a:prstDash val="solid"/>
                    </a:lnT>
                  </a:tcPr>
                </a:tc>
                <a:tc>
                  <a:txBody>
                    <a:bodyPr/>
                    <a:lstStyle/>
                    <a:p>
                      <a:pPr algn="ctr">
                        <a:lnSpc>
                          <a:spcPct val="100000"/>
                        </a:lnSpc>
                        <a:spcBef>
                          <a:spcPts val="420"/>
                        </a:spcBef>
                      </a:pPr>
                      <a:r>
                        <a:rPr sz="950" spc="15" dirty="0">
                          <a:latin typeface="Arial"/>
                          <a:cs typeface="Arial"/>
                        </a:rPr>
                        <a:t>67</a:t>
                      </a:r>
                      <a:endParaRPr sz="950">
                        <a:latin typeface="Arial"/>
                        <a:cs typeface="Arial"/>
                      </a:endParaRPr>
                    </a:p>
                  </a:txBody>
                  <a:tcPr marL="0" marR="0" marT="53340" marB="0">
                    <a:lnT w="28575">
                      <a:solidFill>
                        <a:srgbClr val="000000"/>
                      </a:solidFill>
                      <a:prstDash val="solid"/>
                    </a:lnT>
                  </a:tcPr>
                </a:tc>
                <a:tc>
                  <a:txBody>
                    <a:bodyPr/>
                    <a:lstStyle/>
                    <a:p>
                      <a:pPr marL="3175" algn="ctr">
                        <a:lnSpc>
                          <a:spcPct val="100000"/>
                        </a:lnSpc>
                        <a:spcBef>
                          <a:spcPts val="420"/>
                        </a:spcBef>
                      </a:pPr>
                      <a:r>
                        <a:rPr sz="950" spc="15" dirty="0">
                          <a:latin typeface="Arial"/>
                          <a:cs typeface="Arial"/>
                        </a:rPr>
                        <a:t>70</a:t>
                      </a:r>
                      <a:endParaRPr sz="950">
                        <a:latin typeface="Arial"/>
                        <a:cs typeface="Arial"/>
                      </a:endParaRPr>
                    </a:p>
                  </a:txBody>
                  <a:tcPr marL="0" marR="0" marT="53340" marB="0">
                    <a:lnT w="28575">
                      <a:solidFill>
                        <a:srgbClr val="000000"/>
                      </a:solidFill>
                      <a:prstDash val="solid"/>
                    </a:lnT>
                  </a:tcPr>
                </a:tc>
                <a:tc>
                  <a:txBody>
                    <a:bodyPr/>
                    <a:lstStyle/>
                    <a:p>
                      <a:pPr marL="154940">
                        <a:lnSpc>
                          <a:spcPct val="100000"/>
                        </a:lnSpc>
                        <a:spcBef>
                          <a:spcPts val="420"/>
                        </a:spcBef>
                      </a:pPr>
                      <a:r>
                        <a:rPr sz="950" spc="15" dirty="0">
                          <a:latin typeface="Arial"/>
                          <a:cs typeface="Arial"/>
                        </a:rPr>
                        <a:t>73</a:t>
                      </a:r>
                      <a:endParaRPr sz="950">
                        <a:latin typeface="Arial"/>
                        <a:cs typeface="Arial"/>
                      </a:endParaRPr>
                    </a:p>
                  </a:txBody>
                  <a:tcPr marL="0" marR="0" marT="53340" marB="0">
                    <a:lnT w="12700">
                      <a:solidFill>
                        <a:srgbClr val="000000"/>
                      </a:solidFill>
                      <a:prstDash val="solid"/>
                    </a:lnT>
                    <a:lnB w="12700">
                      <a:solidFill>
                        <a:srgbClr val="000000"/>
                      </a:solidFill>
                      <a:prstDash val="solid"/>
                    </a:lnB>
                  </a:tcPr>
                </a:tc>
                <a:tc>
                  <a:txBody>
                    <a:bodyPr/>
                    <a:lstStyle/>
                    <a:p>
                      <a:pPr marL="10160" algn="ctr">
                        <a:lnSpc>
                          <a:spcPct val="100000"/>
                        </a:lnSpc>
                        <a:spcBef>
                          <a:spcPts val="420"/>
                        </a:spcBef>
                      </a:pPr>
                      <a:r>
                        <a:rPr sz="950" spc="15" dirty="0">
                          <a:latin typeface="Arial"/>
                          <a:cs typeface="Arial"/>
                        </a:rPr>
                        <a:t>76</a:t>
                      </a:r>
                      <a:endParaRPr sz="950">
                        <a:latin typeface="Arial"/>
                        <a:cs typeface="Arial"/>
                      </a:endParaRPr>
                    </a:p>
                  </a:txBody>
                  <a:tcPr marL="0" marR="0" marT="53340" marB="0">
                    <a:lnT w="28575">
                      <a:solidFill>
                        <a:srgbClr val="000000"/>
                      </a:solidFill>
                      <a:prstDash val="solid"/>
                    </a:lnT>
                    <a:solidFill>
                      <a:srgbClr val="FFFF00"/>
                    </a:solidFill>
                  </a:tcPr>
                </a:tc>
                <a:tc>
                  <a:txBody>
                    <a:bodyPr/>
                    <a:lstStyle/>
                    <a:p>
                      <a:pPr marL="2540" algn="ctr">
                        <a:lnSpc>
                          <a:spcPct val="100000"/>
                        </a:lnSpc>
                        <a:spcBef>
                          <a:spcPts val="420"/>
                        </a:spcBef>
                      </a:pPr>
                      <a:r>
                        <a:rPr sz="950" spc="15" dirty="0">
                          <a:latin typeface="Arial"/>
                          <a:cs typeface="Arial"/>
                        </a:rPr>
                        <a:t>79</a:t>
                      </a:r>
                      <a:endParaRPr sz="950">
                        <a:latin typeface="Arial"/>
                        <a:cs typeface="Arial"/>
                      </a:endParaRPr>
                    </a:p>
                  </a:txBody>
                  <a:tcPr marL="0" marR="0" marT="53340" marB="0">
                    <a:lnT w="28575">
                      <a:solidFill>
                        <a:srgbClr val="000000"/>
                      </a:solidFill>
                      <a:prstDash val="solid"/>
                    </a:lnT>
                  </a:tcPr>
                </a:tc>
                <a:tc>
                  <a:txBody>
                    <a:bodyPr/>
                    <a:lstStyle/>
                    <a:p>
                      <a:pPr marL="13970" algn="ctr">
                        <a:lnSpc>
                          <a:spcPct val="100000"/>
                        </a:lnSpc>
                        <a:spcBef>
                          <a:spcPts val="420"/>
                        </a:spcBef>
                      </a:pPr>
                      <a:r>
                        <a:rPr sz="950" spc="15" dirty="0">
                          <a:latin typeface="Arial"/>
                          <a:cs typeface="Arial"/>
                        </a:rPr>
                        <a:t>82</a:t>
                      </a:r>
                      <a:endParaRPr sz="950">
                        <a:latin typeface="Arial"/>
                        <a:cs typeface="Arial"/>
                      </a:endParaRPr>
                    </a:p>
                  </a:txBody>
                  <a:tcPr marL="0" marR="0" marT="53340" marB="0">
                    <a:lnT w="28575">
                      <a:solidFill>
                        <a:srgbClr val="000000"/>
                      </a:solidFill>
                      <a:prstDash val="solid"/>
                    </a:lnT>
                  </a:tcPr>
                </a:tc>
                <a:tc>
                  <a:txBody>
                    <a:bodyPr/>
                    <a:lstStyle/>
                    <a:p>
                      <a:pPr marL="20955" algn="ctr">
                        <a:lnSpc>
                          <a:spcPct val="100000"/>
                        </a:lnSpc>
                        <a:spcBef>
                          <a:spcPts val="420"/>
                        </a:spcBef>
                      </a:pPr>
                      <a:r>
                        <a:rPr sz="950" spc="15" dirty="0">
                          <a:latin typeface="Arial"/>
                          <a:cs typeface="Arial"/>
                        </a:rPr>
                        <a:t>85</a:t>
                      </a:r>
                      <a:endParaRPr sz="950">
                        <a:latin typeface="Arial"/>
                        <a:cs typeface="Arial"/>
                      </a:endParaRPr>
                    </a:p>
                  </a:txBody>
                  <a:tcPr marL="0" marR="0" marT="53340" marB="0">
                    <a:lnT w="28575">
                      <a:solidFill>
                        <a:srgbClr val="000000"/>
                      </a:solidFill>
                      <a:prstDash val="solid"/>
                    </a:lnT>
                  </a:tcPr>
                </a:tc>
                <a:extLst>
                  <a:ext uri="{0D108BD9-81ED-4DB2-BD59-A6C34878D82A}">
                    <a16:rowId xmlns:a16="http://schemas.microsoft.com/office/drawing/2014/main" val="10001"/>
                  </a:ext>
                </a:extLst>
              </a:tr>
              <a:tr h="219761">
                <a:tc gridSpan="2">
                  <a:txBody>
                    <a:bodyPr/>
                    <a:lstStyle/>
                    <a:p>
                      <a:pPr marL="35560">
                        <a:lnSpc>
                          <a:spcPts val="1610"/>
                        </a:lnSpc>
                        <a:spcBef>
                          <a:spcPts val="20"/>
                        </a:spcBef>
                      </a:pPr>
                      <a:r>
                        <a:rPr sz="1350" spc="15" dirty="0">
                          <a:latin typeface="Arial"/>
                          <a:cs typeface="Arial"/>
                        </a:rPr>
                        <a:t>C</a:t>
                      </a:r>
                      <a:r>
                        <a:rPr sz="1350" spc="229" dirty="0">
                          <a:latin typeface="Arial"/>
                          <a:cs typeface="Arial"/>
                        </a:rPr>
                        <a:t> </a:t>
                      </a:r>
                      <a:r>
                        <a:rPr sz="1350" spc="15" dirty="0">
                          <a:latin typeface="Arial"/>
                          <a:cs typeface="Arial"/>
                        </a:rPr>
                        <a:t>T</a:t>
                      </a:r>
                      <a:endParaRPr sz="1350">
                        <a:latin typeface="Arial"/>
                        <a:cs typeface="Arial"/>
                      </a:endParaRPr>
                    </a:p>
                  </a:txBody>
                  <a:tcPr marL="0" marR="0" marT="2540" marB="0"/>
                </a:tc>
                <a:tc hMerge="1">
                  <a:txBody>
                    <a:bodyPr/>
                    <a:lstStyle/>
                    <a:p>
                      <a:endParaRPr/>
                    </a:p>
                  </a:txBody>
                  <a:tcPr marL="0" marR="0" marT="0" marB="0"/>
                </a:tc>
                <a:tc>
                  <a:txBody>
                    <a:bodyPr/>
                    <a:lstStyle/>
                    <a:p>
                      <a:pPr marL="11430" algn="ctr">
                        <a:lnSpc>
                          <a:spcPct val="100000"/>
                        </a:lnSpc>
                        <a:spcBef>
                          <a:spcPts val="420"/>
                        </a:spcBef>
                      </a:pPr>
                      <a:r>
                        <a:rPr sz="950" b="1" spc="15" dirty="0">
                          <a:latin typeface="Arial"/>
                          <a:cs typeface="Arial"/>
                        </a:rPr>
                        <a:t>78</a:t>
                      </a:r>
                      <a:endParaRPr sz="950">
                        <a:latin typeface="Arial"/>
                        <a:cs typeface="Arial"/>
                      </a:endParaRPr>
                    </a:p>
                  </a:txBody>
                  <a:tcPr marL="0" marR="0" marT="53340" marB="0">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tc>
                <a:tc>
                  <a:txBody>
                    <a:bodyPr/>
                    <a:lstStyle/>
                    <a:p>
                      <a:pPr algn="ctr">
                        <a:lnSpc>
                          <a:spcPct val="100000"/>
                        </a:lnSpc>
                        <a:spcBef>
                          <a:spcPts val="420"/>
                        </a:spcBef>
                      </a:pPr>
                      <a:r>
                        <a:rPr sz="950" spc="15" dirty="0">
                          <a:latin typeface="Arial"/>
                          <a:cs typeface="Arial"/>
                        </a:rPr>
                        <a:t>63</a:t>
                      </a:r>
                      <a:endParaRPr sz="950">
                        <a:latin typeface="Arial"/>
                        <a:cs typeface="Arial"/>
                      </a:endParaRPr>
                    </a:p>
                  </a:txBody>
                  <a:tcPr marL="0" marR="0" marT="53340" marB="0"/>
                </a:tc>
                <a:tc>
                  <a:txBody>
                    <a:bodyPr/>
                    <a:lstStyle/>
                    <a:p>
                      <a:pPr marR="143510" algn="r">
                        <a:lnSpc>
                          <a:spcPct val="100000"/>
                        </a:lnSpc>
                        <a:spcBef>
                          <a:spcPts val="420"/>
                        </a:spcBef>
                      </a:pPr>
                      <a:r>
                        <a:rPr sz="950" dirty="0">
                          <a:latin typeface="Arial"/>
                          <a:cs typeface="Arial"/>
                        </a:rPr>
                        <a:t>67</a:t>
                      </a:r>
                      <a:endParaRPr sz="950">
                        <a:latin typeface="Arial"/>
                        <a:cs typeface="Arial"/>
                      </a:endParaRPr>
                    </a:p>
                  </a:txBody>
                  <a:tcPr marL="0" marR="0" marT="53340" marB="0"/>
                </a:tc>
                <a:tc>
                  <a:txBody>
                    <a:bodyPr/>
                    <a:lstStyle/>
                    <a:p>
                      <a:pPr algn="ctr">
                        <a:lnSpc>
                          <a:spcPct val="100000"/>
                        </a:lnSpc>
                        <a:spcBef>
                          <a:spcPts val="420"/>
                        </a:spcBef>
                      </a:pPr>
                      <a:r>
                        <a:rPr sz="950" spc="15" dirty="0">
                          <a:latin typeface="Arial"/>
                          <a:cs typeface="Arial"/>
                        </a:rPr>
                        <a:t>70</a:t>
                      </a:r>
                      <a:endParaRPr sz="950">
                        <a:latin typeface="Arial"/>
                        <a:cs typeface="Arial"/>
                      </a:endParaRPr>
                    </a:p>
                  </a:txBody>
                  <a:tcPr marL="0" marR="0" marT="53340" marB="0"/>
                </a:tc>
                <a:tc>
                  <a:txBody>
                    <a:bodyPr/>
                    <a:lstStyle/>
                    <a:p>
                      <a:pPr marL="3175" algn="ctr">
                        <a:lnSpc>
                          <a:spcPct val="100000"/>
                        </a:lnSpc>
                        <a:spcBef>
                          <a:spcPts val="420"/>
                        </a:spcBef>
                      </a:pPr>
                      <a:r>
                        <a:rPr sz="950" spc="15" dirty="0">
                          <a:latin typeface="Arial"/>
                          <a:cs typeface="Arial"/>
                        </a:rPr>
                        <a:t>74</a:t>
                      </a:r>
                      <a:endParaRPr sz="950">
                        <a:latin typeface="Arial"/>
                        <a:cs typeface="Arial"/>
                      </a:endParaRPr>
                    </a:p>
                  </a:txBody>
                  <a:tcPr marL="0" marR="0" marT="53340" marB="0">
                    <a:lnR w="12700">
                      <a:solidFill>
                        <a:srgbClr val="000000"/>
                      </a:solidFill>
                      <a:prstDash val="solid"/>
                    </a:lnR>
                  </a:tcPr>
                </a:tc>
                <a:tc>
                  <a:txBody>
                    <a:bodyPr/>
                    <a:lstStyle/>
                    <a:p>
                      <a:pPr marL="154940">
                        <a:lnSpc>
                          <a:spcPct val="100000"/>
                        </a:lnSpc>
                        <a:spcBef>
                          <a:spcPts val="420"/>
                        </a:spcBef>
                      </a:pPr>
                      <a:r>
                        <a:rPr sz="950" spc="15" dirty="0">
                          <a:latin typeface="Arial"/>
                          <a:cs typeface="Arial"/>
                        </a:rPr>
                        <a:t>76</a:t>
                      </a:r>
                      <a:endParaRPr sz="950">
                        <a:latin typeface="Arial"/>
                        <a:cs typeface="Arial"/>
                      </a:endParaRPr>
                    </a:p>
                  </a:txBody>
                  <a:tcPr marL="0" marR="0" marT="533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a:txBody>
                    <a:bodyPr/>
                    <a:lstStyle/>
                    <a:p>
                      <a:pPr marL="10160" algn="ctr">
                        <a:lnSpc>
                          <a:spcPct val="100000"/>
                        </a:lnSpc>
                        <a:spcBef>
                          <a:spcPts val="420"/>
                        </a:spcBef>
                      </a:pPr>
                      <a:r>
                        <a:rPr sz="950" spc="15" dirty="0">
                          <a:latin typeface="Arial"/>
                          <a:cs typeface="Arial"/>
                        </a:rPr>
                        <a:t>79</a:t>
                      </a:r>
                      <a:endParaRPr sz="950">
                        <a:latin typeface="Arial"/>
                        <a:cs typeface="Arial"/>
                      </a:endParaRPr>
                    </a:p>
                  </a:txBody>
                  <a:tcPr marL="0" marR="0" marT="53340" marB="0">
                    <a:lnL w="12700">
                      <a:solidFill>
                        <a:srgbClr val="000000"/>
                      </a:solidFill>
                      <a:prstDash val="solid"/>
                    </a:lnL>
                  </a:tcPr>
                </a:tc>
                <a:tc>
                  <a:txBody>
                    <a:bodyPr/>
                    <a:lstStyle/>
                    <a:p>
                      <a:pPr marL="2540" algn="ctr">
                        <a:lnSpc>
                          <a:spcPct val="100000"/>
                        </a:lnSpc>
                        <a:spcBef>
                          <a:spcPts val="420"/>
                        </a:spcBef>
                      </a:pPr>
                      <a:r>
                        <a:rPr sz="950" spc="15" dirty="0">
                          <a:latin typeface="Arial"/>
                          <a:cs typeface="Arial"/>
                        </a:rPr>
                        <a:t>82</a:t>
                      </a:r>
                      <a:endParaRPr sz="950">
                        <a:latin typeface="Arial"/>
                        <a:cs typeface="Arial"/>
                      </a:endParaRPr>
                    </a:p>
                  </a:txBody>
                  <a:tcPr marL="0" marR="0" marT="53340" marB="0"/>
                </a:tc>
                <a:tc>
                  <a:txBody>
                    <a:bodyPr/>
                    <a:lstStyle/>
                    <a:p>
                      <a:pPr marL="13970" algn="ctr">
                        <a:lnSpc>
                          <a:spcPct val="100000"/>
                        </a:lnSpc>
                        <a:spcBef>
                          <a:spcPts val="420"/>
                        </a:spcBef>
                      </a:pPr>
                      <a:r>
                        <a:rPr sz="950" spc="15" dirty="0">
                          <a:latin typeface="Arial"/>
                          <a:cs typeface="Arial"/>
                        </a:rPr>
                        <a:t>85</a:t>
                      </a:r>
                      <a:endParaRPr sz="950">
                        <a:latin typeface="Arial"/>
                        <a:cs typeface="Arial"/>
                      </a:endParaRPr>
                    </a:p>
                  </a:txBody>
                  <a:tcPr marL="0" marR="0" marT="53340" marB="0"/>
                </a:tc>
                <a:tc>
                  <a:txBody>
                    <a:bodyPr/>
                    <a:lstStyle/>
                    <a:p>
                      <a:pPr marL="20955" algn="ctr">
                        <a:lnSpc>
                          <a:spcPct val="100000"/>
                        </a:lnSpc>
                        <a:spcBef>
                          <a:spcPts val="420"/>
                        </a:spcBef>
                      </a:pPr>
                      <a:r>
                        <a:rPr sz="950" spc="15" dirty="0">
                          <a:latin typeface="Arial"/>
                          <a:cs typeface="Arial"/>
                        </a:rPr>
                        <a:t>89</a:t>
                      </a:r>
                      <a:endParaRPr sz="950">
                        <a:latin typeface="Arial"/>
                        <a:cs typeface="Arial"/>
                      </a:endParaRPr>
                    </a:p>
                  </a:txBody>
                  <a:tcPr marL="0" marR="0" marT="53340" marB="0"/>
                </a:tc>
                <a:extLst>
                  <a:ext uri="{0D108BD9-81ED-4DB2-BD59-A6C34878D82A}">
                    <a16:rowId xmlns:a16="http://schemas.microsoft.com/office/drawing/2014/main" val="10002"/>
                  </a:ext>
                </a:extLst>
              </a:tr>
              <a:tr h="223269">
                <a:tc gridSpan="2">
                  <a:txBody>
                    <a:bodyPr/>
                    <a:lstStyle/>
                    <a:p>
                      <a:pPr marL="31750">
                        <a:lnSpc>
                          <a:spcPct val="100000"/>
                        </a:lnSpc>
                        <a:spcBef>
                          <a:spcPts val="20"/>
                        </a:spcBef>
                      </a:pPr>
                      <a:r>
                        <a:rPr sz="1350" spc="15" dirty="0">
                          <a:latin typeface="Arial"/>
                          <a:cs typeface="Arial"/>
                        </a:rPr>
                        <a:t>O</a:t>
                      </a:r>
                      <a:r>
                        <a:rPr sz="1350" spc="190" dirty="0">
                          <a:latin typeface="Arial"/>
                          <a:cs typeface="Arial"/>
                        </a:rPr>
                        <a:t> </a:t>
                      </a:r>
                      <a:r>
                        <a:rPr sz="1350" spc="15" dirty="0">
                          <a:latin typeface="Arial"/>
                          <a:cs typeface="Arial"/>
                        </a:rPr>
                        <a:t>E</a:t>
                      </a:r>
                      <a:endParaRPr sz="1350">
                        <a:latin typeface="Arial"/>
                        <a:cs typeface="Arial"/>
                      </a:endParaRPr>
                    </a:p>
                  </a:txBody>
                  <a:tcPr marL="0" marR="0" marT="2540" marB="0"/>
                </a:tc>
                <a:tc hMerge="1">
                  <a:txBody>
                    <a:bodyPr/>
                    <a:lstStyle/>
                    <a:p>
                      <a:endParaRPr/>
                    </a:p>
                  </a:txBody>
                  <a:tcPr marL="0" marR="0" marT="0" marB="0"/>
                </a:tc>
                <a:tc>
                  <a:txBody>
                    <a:bodyPr/>
                    <a:lstStyle/>
                    <a:p>
                      <a:pPr marL="11430" algn="ctr">
                        <a:lnSpc>
                          <a:spcPct val="100000"/>
                        </a:lnSpc>
                        <a:spcBef>
                          <a:spcPts val="420"/>
                        </a:spcBef>
                      </a:pPr>
                      <a:r>
                        <a:rPr sz="950" b="1" spc="15" dirty="0">
                          <a:latin typeface="Arial"/>
                          <a:cs typeface="Arial"/>
                        </a:rPr>
                        <a:t>80</a:t>
                      </a:r>
                      <a:endParaRPr sz="950">
                        <a:latin typeface="Arial"/>
                        <a:cs typeface="Arial"/>
                      </a:endParaRPr>
                    </a:p>
                  </a:txBody>
                  <a:tcPr marL="0" marR="0" marT="53340" marB="0">
                    <a:lnT w="12700">
                      <a:solidFill>
                        <a:srgbClr val="000000"/>
                      </a:solidFill>
                      <a:prstDash val="solid"/>
                    </a:lnT>
                  </a:tcPr>
                </a:tc>
                <a:tc>
                  <a:txBody>
                    <a:bodyPr/>
                    <a:lstStyle/>
                    <a:p>
                      <a:pPr marL="3810" algn="ctr">
                        <a:lnSpc>
                          <a:spcPct val="100000"/>
                        </a:lnSpc>
                        <a:spcBef>
                          <a:spcPts val="420"/>
                        </a:spcBef>
                      </a:pPr>
                      <a:r>
                        <a:rPr sz="950" spc="15" dirty="0">
                          <a:latin typeface="Arial"/>
                          <a:cs typeface="Arial"/>
                        </a:rPr>
                        <a:t>62</a:t>
                      </a:r>
                      <a:endParaRPr sz="950">
                        <a:latin typeface="Arial"/>
                        <a:cs typeface="Arial"/>
                      </a:endParaRPr>
                    </a:p>
                  </a:txBody>
                  <a:tcPr marL="0" marR="0" marT="53340" marB="0"/>
                </a:tc>
                <a:tc>
                  <a:txBody>
                    <a:bodyPr/>
                    <a:lstStyle/>
                    <a:p>
                      <a:pPr algn="ctr">
                        <a:lnSpc>
                          <a:spcPct val="100000"/>
                        </a:lnSpc>
                        <a:spcBef>
                          <a:spcPts val="420"/>
                        </a:spcBef>
                      </a:pPr>
                      <a:r>
                        <a:rPr sz="950" spc="15" dirty="0">
                          <a:latin typeface="Arial"/>
                          <a:cs typeface="Arial"/>
                        </a:rPr>
                        <a:t>66</a:t>
                      </a:r>
                      <a:endParaRPr sz="950">
                        <a:latin typeface="Arial"/>
                        <a:cs typeface="Arial"/>
                      </a:endParaRPr>
                    </a:p>
                  </a:txBody>
                  <a:tcPr marL="0" marR="0" marT="53340" marB="0"/>
                </a:tc>
                <a:tc>
                  <a:txBody>
                    <a:bodyPr/>
                    <a:lstStyle/>
                    <a:p>
                      <a:pPr marR="143510" algn="r">
                        <a:lnSpc>
                          <a:spcPct val="100000"/>
                        </a:lnSpc>
                        <a:spcBef>
                          <a:spcPts val="420"/>
                        </a:spcBef>
                      </a:pPr>
                      <a:r>
                        <a:rPr sz="950" dirty="0">
                          <a:latin typeface="Arial"/>
                          <a:cs typeface="Arial"/>
                        </a:rPr>
                        <a:t>70</a:t>
                      </a:r>
                      <a:endParaRPr sz="950">
                        <a:latin typeface="Arial"/>
                        <a:cs typeface="Arial"/>
                      </a:endParaRPr>
                    </a:p>
                  </a:txBody>
                  <a:tcPr marL="0" marR="0" marT="53340" marB="0"/>
                </a:tc>
                <a:tc>
                  <a:txBody>
                    <a:bodyPr/>
                    <a:lstStyle/>
                    <a:p>
                      <a:pPr algn="ctr">
                        <a:lnSpc>
                          <a:spcPct val="100000"/>
                        </a:lnSpc>
                        <a:spcBef>
                          <a:spcPts val="420"/>
                        </a:spcBef>
                      </a:pPr>
                      <a:r>
                        <a:rPr sz="950" spc="15" dirty="0">
                          <a:latin typeface="Arial"/>
                          <a:cs typeface="Arial"/>
                        </a:rPr>
                        <a:t>73</a:t>
                      </a:r>
                      <a:endParaRPr sz="950">
                        <a:latin typeface="Arial"/>
                        <a:cs typeface="Arial"/>
                      </a:endParaRPr>
                    </a:p>
                  </a:txBody>
                  <a:tcPr marL="0" marR="0" marT="53340" marB="0"/>
                </a:tc>
                <a:tc>
                  <a:txBody>
                    <a:bodyPr/>
                    <a:lstStyle/>
                    <a:p>
                      <a:pPr marL="3175" algn="ctr">
                        <a:lnSpc>
                          <a:spcPct val="100000"/>
                        </a:lnSpc>
                        <a:spcBef>
                          <a:spcPts val="420"/>
                        </a:spcBef>
                      </a:pPr>
                      <a:r>
                        <a:rPr sz="950" spc="15" dirty="0">
                          <a:latin typeface="Arial"/>
                          <a:cs typeface="Arial"/>
                        </a:rPr>
                        <a:t>77</a:t>
                      </a:r>
                      <a:endParaRPr sz="950">
                        <a:latin typeface="Arial"/>
                        <a:cs typeface="Arial"/>
                      </a:endParaRPr>
                    </a:p>
                  </a:txBody>
                  <a:tcPr marL="0" marR="0" marT="53340" marB="0"/>
                </a:tc>
                <a:tc>
                  <a:txBody>
                    <a:bodyPr/>
                    <a:lstStyle/>
                    <a:p>
                      <a:pPr marL="154940">
                        <a:lnSpc>
                          <a:spcPct val="100000"/>
                        </a:lnSpc>
                        <a:spcBef>
                          <a:spcPts val="420"/>
                        </a:spcBef>
                      </a:pPr>
                      <a:r>
                        <a:rPr sz="950" spc="15" dirty="0">
                          <a:latin typeface="Arial"/>
                          <a:cs typeface="Arial"/>
                        </a:rPr>
                        <a:t>80</a:t>
                      </a:r>
                      <a:endParaRPr sz="950">
                        <a:latin typeface="Arial"/>
                        <a:cs typeface="Arial"/>
                      </a:endParaRPr>
                    </a:p>
                  </a:txBody>
                  <a:tcPr marL="0" marR="0" marT="53340" marB="0">
                    <a:lnT w="12700">
                      <a:solidFill>
                        <a:srgbClr val="000000"/>
                      </a:solidFill>
                      <a:prstDash val="solid"/>
                    </a:lnT>
                  </a:tcPr>
                </a:tc>
                <a:tc>
                  <a:txBody>
                    <a:bodyPr/>
                    <a:lstStyle/>
                    <a:p>
                      <a:pPr marL="10160" algn="ctr">
                        <a:lnSpc>
                          <a:spcPct val="100000"/>
                        </a:lnSpc>
                        <a:spcBef>
                          <a:spcPts val="420"/>
                        </a:spcBef>
                      </a:pPr>
                      <a:r>
                        <a:rPr sz="950" spc="15" dirty="0">
                          <a:latin typeface="Arial"/>
                          <a:cs typeface="Arial"/>
                        </a:rPr>
                        <a:t>83</a:t>
                      </a:r>
                      <a:endParaRPr sz="950">
                        <a:latin typeface="Arial"/>
                        <a:cs typeface="Arial"/>
                      </a:endParaRPr>
                    </a:p>
                  </a:txBody>
                  <a:tcPr marL="0" marR="0" marT="53340" marB="0"/>
                </a:tc>
                <a:tc>
                  <a:txBody>
                    <a:bodyPr/>
                    <a:lstStyle/>
                    <a:p>
                      <a:pPr marL="2540" algn="ctr">
                        <a:lnSpc>
                          <a:spcPct val="100000"/>
                        </a:lnSpc>
                        <a:spcBef>
                          <a:spcPts val="420"/>
                        </a:spcBef>
                      </a:pPr>
                      <a:r>
                        <a:rPr sz="950" spc="15" dirty="0">
                          <a:latin typeface="Arial"/>
                          <a:cs typeface="Arial"/>
                        </a:rPr>
                        <a:t>86</a:t>
                      </a:r>
                      <a:endParaRPr sz="950">
                        <a:latin typeface="Arial"/>
                        <a:cs typeface="Arial"/>
                      </a:endParaRPr>
                    </a:p>
                  </a:txBody>
                  <a:tcPr marL="0" marR="0" marT="53340" marB="0"/>
                </a:tc>
                <a:tc>
                  <a:txBody>
                    <a:bodyPr/>
                    <a:lstStyle/>
                    <a:p>
                      <a:pPr marL="13970" algn="ctr">
                        <a:lnSpc>
                          <a:spcPct val="100000"/>
                        </a:lnSpc>
                        <a:spcBef>
                          <a:spcPts val="420"/>
                        </a:spcBef>
                      </a:pPr>
                      <a:r>
                        <a:rPr sz="950" spc="15" dirty="0">
                          <a:latin typeface="Arial"/>
                          <a:cs typeface="Arial"/>
                        </a:rPr>
                        <a:t>90</a:t>
                      </a:r>
                      <a:endParaRPr sz="950">
                        <a:latin typeface="Arial"/>
                        <a:cs typeface="Arial"/>
                      </a:endParaRPr>
                    </a:p>
                  </a:txBody>
                  <a:tcPr marL="0" marR="0" marT="53340" marB="0"/>
                </a:tc>
                <a:tc>
                  <a:txBody>
                    <a:bodyPr/>
                    <a:lstStyle/>
                    <a:p>
                      <a:pPr marL="20955" algn="ctr">
                        <a:lnSpc>
                          <a:spcPct val="100000"/>
                        </a:lnSpc>
                        <a:spcBef>
                          <a:spcPts val="420"/>
                        </a:spcBef>
                      </a:pPr>
                      <a:r>
                        <a:rPr sz="950" spc="15" dirty="0">
                          <a:latin typeface="Arial"/>
                          <a:cs typeface="Arial"/>
                        </a:rPr>
                        <a:t>93</a:t>
                      </a:r>
                      <a:endParaRPr sz="950">
                        <a:latin typeface="Arial"/>
                        <a:cs typeface="Arial"/>
                      </a:endParaRPr>
                    </a:p>
                  </a:txBody>
                  <a:tcPr marL="0" marR="0" marT="53340" marB="0"/>
                </a:tc>
                <a:extLst>
                  <a:ext uri="{0D108BD9-81ED-4DB2-BD59-A6C34878D82A}">
                    <a16:rowId xmlns:a16="http://schemas.microsoft.com/office/drawing/2014/main" val="10003"/>
                  </a:ext>
                </a:extLst>
              </a:tr>
              <a:tr h="232174">
                <a:tc gridSpan="2">
                  <a:txBody>
                    <a:bodyPr/>
                    <a:lstStyle/>
                    <a:p>
                      <a:pPr marL="31750">
                        <a:lnSpc>
                          <a:spcPts val="1610"/>
                        </a:lnSpc>
                      </a:pPr>
                      <a:r>
                        <a:rPr sz="1350" spc="15" dirty="0">
                          <a:latin typeface="Arial"/>
                          <a:cs typeface="Arial"/>
                        </a:rPr>
                        <a:t>O</a:t>
                      </a:r>
                      <a:r>
                        <a:rPr sz="1350" spc="185" dirty="0">
                          <a:latin typeface="Arial"/>
                          <a:cs typeface="Arial"/>
                        </a:rPr>
                        <a:t> </a:t>
                      </a:r>
                      <a:r>
                        <a:rPr sz="1350" spc="20" dirty="0">
                          <a:latin typeface="Arial"/>
                          <a:cs typeface="Arial"/>
                        </a:rPr>
                        <a:t>M</a:t>
                      </a:r>
                      <a:endParaRPr sz="1350">
                        <a:latin typeface="Arial"/>
                        <a:cs typeface="Arial"/>
                      </a:endParaRPr>
                    </a:p>
                  </a:txBody>
                  <a:tcPr marL="0" marR="0" marT="0" marB="0"/>
                </a:tc>
                <a:tc hMerge="1">
                  <a:txBody>
                    <a:bodyPr/>
                    <a:lstStyle/>
                    <a:p>
                      <a:endParaRPr/>
                    </a:p>
                  </a:txBody>
                  <a:tcPr marL="0" marR="0" marT="0" marB="0"/>
                </a:tc>
                <a:tc>
                  <a:txBody>
                    <a:bodyPr/>
                    <a:lstStyle/>
                    <a:p>
                      <a:pPr marL="11430" algn="ctr">
                        <a:lnSpc>
                          <a:spcPct val="100000"/>
                        </a:lnSpc>
                        <a:spcBef>
                          <a:spcPts val="390"/>
                        </a:spcBef>
                      </a:pPr>
                      <a:r>
                        <a:rPr sz="950" b="1" spc="15" dirty="0">
                          <a:latin typeface="Arial"/>
                          <a:cs typeface="Arial"/>
                        </a:rPr>
                        <a:t>82</a:t>
                      </a:r>
                      <a:endParaRPr sz="950">
                        <a:latin typeface="Arial"/>
                        <a:cs typeface="Arial"/>
                      </a:endParaRPr>
                    </a:p>
                  </a:txBody>
                  <a:tcPr marL="0" marR="0" marT="49530" marB="0"/>
                </a:tc>
                <a:tc>
                  <a:txBody>
                    <a:bodyPr/>
                    <a:lstStyle/>
                    <a:p>
                      <a:pPr marL="3810" algn="ctr">
                        <a:lnSpc>
                          <a:spcPct val="100000"/>
                        </a:lnSpc>
                        <a:spcBef>
                          <a:spcPts val="390"/>
                        </a:spcBef>
                      </a:pPr>
                      <a:r>
                        <a:rPr sz="950" spc="15" dirty="0">
                          <a:latin typeface="Arial"/>
                          <a:cs typeface="Arial"/>
                        </a:rPr>
                        <a:t>63</a:t>
                      </a:r>
                      <a:endParaRPr sz="950">
                        <a:latin typeface="Arial"/>
                        <a:cs typeface="Arial"/>
                      </a:endParaRPr>
                    </a:p>
                  </a:txBody>
                  <a:tcPr marL="0" marR="0" marT="49530" marB="0"/>
                </a:tc>
                <a:tc>
                  <a:txBody>
                    <a:bodyPr/>
                    <a:lstStyle/>
                    <a:p>
                      <a:pPr algn="ctr">
                        <a:lnSpc>
                          <a:spcPct val="100000"/>
                        </a:lnSpc>
                        <a:spcBef>
                          <a:spcPts val="390"/>
                        </a:spcBef>
                      </a:pPr>
                      <a:r>
                        <a:rPr sz="950" spc="15" dirty="0">
                          <a:latin typeface="Arial"/>
                          <a:cs typeface="Arial"/>
                        </a:rPr>
                        <a:t>68</a:t>
                      </a:r>
                      <a:endParaRPr sz="950">
                        <a:latin typeface="Arial"/>
                        <a:cs typeface="Arial"/>
                      </a:endParaRPr>
                    </a:p>
                  </a:txBody>
                  <a:tcPr marL="0" marR="0" marT="49530" marB="0"/>
                </a:tc>
                <a:tc>
                  <a:txBody>
                    <a:bodyPr/>
                    <a:lstStyle/>
                    <a:p>
                      <a:pPr marR="143510" algn="r">
                        <a:lnSpc>
                          <a:spcPct val="100000"/>
                        </a:lnSpc>
                        <a:spcBef>
                          <a:spcPts val="390"/>
                        </a:spcBef>
                      </a:pPr>
                      <a:r>
                        <a:rPr sz="950" dirty="0">
                          <a:latin typeface="Arial"/>
                          <a:cs typeface="Arial"/>
                        </a:rPr>
                        <a:t>73</a:t>
                      </a:r>
                      <a:endParaRPr sz="950">
                        <a:latin typeface="Arial"/>
                        <a:cs typeface="Arial"/>
                      </a:endParaRPr>
                    </a:p>
                  </a:txBody>
                  <a:tcPr marL="0" marR="0" marT="49530" marB="0"/>
                </a:tc>
                <a:tc>
                  <a:txBody>
                    <a:bodyPr/>
                    <a:lstStyle/>
                    <a:p>
                      <a:pPr algn="ctr">
                        <a:lnSpc>
                          <a:spcPct val="100000"/>
                        </a:lnSpc>
                        <a:spcBef>
                          <a:spcPts val="390"/>
                        </a:spcBef>
                      </a:pPr>
                      <a:r>
                        <a:rPr sz="950" spc="15" dirty="0">
                          <a:latin typeface="Arial"/>
                          <a:cs typeface="Arial"/>
                        </a:rPr>
                        <a:t>76</a:t>
                      </a:r>
                      <a:endParaRPr sz="950">
                        <a:latin typeface="Arial"/>
                        <a:cs typeface="Arial"/>
                      </a:endParaRPr>
                    </a:p>
                  </a:txBody>
                  <a:tcPr marL="0" marR="0" marT="49530" marB="0">
                    <a:solidFill>
                      <a:srgbClr val="FFFF00"/>
                    </a:solidFill>
                  </a:tcPr>
                </a:tc>
                <a:tc>
                  <a:txBody>
                    <a:bodyPr/>
                    <a:lstStyle/>
                    <a:p>
                      <a:pPr marL="3175" algn="ctr">
                        <a:lnSpc>
                          <a:spcPct val="100000"/>
                        </a:lnSpc>
                        <a:spcBef>
                          <a:spcPts val="390"/>
                        </a:spcBef>
                      </a:pPr>
                      <a:r>
                        <a:rPr sz="950" spc="15" dirty="0">
                          <a:latin typeface="Arial"/>
                          <a:cs typeface="Arial"/>
                        </a:rPr>
                        <a:t>80</a:t>
                      </a:r>
                      <a:endParaRPr sz="950">
                        <a:latin typeface="Arial"/>
                        <a:cs typeface="Arial"/>
                      </a:endParaRPr>
                    </a:p>
                  </a:txBody>
                  <a:tcPr marL="0" marR="0" marT="49530" marB="0"/>
                </a:tc>
                <a:tc>
                  <a:txBody>
                    <a:bodyPr/>
                    <a:lstStyle/>
                    <a:p>
                      <a:pPr marL="154940">
                        <a:lnSpc>
                          <a:spcPct val="100000"/>
                        </a:lnSpc>
                        <a:spcBef>
                          <a:spcPts val="390"/>
                        </a:spcBef>
                      </a:pPr>
                      <a:r>
                        <a:rPr sz="950" spc="15" dirty="0">
                          <a:latin typeface="Arial"/>
                          <a:cs typeface="Arial"/>
                        </a:rPr>
                        <a:t>83</a:t>
                      </a:r>
                      <a:endParaRPr sz="950">
                        <a:latin typeface="Arial"/>
                        <a:cs typeface="Arial"/>
                      </a:endParaRPr>
                    </a:p>
                  </a:txBody>
                  <a:tcPr marL="0" marR="0" marT="49530" marB="0"/>
                </a:tc>
                <a:tc>
                  <a:txBody>
                    <a:bodyPr/>
                    <a:lstStyle/>
                    <a:p>
                      <a:pPr marL="10160" algn="ctr">
                        <a:lnSpc>
                          <a:spcPct val="100000"/>
                        </a:lnSpc>
                        <a:spcBef>
                          <a:spcPts val="390"/>
                        </a:spcBef>
                      </a:pPr>
                      <a:r>
                        <a:rPr sz="950" spc="15" dirty="0">
                          <a:latin typeface="Arial"/>
                          <a:cs typeface="Arial"/>
                        </a:rPr>
                        <a:t>86</a:t>
                      </a:r>
                      <a:endParaRPr sz="950">
                        <a:latin typeface="Arial"/>
                        <a:cs typeface="Arial"/>
                      </a:endParaRPr>
                    </a:p>
                  </a:txBody>
                  <a:tcPr marL="0" marR="0" marT="49530" marB="0"/>
                </a:tc>
                <a:tc>
                  <a:txBody>
                    <a:bodyPr/>
                    <a:lstStyle/>
                    <a:p>
                      <a:pPr marL="2540" algn="ctr">
                        <a:lnSpc>
                          <a:spcPct val="100000"/>
                        </a:lnSpc>
                        <a:spcBef>
                          <a:spcPts val="390"/>
                        </a:spcBef>
                      </a:pPr>
                      <a:r>
                        <a:rPr sz="950" spc="15" dirty="0">
                          <a:latin typeface="Arial"/>
                          <a:cs typeface="Arial"/>
                        </a:rPr>
                        <a:t>90</a:t>
                      </a:r>
                      <a:endParaRPr sz="950">
                        <a:latin typeface="Arial"/>
                        <a:cs typeface="Arial"/>
                      </a:endParaRPr>
                    </a:p>
                  </a:txBody>
                  <a:tcPr marL="0" marR="0" marT="49530" marB="0"/>
                </a:tc>
                <a:tc>
                  <a:txBody>
                    <a:bodyPr/>
                    <a:lstStyle/>
                    <a:p>
                      <a:pPr marL="13970" algn="ctr">
                        <a:lnSpc>
                          <a:spcPct val="100000"/>
                        </a:lnSpc>
                        <a:spcBef>
                          <a:spcPts val="390"/>
                        </a:spcBef>
                      </a:pPr>
                      <a:r>
                        <a:rPr sz="950" spc="15" dirty="0">
                          <a:latin typeface="Arial"/>
                          <a:cs typeface="Arial"/>
                        </a:rPr>
                        <a:t>93</a:t>
                      </a:r>
                      <a:endParaRPr sz="950">
                        <a:latin typeface="Arial"/>
                        <a:cs typeface="Arial"/>
                      </a:endParaRPr>
                    </a:p>
                  </a:txBody>
                  <a:tcPr marL="0" marR="0" marT="49530" marB="0"/>
                </a:tc>
                <a:tc>
                  <a:txBody>
                    <a:bodyPr/>
                    <a:lstStyle/>
                    <a:p>
                      <a:pPr marL="20955" algn="ctr">
                        <a:lnSpc>
                          <a:spcPct val="100000"/>
                        </a:lnSpc>
                        <a:spcBef>
                          <a:spcPts val="390"/>
                        </a:spcBef>
                      </a:pPr>
                      <a:r>
                        <a:rPr sz="950" spc="15" dirty="0">
                          <a:latin typeface="Arial"/>
                          <a:cs typeface="Arial"/>
                        </a:rPr>
                        <a:t>97</a:t>
                      </a:r>
                      <a:endParaRPr sz="950">
                        <a:latin typeface="Arial"/>
                        <a:cs typeface="Arial"/>
                      </a:endParaRPr>
                    </a:p>
                  </a:txBody>
                  <a:tcPr marL="0" marR="0" marT="49530" marB="0"/>
                </a:tc>
                <a:extLst>
                  <a:ext uri="{0D108BD9-81ED-4DB2-BD59-A6C34878D82A}">
                    <a16:rowId xmlns:a16="http://schemas.microsoft.com/office/drawing/2014/main" val="10004"/>
                  </a:ext>
                </a:extLst>
              </a:tr>
              <a:tr h="207472">
                <a:tc>
                  <a:txBody>
                    <a:bodyPr/>
                    <a:lstStyle/>
                    <a:p>
                      <a:pPr marR="50165" algn="r">
                        <a:lnSpc>
                          <a:spcPts val="1515"/>
                        </a:lnSpc>
                      </a:pPr>
                      <a:r>
                        <a:rPr sz="1350" dirty="0">
                          <a:latin typeface="Arial"/>
                          <a:cs typeface="Arial"/>
                        </a:rPr>
                        <a:t>L</a:t>
                      </a:r>
                      <a:endParaRPr sz="1350">
                        <a:latin typeface="Arial"/>
                        <a:cs typeface="Arial"/>
                      </a:endParaRPr>
                    </a:p>
                  </a:txBody>
                  <a:tcPr marL="0" marR="0" marT="0" marB="0"/>
                </a:tc>
                <a:tc>
                  <a:txBody>
                    <a:bodyPr/>
                    <a:lstStyle/>
                    <a:p>
                      <a:pPr marL="37465">
                        <a:lnSpc>
                          <a:spcPts val="1515"/>
                        </a:lnSpc>
                      </a:pPr>
                      <a:r>
                        <a:rPr sz="1350" dirty="0">
                          <a:latin typeface="Arial"/>
                          <a:cs typeface="Arial"/>
                        </a:rPr>
                        <a:t>P</a:t>
                      </a:r>
                      <a:endParaRPr sz="1350">
                        <a:latin typeface="Arial"/>
                        <a:cs typeface="Arial"/>
                      </a:endParaRPr>
                    </a:p>
                  </a:txBody>
                  <a:tcPr marL="0" marR="0" marT="0" marB="0"/>
                </a:tc>
                <a:tc>
                  <a:txBody>
                    <a:bodyPr/>
                    <a:lstStyle/>
                    <a:p>
                      <a:pPr marL="11430" algn="ctr">
                        <a:lnSpc>
                          <a:spcPct val="100000"/>
                        </a:lnSpc>
                        <a:spcBef>
                          <a:spcPts val="295"/>
                        </a:spcBef>
                      </a:pPr>
                      <a:r>
                        <a:rPr sz="950" b="1" spc="15" dirty="0">
                          <a:latin typeface="Arial"/>
                          <a:cs typeface="Arial"/>
                        </a:rPr>
                        <a:t>84</a:t>
                      </a:r>
                      <a:endParaRPr sz="950">
                        <a:latin typeface="Arial"/>
                        <a:cs typeface="Arial"/>
                      </a:endParaRPr>
                    </a:p>
                  </a:txBody>
                  <a:tcPr marL="0" marR="0" marT="37465" marB="0"/>
                </a:tc>
                <a:tc>
                  <a:txBody>
                    <a:bodyPr/>
                    <a:lstStyle/>
                    <a:p>
                      <a:pPr marL="3810" algn="ctr">
                        <a:lnSpc>
                          <a:spcPct val="100000"/>
                        </a:lnSpc>
                        <a:spcBef>
                          <a:spcPts val="295"/>
                        </a:spcBef>
                      </a:pPr>
                      <a:r>
                        <a:rPr sz="950" spc="15" dirty="0">
                          <a:latin typeface="Arial"/>
                          <a:cs typeface="Arial"/>
                        </a:rPr>
                        <a:t>66</a:t>
                      </a:r>
                      <a:endParaRPr sz="950">
                        <a:latin typeface="Arial"/>
                        <a:cs typeface="Arial"/>
                      </a:endParaRPr>
                    </a:p>
                  </a:txBody>
                  <a:tcPr marL="0" marR="0" marT="37465" marB="0"/>
                </a:tc>
                <a:tc>
                  <a:txBody>
                    <a:bodyPr/>
                    <a:lstStyle/>
                    <a:p>
                      <a:pPr algn="ctr">
                        <a:lnSpc>
                          <a:spcPct val="100000"/>
                        </a:lnSpc>
                        <a:spcBef>
                          <a:spcPts val="295"/>
                        </a:spcBef>
                      </a:pPr>
                      <a:r>
                        <a:rPr sz="950" spc="15" dirty="0">
                          <a:latin typeface="Arial"/>
                          <a:cs typeface="Arial"/>
                        </a:rPr>
                        <a:t>71</a:t>
                      </a:r>
                      <a:endParaRPr sz="950">
                        <a:latin typeface="Arial"/>
                        <a:cs typeface="Arial"/>
                      </a:endParaRPr>
                    </a:p>
                  </a:txBody>
                  <a:tcPr marL="0" marR="0" marT="37465" marB="0"/>
                </a:tc>
                <a:tc>
                  <a:txBody>
                    <a:bodyPr/>
                    <a:lstStyle/>
                    <a:p>
                      <a:pPr marR="143510" algn="r">
                        <a:lnSpc>
                          <a:spcPct val="100000"/>
                        </a:lnSpc>
                        <a:spcBef>
                          <a:spcPts val="295"/>
                        </a:spcBef>
                      </a:pPr>
                      <a:r>
                        <a:rPr sz="950" dirty="0">
                          <a:latin typeface="Arial"/>
                          <a:cs typeface="Arial"/>
                        </a:rPr>
                        <a:t>76</a:t>
                      </a:r>
                      <a:endParaRPr sz="950">
                        <a:latin typeface="Arial"/>
                        <a:cs typeface="Arial"/>
                      </a:endParaRPr>
                    </a:p>
                  </a:txBody>
                  <a:tcPr marL="0" marR="0" marT="37465" marB="0">
                    <a:solidFill>
                      <a:srgbClr val="FFFF00"/>
                    </a:solidFill>
                  </a:tcPr>
                </a:tc>
                <a:tc>
                  <a:txBody>
                    <a:bodyPr/>
                    <a:lstStyle/>
                    <a:p>
                      <a:pPr algn="ctr">
                        <a:lnSpc>
                          <a:spcPct val="100000"/>
                        </a:lnSpc>
                        <a:spcBef>
                          <a:spcPts val="295"/>
                        </a:spcBef>
                      </a:pPr>
                      <a:r>
                        <a:rPr sz="950" spc="15" dirty="0">
                          <a:latin typeface="Arial"/>
                          <a:cs typeface="Arial"/>
                        </a:rPr>
                        <a:t>79</a:t>
                      </a:r>
                      <a:endParaRPr sz="950">
                        <a:latin typeface="Arial"/>
                        <a:cs typeface="Arial"/>
                      </a:endParaRPr>
                    </a:p>
                  </a:txBody>
                  <a:tcPr marL="0" marR="0" marT="37465" marB="0"/>
                </a:tc>
                <a:tc>
                  <a:txBody>
                    <a:bodyPr/>
                    <a:lstStyle/>
                    <a:p>
                      <a:pPr marL="3175" algn="ctr">
                        <a:lnSpc>
                          <a:spcPct val="100000"/>
                        </a:lnSpc>
                        <a:spcBef>
                          <a:spcPts val="295"/>
                        </a:spcBef>
                      </a:pPr>
                      <a:r>
                        <a:rPr sz="950" spc="15" dirty="0">
                          <a:latin typeface="Arial"/>
                          <a:cs typeface="Arial"/>
                        </a:rPr>
                        <a:t>83</a:t>
                      </a:r>
                      <a:endParaRPr sz="950">
                        <a:latin typeface="Arial"/>
                        <a:cs typeface="Arial"/>
                      </a:endParaRPr>
                    </a:p>
                  </a:txBody>
                  <a:tcPr marL="0" marR="0" marT="37465" marB="0"/>
                </a:tc>
                <a:tc>
                  <a:txBody>
                    <a:bodyPr/>
                    <a:lstStyle/>
                    <a:p>
                      <a:pPr marL="154940">
                        <a:lnSpc>
                          <a:spcPct val="100000"/>
                        </a:lnSpc>
                        <a:spcBef>
                          <a:spcPts val="295"/>
                        </a:spcBef>
                      </a:pPr>
                      <a:r>
                        <a:rPr sz="950" spc="15" dirty="0">
                          <a:latin typeface="Arial"/>
                          <a:cs typeface="Arial"/>
                        </a:rPr>
                        <a:t>86</a:t>
                      </a:r>
                      <a:endParaRPr sz="950">
                        <a:latin typeface="Arial"/>
                        <a:cs typeface="Arial"/>
                      </a:endParaRPr>
                    </a:p>
                  </a:txBody>
                  <a:tcPr marL="0" marR="0" marT="37465" marB="0"/>
                </a:tc>
                <a:tc>
                  <a:txBody>
                    <a:bodyPr/>
                    <a:lstStyle/>
                    <a:p>
                      <a:pPr marL="10160" algn="ctr">
                        <a:lnSpc>
                          <a:spcPct val="100000"/>
                        </a:lnSpc>
                        <a:spcBef>
                          <a:spcPts val="295"/>
                        </a:spcBef>
                      </a:pPr>
                      <a:r>
                        <a:rPr sz="950" spc="15" dirty="0">
                          <a:latin typeface="Arial"/>
                          <a:cs typeface="Arial"/>
                        </a:rPr>
                        <a:t>90</a:t>
                      </a:r>
                      <a:endParaRPr sz="950">
                        <a:latin typeface="Arial"/>
                        <a:cs typeface="Arial"/>
                      </a:endParaRPr>
                    </a:p>
                  </a:txBody>
                  <a:tcPr marL="0" marR="0" marT="37465" marB="0"/>
                </a:tc>
                <a:tc>
                  <a:txBody>
                    <a:bodyPr/>
                    <a:lstStyle/>
                    <a:p>
                      <a:pPr marL="2540" algn="ctr">
                        <a:lnSpc>
                          <a:spcPct val="100000"/>
                        </a:lnSpc>
                        <a:spcBef>
                          <a:spcPts val="295"/>
                        </a:spcBef>
                      </a:pPr>
                      <a:r>
                        <a:rPr sz="950" spc="15" dirty="0">
                          <a:latin typeface="Arial"/>
                          <a:cs typeface="Arial"/>
                        </a:rPr>
                        <a:t>94</a:t>
                      </a:r>
                      <a:endParaRPr sz="950">
                        <a:latin typeface="Arial"/>
                        <a:cs typeface="Arial"/>
                      </a:endParaRPr>
                    </a:p>
                  </a:txBody>
                  <a:tcPr marL="0" marR="0" marT="37465" marB="0"/>
                </a:tc>
                <a:tc>
                  <a:txBody>
                    <a:bodyPr/>
                    <a:lstStyle/>
                    <a:p>
                      <a:pPr marL="13970" algn="ctr">
                        <a:lnSpc>
                          <a:spcPct val="100000"/>
                        </a:lnSpc>
                        <a:spcBef>
                          <a:spcPts val="295"/>
                        </a:spcBef>
                      </a:pPr>
                      <a:r>
                        <a:rPr sz="950" spc="15" dirty="0">
                          <a:latin typeface="Arial"/>
                          <a:cs typeface="Arial"/>
                        </a:rPr>
                        <a:t>98</a:t>
                      </a:r>
                      <a:endParaRPr sz="950">
                        <a:latin typeface="Arial"/>
                        <a:cs typeface="Arial"/>
                      </a:endParaRPr>
                    </a:p>
                  </a:txBody>
                  <a:tcPr marL="0" marR="0" marT="37465" marB="0"/>
                </a:tc>
                <a:tc>
                  <a:txBody>
                    <a:bodyPr/>
                    <a:lstStyle/>
                    <a:p>
                      <a:pPr marL="21590" algn="ctr">
                        <a:lnSpc>
                          <a:spcPct val="100000"/>
                        </a:lnSpc>
                        <a:spcBef>
                          <a:spcPts val="295"/>
                        </a:spcBef>
                      </a:pPr>
                      <a:r>
                        <a:rPr sz="950" spc="15" dirty="0">
                          <a:latin typeface="Arial"/>
                          <a:cs typeface="Arial"/>
                        </a:rPr>
                        <a:t>103</a:t>
                      </a:r>
                      <a:endParaRPr sz="950">
                        <a:latin typeface="Arial"/>
                        <a:cs typeface="Arial"/>
                      </a:endParaRPr>
                    </a:p>
                  </a:txBody>
                  <a:tcPr marL="0" marR="0" marT="37465" marB="0"/>
                </a:tc>
                <a:extLst>
                  <a:ext uri="{0D108BD9-81ED-4DB2-BD59-A6C34878D82A}">
                    <a16:rowId xmlns:a16="http://schemas.microsoft.com/office/drawing/2014/main" val="10005"/>
                  </a:ext>
                </a:extLst>
              </a:tr>
              <a:tr h="219636">
                <a:tc>
                  <a:txBody>
                    <a:bodyPr/>
                    <a:lstStyle/>
                    <a:p>
                      <a:pPr marR="74295" algn="r">
                        <a:lnSpc>
                          <a:spcPts val="1610"/>
                        </a:lnSpc>
                      </a:pPr>
                      <a:r>
                        <a:rPr sz="1350" dirty="0">
                          <a:latin typeface="Arial"/>
                          <a:cs typeface="Arial"/>
                        </a:rPr>
                        <a:t>I</a:t>
                      </a:r>
                      <a:endParaRPr sz="1350">
                        <a:latin typeface="Arial"/>
                        <a:cs typeface="Arial"/>
                      </a:endParaRPr>
                    </a:p>
                  </a:txBody>
                  <a:tcPr marL="0" marR="0" marT="0" marB="0"/>
                </a:tc>
                <a:tc>
                  <a:txBody>
                    <a:bodyPr/>
                    <a:lstStyle/>
                    <a:p>
                      <a:pPr marL="37465">
                        <a:lnSpc>
                          <a:spcPts val="1610"/>
                        </a:lnSpc>
                      </a:pPr>
                      <a:r>
                        <a:rPr sz="1350" dirty="0">
                          <a:latin typeface="Arial"/>
                          <a:cs typeface="Arial"/>
                        </a:rPr>
                        <a:t>E</a:t>
                      </a:r>
                      <a:endParaRPr sz="1350">
                        <a:latin typeface="Arial"/>
                        <a:cs typeface="Arial"/>
                      </a:endParaRPr>
                    </a:p>
                  </a:txBody>
                  <a:tcPr marL="0" marR="0" marT="0" marB="0"/>
                </a:tc>
                <a:tc>
                  <a:txBody>
                    <a:bodyPr/>
                    <a:lstStyle/>
                    <a:p>
                      <a:pPr marL="11430" algn="ctr">
                        <a:lnSpc>
                          <a:spcPct val="100000"/>
                        </a:lnSpc>
                        <a:spcBef>
                          <a:spcPts val="390"/>
                        </a:spcBef>
                      </a:pPr>
                      <a:r>
                        <a:rPr sz="950" b="1" spc="15" dirty="0">
                          <a:latin typeface="Arial"/>
                          <a:cs typeface="Arial"/>
                        </a:rPr>
                        <a:t>86</a:t>
                      </a:r>
                      <a:endParaRPr sz="950">
                        <a:latin typeface="Arial"/>
                        <a:cs typeface="Arial"/>
                      </a:endParaRPr>
                    </a:p>
                  </a:txBody>
                  <a:tcPr marL="0" marR="0" marT="49530" marB="0"/>
                </a:tc>
                <a:tc>
                  <a:txBody>
                    <a:bodyPr/>
                    <a:lstStyle/>
                    <a:p>
                      <a:pPr marL="3810" algn="ctr">
                        <a:lnSpc>
                          <a:spcPct val="100000"/>
                        </a:lnSpc>
                        <a:spcBef>
                          <a:spcPts val="390"/>
                        </a:spcBef>
                      </a:pPr>
                      <a:r>
                        <a:rPr sz="950" spc="15" dirty="0">
                          <a:latin typeface="Arial"/>
                          <a:cs typeface="Arial"/>
                        </a:rPr>
                        <a:t>68</a:t>
                      </a:r>
                      <a:endParaRPr sz="950">
                        <a:latin typeface="Arial"/>
                        <a:cs typeface="Arial"/>
                      </a:endParaRPr>
                    </a:p>
                  </a:txBody>
                  <a:tcPr marL="0" marR="0" marT="49530" marB="0"/>
                </a:tc>
                <a:tc>
                  <a:txBody>
                    <a:bodyPr/>
                    <a:lstStyle/>
                    <a:p>
                      <a:pPr algn="ctr">
                        <a:lnSpc>
                          <a:spcPct val="100000"/>
                        </a:lnSpc>
                        <a:spcBef>
                          <a:spcPts val="390"/>
                        </a:spcBef>
                      </a:pPr>
                      <a:r>
                        <a:rPr sz="950" spc="15" dirty="0">
                          <a:latin typeface="Arial"/>
                          <a:cs typeface="Arial"/>
                        </a:rPr>
                        <a:t>73</a:t>
                      </a:r>
                      <a:endParaRPr sz="950">
                        <a:latin typeface="Arial"/>
                        <a:cs typeface="Arial"/>
                      </a:endParaRPr>
                    </a:p>
                  </a:txBody>
                  <a:tcPr marL="0" marR="0" marT="49530" marB="0"/>
                </a:tc>
                <a:tc>
                  <a:txBody>
                    <a:bodyPr/>
                    <a:lstStyle/>
                    <a:p>
                      <a:pPr marR="143510" algn="r">
                        <a:lnSpc>
                          <a:spcPct val="100000"/>
                        </a:lnSpc>
                        <a:spcBef>
                          <a:spcPts val="390"/>
                        </a:spcBef>
                      </a:pPr>
                      <a:r>
                        <a:rPr sz="950" dirty="0">
                          <a:latin typeface="Arial"/>
                          <a:cs typeface="Arial"/>
                        </a:rPr>
                        <a:t>78</a:t>
                      </a:r>
                      <a:endParaRPr sz="950">
                        <a:latin typeface="Arial"/>
                        <a:cs typeface="Arial"/>
                      </a:endParaRPr>
                    </a:p>
                  </a:txBody>
                  <a:tcPr marL="0" marR="0" marT="49530" marB="0"/>
                </a:tc>
                <a:tc>
                  <a:txBody>
                    <a:bodyPr/>
                    <a:lstStyle/>
                    <a:p>
                      <a:pPr algn="ctr">
                        <a:lnSpc>
                          <a:spcPct val="100000"/>
                        </a:lnSpc>
                        <a:spcBef>
                          <a:spcPts val="390"/>
                        </a:spcBef>
                      </a:pPr>
                      <a:r>
                        <a:rPr sz="950" spc="15" dirty="0">
                          <a:latin typeface="Arial"/>
                          <a:cs typeface="Arial"/>
                        </a:rPr>
                        <a:t>82</a:t>
                      </a:r>
                      <a:endParaRPr sz="950">
                        <a:latin typeface="Arial"/>
                        <a:cs typeface="Arial"/>
                      </a:endParaRPr>
                    </a:p>
                  </a:txBody>
                  <a:tcPr marL="0" marR="0" marT="49530" marB="0"/>
                </a:tc>
                <a:tc>
                  <a:txBody>
                    <a:bodyPr/>
                    <a:lstStyle/>
                    <a:p>
                      <a:pPr marL="3175" algn="ctr">
                        <a:lnSpc>
                          <a:spcPct val="100000"/>
                        </a:lnSpc>
                        <a:spcBef>
                          <a:spcPts val="390"/>
                        </a:spcBef>
                      </a:pPr>
                      <a:r>
                        <a:rPr sz="950" spc="15" dirty="0">
                          <a:latin typeface="Arial"/>
                          <a:cs typeface="Arial"/>
                        </a:rPr>
                        <a:t>86</a:t>
                      </a:r>
                      <a:endParaRPr sz="950">
                        <a:latin typeface="Arial"/>
                        <a:cs typeface="Arial"/>
                      </a:endParaRPr>
                    </a:p>
                  </a:txBody>
                  <a:tcPr marL="0" marR="0" marT="49530" marB="0"/>
                </a:tc>
                <a:tc>
                  <a:txBody>
                    <a:bodyPr/>
                    <a:lstStyle/>
                    <a:p>
                      <a:pPr marL="154940">
                        <a:lnSpc>
                          <a:spcPct val="100000"/>
                        </a:lnSpc>
                        <a:spcBef>
                          <a:spcPts val="390"/>
                        </a:spcBef>
                      </a:pPr>
                      <a:r>
                        <a:rPr sz="950" spc="15" dirty="0">
                          <a:latin typeface="Arial"/>
                          <a:cs typeface="Arial"/>
                        </a:rPr>
                        <a:t>90</a:t>
                      </a:r>
                      <a:endParaRPr sz="950">
                        <a:latin typeface="Arial"/>
                        <a:cs typeface="Arial"/>
                      </a:endParaRPr>
                    </a:p>
                  </a:txBody>
                  <a:tcPr marL="0" marR="0" marT="49530" marB="0"/>
                </a:tc>
                <a:tc>
                  <a:txBody>
                    <a:bodyPr/>
                    <a:lstStyle/>
                    <a:p>
                      <a:pPr marL="10160" algn="ctr">
                        <a:lnSpc>
                          <a:spcPct val="100000"/>
                        </a:lnSpc>
                        <a:spcBef>
                          <a:spcPts val="390"/>
                        </a:spcBef>
                      </a:pPr>
                      <a:r>
                        <a:rPr sz="950" spc="15" dirty="0">
                          <a:latin typeface="Arial"/>
                          <a:cs typeface="Arial"/>
                        </a:rPr>
                        <a:t>94</a:t>
                      </a:r>
                      <a:endParaRPr sz="950">
                        <a:latin typeface="Arial"/>
                        <a:cs typeface="Arial"/>
                      </a:endParaRPr>
                    </a:p>
                  </a:txBody>
                  <a:tcPr marL="0" marR="0" marT="49530" marB="0"/>
                </a:tc>
                <a:tc>
                  <a:txBody>
                    <a:bodyPr/>
                    <a:lstStyle/>
                    <a:p>
                      <a:pPr marL="2540" algn="ctr">
                        <a:lnSpc>
                          <a:spcPct val="100000"/>
                        </a:lnSpc>
                        <a:spcBef>
                          <a:spcPts val="390"/>
                        </a:spcBef>
                      </a:pPr>
                      <a:r>
                        <a:rPr sz="950" spc="15" dirty="0">
                          <a:latin typeface="Arial"/>
                          <a:cs typeface="Arial"/>
                        </a:rPr>
                        <a:t>98</a:t>
                      </a:r>
                      <a:endParaRPr sz="950">
                        <a:latin typeface="Arial"/>
                        <a:cs typeface="Arial"/>
                      </a:endParaRPr>
                    </a:p>
                  </a:txBody>
                  <a:tcPr marL="0" marR="0" marT="49530" marB="0"/>
                </a:tc>
                <a:tc>
                  <a:txBody>
                    <a:bodyPr/>
                    <a:lstStyle/>
                    <a:p>
                      <a:pPr marL="14604" algn="ctr">
                        <a:lnSpc>
                          <a:spcPct val="100000"/>
                        </a:lnSpc>
                        <a:spcBef>
                          <a:spcPts val="390"/>
                        </a:spcBef>
                      </a:pPr>
                      <a:r>
                        <a:rPr sz="950" spc="15" dirty="0">
                          <a:latin typeface="Arial"/>
                          <a:cs typeface="Arial"/>
                        </a:rPr>
                        <a:t>103</a:t>
                      </a:r>
                      <a:endParaRPr sz="950">
                        <a:latin typeface="Arial"/>
                        <a:cs typeface="Arial"/>
                      </a:endParaRPr>
                    </a:p>
                  </a:txBody>
                  <a:tcPr marL="0" marR="0" marT="49530" marB="0"/>
                </a:tc>
                <a:tc>
                  <a:txBody>
                    <a:bodyPr/>
                    <a:lstStyle/>
                    <a:p>
                      <a:pPr>
                        <a:lnSpc>
                          <a:spcPct val="100000"/>
                        </a:lnSpc>
                      </a:pPr>
                      <a:endParaRPr sz="1200">
                        <a:latin typeface="Times New Roman"/>
                        <a:cs typeface="Times New Roman"/>
                      </a:endParaRPr>
                    </a:p>
                  </a:txBody>
                  <a:tcPr marL="0" marR="0" marT="0" marB="0"/>
                </a:tc>
                <a:extLst>
                  <a:ext uri="{0D108BD9-81ED-4DB2-BD59-A6C34878D82A}">
                    <a16:rowId xmlns:a16="http://schemas.microsoft.com/office/drawing/2014/main" val="10006"/>
                  </a:ext>
                </a:extLst>
              </a:tr>
              <a:tr h="219823">
                <a:tc>
                  <a:txBody>
                    <a:bodyPr/>
                    <a:lstStyle/>
                    <a:p>
                      <a:pPr marR="35560" algn="r">
                        <a:lnSpc>
                          <a:spcPts val="1610"/>
                        </a:lnSpc>
                      </a:pPr>
                      <a:r>
                        <a:rPr sz="1350" dirty="0">
                          <a:latin typeface="Arial"/>
                          <a:cs typeface="Arial"/>
                        </a:rPr>
                        <a:t>N</a:t>
                      </a:r>
                      <a:endParaRPr sz="1350">
                        <a:latin typeface="Arial"/>
                        <a:cs typeface="Arial"/>
                      </a:endParaRPr>
                    </a:p>
                  </a:txBody>
                  <a:tcPr marL="0" marR="0" marT="0" marB="0"/>
                </a:tc>
                <a:tc>
                  <a:txBody>
                    <a:bodyPr/>
                    <a:lstStyle/>
                    <a:p>
                      <a:pPr marL="37465">
                        <a:lnSpc>
                          <a:spcPts val="1610"/>
                        </a:lnSpc>
                      </a:pPr>
                      <a:r>
                        <a:rPr sz="1350" dirty="0">
                          <a:latin typeface="Arial"/>
                          <a:cs typeface="Arial"/>
                        </a:rPr>
                        <a:t>R</a:t>
                      </a:r>
                      <a:endParaRPr sz="1350">
                        <a:latin typeface="Arial"/>
                        <a:cs typeface="Arial"/>
                      </a:endParaRPr>
                    </a:p>
                  </a:txBody>
                  <a:tcPr marL="0" marR="0" marT="0" marB="0"/>
                </a:tc>
                <a:tc>
                  <a:txBody>
                    <a:bodyPr/>
                    <a:lstStyle/>
                    <a:p>
                      <a:pPr marL="11430" algn="ctr">
                        <a:lnSpc>
                          <a:spcPct val="100000"/>
                        </a:lnSpc>
                        <a:spcBef>
                          <a:spcPts val="390"/>
                        </a:spcBef>
                      </a:pPr>
                      <a:r>
                        <a:rPr sz="950" b="1" spc="15" dirty="0">
                          <a:latin typeface="Arial"/>
                          <a:cs typeface="Arial"/>
                        </a:rPr>
                        <a:t>88</a:t>
                      </a:r>
                      <a:endParaRPr sz="950">
                        <a:latin typeface="Arial"/>
                        <a:cs typeface="Arial"/>
                      </a:endParaRPr>
                    </a:p>
                  </a:txBody>
                  <a:tcPr marL="0" marR="0" marT="49530" marB="0"/>
                </a:tc>
                <a:tc>
                  <a:txBody>
                    <a:bodyPr/>
                    <a:lstStyle/>
                    <a:p>
                      <a:pPr marL="3810" algn="ctr">
                        <a:lnSpc>
                          <a:spcPct val="100000"/>
                        </a:lnSpc>
                        <a:spcBef>
                          <a:spcPts val="390"/>
                        </a:spcBef>
                      </a:pPr>
                      <a:r>
                        <a:rPr sz="950" spc="15" dirty="0">
                          <a:latin typeface="Arial"/>
                          <a:cs typeface="Arial"/>
                        </a:rPr>
                        <a:t>70</a:t>
                      </a:r>
                      <a:endParaRPr sz="950">
                        <a:latin typeface="Arial"/>
                        <a:cs typeface="Arial"/>
                      </a:endParaRPr>
                    </a:p>
                  </a:txBody>
                  <a:tcPr marL="0" marR="0" marT="49530" marB="0"/>
                </a:tc>
                <a:tc>
                  <a:txBody>
                    <a:bodyPr/>
                    <a:lstStyle/>
                    <a:p>
                      <a:pPr algn="ctr">
                        <a:lnSpc>
                          <a:spcPct val="100000"/>
                        </a:lnSpc>
                        <a:spcBef>
                          <a:spcPts val="390"/>
                        </a:spcBef>
                      </a:pPr>
                      <a:r>
                        <a:rPr sz="950" spc="15" dirty="0">
                          <a:latin typeface="Arial"/>
                          <a:cs typeface="Arial"/>
                        </a:rPr>
                        <a:t>76</a:t>
                      </a:r>
                      <a:endParaRPr sz="950">
                        <a:latin typeface="Arial"/>
                        <a:cs typeface="Arial"/>
                      </a:endParaRPr>
                    </a:p>
                  </a:txBody>
                  <a:tcPr marL="0" marR="0" marT="49530" marB="0"/>
                </a:tc>
                <a:tc>
                  <a:txBody>
                    <a:bodyPr/>
                    <a:lstStyle/>
                    <a:p>
                      <a:pPr marR="143510" algn="r">
                        <a:lnSpc>
                          <a:spcPct val="100000"/>
                        </a:lnSpc>
                        <a:spcBef>
                          <a:spcPts val="390"/>
                        </a:spcBef>
                      </a:pPr>
                      <a:r>
                        <a:rPr sz="950" dirty="0">
                          <a:latin typeface="Arial"/>
                          <a:cs typeface="Arial"/>
                        </a:rPr>
                        <a:t>81</a:t>
                      </a:r>
                      <a:endParaRPr sz="950">
                        <a:latin typeface="Arial"/>
                        <a:cs typeface="Arial"/>
                      </a:endParaRPr>
                    </a:p>
                  </a:txBody>
                  <a:tcPr marL="0" marR="0" marT="49530" marB="0"/>
                </a:tc>
                <a:tc>
                  <a:txBody>
                    <a:bodyPr/>
                    <a:lstStyle/>
                    <a:p>
                      <a:pPr algn="ctr">
                        <a:lnSpc>
                          <a:spcPct val="100000"/>
                        </a:lnSpc>
                        <a:spcBef>
                          <a:spcPts val="390"/>
                        </a:spcBef>
                      </a:pPr>
                      <a:r>
                        <a:rPr sz="950" spc="15" dirty="0">
                          <a:latin typeface="Arial"/>
                          <a:cs typeface="Arial"/>
                        </a:rPr>
                        <a:t>85</a:t>
                      </a:r>
                      <a:endParaRPr sz="950">
                        <a:latin typeface="Arial"/>
                        <a:cs typeface="Arial"/>
                      </a:endParaRPr>
                    </a:p>
                  </a:txBody>
                  <a:tcPr marL="0" marR="0" marT="49530" marB="0"/>
                </a:tc>
                <a:tc>
                  <a:txBody>
                    <a:bodyPr/>
                    <a:lstStyle/>
                    <a:p>
                      <a:pPr marL="3175" algn="ctr">
                        <a:lnSpc>
                          <a:spcPct val="100000"/>
                        </a:lnSpc>
                        <a:spcBef>
                          <a:spcPts val="390"/>
                        </a:spcBef>
                      </a:pPr>
                      <a:r>
                        <a:rPr sz="950" spc="15" dirty="0">
                          <a:latin typeface="Arial"/>
                          <a:cs typeface="Arial"/>
                        </a:rPr>
                        <a:t>89</a:t>
                      </a:r>
                      <a:endParaRPr sz="950">
                        <a:latin typeface="Arial"/>
                        <a:cs typeface="Arial"/>
                      </a:endParaRPr>
                    </a:p>
                  </a:txBody>
                  <a:tcPr marL="0" marR="0" marT="49530" marB="0"/>
                </a:tc>
                <a:tc>
                  <a:txBody>
                    <a:bodyPr/>
                    <a:lstStyle/>
                    <a:p>
                      <a:pPr marL="154940">
                        <a:lnSpc>
                          <a:spcPct val="100000"/>
                        </a:lnSpc>
                        <a:spcBef>
                          <a:spcPts val="390"/>
                        </a:spcBef>
                      </a:pPr>
                      <a:r>
                        <a:rPr sz="950" spc="15" dirty="0">
                          <a:latin typeface="Arial"/>
                          <a:cs typeface="Arial"/>
                        </a:rPr>
                        <a:t>93</a:t>
                      </a:r>
                      <a:endParaRPr sz="950">
                        <a:latin typeface="Arial"/>
                        <a:cs typeface="Arial"/>
                      </a:endParaRPr>
                    </a:p>
                  </a:txBody>
                  <a:tcPr marL="0" marR="0" marT="49530" marB="0"/>
                </a:tc>
                <a:tc>
                  <a:txBody>
                    <a:bodyPr/>
                    <a:lstStyle/>
                    <a:p>
                      <a:pPr marL="10160" algn="ctr">
                        <a:lnSpc>
                          <a:spcPct val="100000"/>
                        </a:lnSpc>
                        <a:spcBef>
                          <a:spcPts val="390"/>
                        </a:spcBef>
                      </a:pPr>
                      <a:r>
                        <a:rPr sz="950" spc="15" dirty="0">
                          <a:latin typeface="Arial"/>
                          <a:cs typeface="Arial"/>
                        </a:rPr>
                        <a:t>98</a:t>
                      </a:r>
                      <a:endParaRPr sz="950">
                        <a:latin typeface="Arial"/>
                        <a:cs typeface="Arial"/>
                      </a:endParaRPr>
                    </a:p>
                  </a:txBody>
                  <a:tcPr marL="0" marR="0" marT="49530" marB="0"/>
                </a:tc>
                <a:tc>
                  <a:txBody>
                    <a:bodyPr/>
                    <a:lstStyle/>
                    <a:p>
                      <a:pPr marL="3810" algn="ctr">
                        <a:lnSpc>
                          <a:spcPct val="100000"/>
                        </a:lnSpc>
                        <a:spcBef>
                          <a:spcPts val="390"/>
                        </a:spcBef>
                      </a:pPr>
                      <a:r>
                        <a:rPr sz="950" spc="15" dirty="0">
                          <a:latin typeface="Arial"/>
                          <a:cs typeface="Arial"/>
                        </a:rPr>
                        <a:t>102</a:t>
                      </a:r>
                      <a:endParaRPr sz="950">
                        <a:latin typeface="Arial"/>
                        <a:cs typeface="Arial"/>
                      </a:endParaRPr>
                    </a:p>
                  </a:txBody>
                  <a:tcPr marL="0" marR="0" marT="49530" marB="0"/>
                </a:tc>
                <a:tc>
                  <a:txBody>
                    <a:bodyPr/>
                    <a:lstStyle/>
                    <a:p>
                      <a:pPr marL="14604" algn="ctr">
                        <a:lnSpc>
                          <a:spcPct val="100000"/>
                        </a:lnSpc>
                        <a:spcBef>
                          <a:spcPts val="390"/>
                        </a:spcBef>
                      </a:pPr>
                      <a:r>
                        <a:rPr sz="950" spc="15" dirty="0">
                          <a:latin typeface="Arial"/>
                          <a:cs typeface="Arial"/>
                        </a:rPr>
                        <a:t>108</a:t>
                      </a:r>
                      <a:endParaRPr sz="950">
                        <a:latin typeface="Arial"/>
                        <a:cs typeface="Arial"/>
                      </a:endParaRPr>
                    </a:p>
                  </a:txBody>
                  <a:tcPr marL="0" marR="0" marT="49530" marB="0"/>
                </a:tc>
                <a:tc>
                  <a:txBody>
                    <a:bodyPr/>
                    <a:lstStyle/>
                    <a:p>
                      <a:pPr>
                        <a:lnSpc>
                          <a:spcPct val="100000"/>
                        </a:lnSpc>
                      </a:pPr>
                      <a:endParaRPr sz="1200">
                        <a:latin typeface="Times New Roman"/>
                        <a:cs typeface="Times New Roman"/>
                      </a:endParaRPr>
                    </a:p>
                  </a:txBody>
                  <a:tcPr marL="0" marR="0" marT="0" marB="0"/>
                </a:tc>
                <a:extLst>
                  <a:ext uri="{0D108BD9-81ED-4DB2-BD59-A6C34878D82A}">
                    <a16:rowId xmlns:a16="http://schemas.microsoft.com/office/drawing/2014/main" val="10007"/>
                  </a:ext>
                </a:extLst>
              </a:tr>
              <a:tr h="219885">
                <a:tc>
                  <a:txBody>
                    <a:bodyPr/>
                    <a:lstStyle/>
                    <a:p>
                      <a:pPr marR="29845" algn="r">
                        <a:lnSpc>
                          <a:spcPts val="1614"/>
                        </a:lnSpc>
                      </a:pPr>
                      <a:r>
                        <a:rPr sz="1350" dirty="0">
                          <a:latin typeface="Arial"/>
                          <a:cs typeface="Arial"/>
                        </a:rPr>
                        <a:t>G</a:t>
                      </a:r>
                      <a:endParaRPr sz="1350">
                        <a:latin typeface="Arial"/>
                        <a:cs typeface="Arial"/>
                      </a:endParaRPr>
                    </a:p>
                  </a:txBody>
                  <a:tcPr marL="0" marR="0" marT="0" marB="0"/>
                </a:tc>
                <a:tc>
                  <a:txBody>
                    <a:bodyPr/>
                    <a:lstStyle/>
                    <a:p>
                      <a:pPr marL="37465">
                        <a:lnSpc>
                          <a:spcPts val="1614"/>
                        </a:lnSpc>
                      </a:pPr>
                      <a:r>
                        <a:rPr sz="1350" dirty="0">
                          <a:latin typeface="Arial"/>
                          <a:cs typeface="Arial"/>
                        </a:rPr>
                        <a:t>A</a:t>
                      </a:r>
                      <a:endParaRPr sz="1350">
                        <a:latin typeface="Arial"/>
                        <a:cs typeface="Arial"/>
                      </a:endParaRPr>
                    </a:p>
                  </a:txBody>
                  <a:tcPr marL="0" marR="0" marT="0" marB="0"/>
                </a:tc>
                <a:tc>
                  <a:txBody>
                    <a:bodyPr/>
                    <a:lstStyle/>
                    <a:p>
                      <a:pPr marL="11430" algn="ctr">
                        <a:lnSpc>
                          <a:spcPct val="100000"/>
                        </a:lnSpc>
                        <a:spcBef>
                          <a:spcPts val="390"/>
                        </a:spcBef>
                      </a:pPr>
                      <a:r>
                        <a:rPr sz="950" b="1" spc="15" dirty="0">
                          <a:latin typeface="Arial"/>
                          <a:cs typeface="Arial"/>
                        </a:rPr>
                        <a:t>90</a:t>
                      </a:r>
                      <a:endParaRPr sz="950">
                        <a:latin typeface="Arial"/>
                        <a:cs typeface="Arial"/>
                      </a:endParaRPr>
                    </a:p>
                  </a:txBody>
                  <a:tcPr marL="0" marR="0" marT="49530" marB="0"/>
                </a:tc>
                <a:tc>
                  <a:txBody>
                    <a:bodyPr/>
                    <a:lstStyle/>
                    <a:p>
                      <a:pPr marL="3810" algn="ctr">
                        <a:lnSpc>
                          <a:spcPct val="100000"/>
                        </a:lnSpc>
                        <a:spcBef>
                          <a:spcPts val="390"/>
                        </a:spcBef>
                      </a:pPr>
                      <a:r>
                        <a:rPr sz="950" spc="15" dirty="0">
                          <a:latin typeface="Arial"/>
                          <a:cs typeface="Arial"/>
                        </a:rPr>
                        <a:t>73</a:t>
                      </a:r>
                      <a:endParaRPr sz="950">
                        <a:latin typeface="Arial"/>
                        <a:cs typeface="Arial"/>
                      </a:endParaRPr>
                    </a:p>
                  </a:txBody>
                  <a:tcPr marL="0" marR="0" marT="49530" marB="0"/>
                </a:tc>
                <a:tc>
                  <a:txBody>
                    <a:bodyPr/>
                    <a:lstStyle/>
                    <a:p>
                      <a:pPr algn="ctr">
                        <a:lnSpc>
                          <a:spcPct val="100000"/>
                        </a:lnSpc>
                        <a:spcBef>
                          <a:spcPts val="390"/>
                        </a:spcBef>
                      </a:pPr>
                      <a:r>
                        <a:rPr sz="950" spc="15" dirty="0">
                          <a:latin typeface="Arial"/>
                          <a:cs typeface="Arial"/>
                        </a:rPr>
                        <a:t>78</a:t>
                      </a:r>
                      <a:endParaRPr sz="950">
                        <a:latin typeface="Arial"/>
                        <a:cs typeface="Arial"/>
                      </a:endParaRPr>
                    </a:p>
                  </a:txBody>
                  <a:tcPr marL="0" marR="0" marT="49530" marB="0"/>
                </a:tc>
                <a:tc>
                  <a:txBody>
                    <a:bodyPr/>
                    <a:lstStyle/>
                    <a:p>
                      <a:pPr marR="143510" algn="r">
                        <a:lnSpc>
                          <a:spcPct val="100000"/>
                        </a:lnSpc>
                        <a:spcBef>
                          <a:spcPts val="390"/>
                        </a:spcBef>
                      </a:pPr>
                      <a:r>
                        <a:rPr sz="950" dirty="0">
                          <a:latin typeface="Arial"/>
                          <a:cs typeface="Arial"/>
                        </a:rPr>
                        <a:t>84</a:t>
                      </a:r>
                      <a:endParaRPr sz="950">
                        <a:latin typeface="Arial"/>
                        <a:cs typeface="Arial"/>
                      </a:endParaRPr>
                    </a:p>
                  </a:txBody>
                  <a:tcPr marL="0" marR="0" marT="49530" marB="0"/>
                </a:tc>
                <a:tc>
                  <a:txBody>
                    <a:bodyPr/>
                    <a:lstStyle/>
                    <a:p>
                      <a:pPr algn="ctr">
                        <a:lnSpc>
                          <a:spcPct val="100000"/>
                        </a:lnSpc>
                        <a:spcBef>
                          <a:spcPts val="390"/>
                        </a:spcBef>
                      </a:pPr>
                      <a:r>
                        <a:rPr sz="950" spc="15" dirty="0">
                          <a:latin typeface="Arial"/>
                          <a:cs typeface="Arial"/>
                        </a:rPr>
                        <a:t>88</a:t>
                      </a:r>
                      <a:endParaRPr sz="950">
                        <a:latin typeface="Arial"/>
                        <a:cs typeface="Arial"/>
                      </a:endParaRPr>
                    </a:p>
                  </a:txBody>
                  <a:tcPr marL="0" marR="0" marT="49530" marB="0"/>
                </a:tc>
                <a:tc>
                  <a:txBody>
                    <a:bodyPr/>
                    <a:lstStyle/>
                    <a:p>
                      <a:pPr marL="3175" algn="ctr">
                        <a:lnSpc>
                          <a:spcPct val="100000"/>
                        </a:lnSpc>
                        <a:spcBef>
                          <a:spcPts val="390"/>
                        </a:spcBef>
                      </a:pPr>
                      <a:r>
                        <a:rPr sz="950" spc="15" dirty="0">
                          <a:latin typeface="Arial"/>
                          <a:cs typeface="Arial"/>
                        </a:rPr>
                        <a:t>93</a:t>
                      </a:r>
                      <a:endParaRPr sz="950">
                        <a:latin typeface="Arial"/>
                        <a:cs typeface="Arial"/>
                      </a:endParaRPr>
                    </a:p>
                  </a:txBody>
                  <a:tcPr marL="0" marR="0" marT="49530" marB="0"/>
                </a:tc>
                <a:tc>
                  <a:txBody>
                    <a:bodyPr/>
                    <a:lstStyle/>
                    <a:p>
                      <a:pPr marL="154940">
                        <a:lnSpc>
                          <a:spcPct val="100000"/>
                        </a:lnSpc>
                        <a:spcBef>
                          <a:spcPts val="390"/>
                        </a:spcBef>
                      </a:pPr>
                      <a:r>
                        <a:rPr sz="950" spc="15" dirty="0">
                          <a:latin typeface="Arial"/>
                          <a:cs typeface="Arial"/>
                        </a:rPr>
                        <a:t>97</a:t>
                      </a:r>
                      <a:endParaRPr sz="950">
                        <a:latin typeface="Arial"/>
                        <a:cs typeface="Arial"/>
                      </a:endParaRPr>
                    </a:p>
                  </a:txBody>
                  <a:tcPr marL="0" marR="0" marT="49530" marB="0"/>
                </a:tc>
                <a:tc>
                  <a:txBody>
                    <a:bodyPr/>
                    <a:lstStyle/>
                    <a:p>
                      <a:pPr marL="10795" algn="ctr">
                        <a:lnSpc>
                          <a:spcPct val="100000"/>
                        </a:lnSpc>
                        <a:spcBef>
                          <a:spcPts val="390"/>
                        </a:spcBef>
                      </a:pPr>
                      <a:r>
                        <a:rPr sz="950" spc="15" dirty="0">
                          <a:latin typeface="Arial"/>
                          <a:cs typeface="Arial"/>
                        </a:rPr>
                        <a:t>102</a:t>
                      </a:r>
                      <a:endParaRPr sz="950">
                        <a:latin typeface="Arial"/>
                        <a:cs typeface="Arial"/>
                      </a:endParaRPr>
                    </a:p>
                  </a:txBody>
                  <a:tcPr marL="0" marR="0" marT="49530" marB="0"/>
                </a:tc>
                <a:tc>
                  <a:txBody>
                    <a:bodyPr/>
                    <a:lstStyle/>
                    <a:p>
                      <a:pPr marL="3810" algn="ctr">
                        <a:lnSpc>
                          <a:spcPct val="100000"/>
                        </a:lnSpc>
                        <a:spcBef>
                          <a:spcPts val="390"/>
                        </a:spcBef>
                      </a:pPr>
                      <a:r>
                        <a:rPr sz="950" spc="15" dirty="0">
                          <a:latin typeface="Arial"/>
                          <a:cs typeface="Arial"/>
                        </a:rPr>
                        <a:t>108</a:t>
                      </a:r>
                      <a:endParaRPr sz="950">
                        <a:latin typeface="Arial"/>
                        <a:cs typeface="Arial"/>
                      </a:endParaRPr>
                    </a:p>
                  </a:txBody>
                  <a:tcPr marL="0" marR="0" marT="4953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extLst>
                  <a:ext uri="{0D108BD9-81ED-4DB2-BD59-A6C34878D82A}">
                    <a16:rowId xmlns:a16="http://schemas.microsoft.com/office/drawing/2014/main" val="10008"/>
                  </a:ext>
                </a:extLst>
              </a:tr>
              <a:tr h="219698">
                <a:tc>
                  <a:txBody>
                    <a:bodyPr/>
                    <a:lstStyle/>
                    <a:p>
                      <a:pPr>
                        <a:lnSpc>
                          <a:spcPct val="100000"/>
                        </a:lnSpc>
                      </a:pPr>
                      <a:endParaRPr sz="1200">
                        <a:latin typeface="Times New Roman"/>
                        <a:cs typeface="Times New Roman"/>
                      </a:endParaRPr>
                    </a:p>
                  </a:txBody>
                  <a:tcPr marL="0" marR="0" marT="0" marB="0"/>
                </a:tc>
                <a:tc>
                  <a:txBody>
                    <a:bodyPr/>
                    <a:lstStyle/>
                    <a:p>
                      <a:pPr marL="37465">
                        <a:lnSpc>
                          <a:spcPts val="1610"/>
                        </a:lnSpc>
                      </a:pPr>
                      <a:r>
                        <a:rPr sz="1350" dirty="0">
                          <a:latin typeface="Arial"/>
                          <a:cs typeface="Arial"/>
                        </a:rPr>
                        <a:t>T</a:t>
                      </a:r>
                      <a:endParaRPr sz="1350">
                        <a:latin typeface="Arial"/>
                        <a:cs typeface="Arial"/>
                      </a:endParaRPr>
                    </a:p>
                  </a:txBody>
                  <a:tcPr marL="0" marR="0" marT="0" marB="0"/>
                </a:tc>
                <a:tc>
                  <a:txBody>
                    <a:bodyPr/>
                    <a:lstStyle/>
                    <a:p>
                      <a:pPr marL="11430" algn="ctr">
                        <a:lnSpc>
                          <a:spcPct val="100000"/>
                        </a:lnSpc>
                        <a:spcBef>
                          <a:spcPts val="390"/>
                        </a:spcBef>
                      </a:pPr>
                      <a:r>
                        <a:rPr sz="950" b="1" spc="15" dirty="0">
                          <a:latin typeface="Arial"/>
                          <a:cs typeface="Arial"/>
                        </a:rPr>
                        <a:t>92</a:t>
                      </a:r>
                      <a:endParaRPr sz="950">
                        <a:latin typeface="Arial"/>
                        <a:cs typeface="Arial"/>
                      </a:endParaRPr>
                    </a:p>
                  </a:txBody>
                  <a:tcPr marL="0" marR="0" marT="49530" marB="0"/>
                </a:tc>
                <a:tc>
                  <a:txBody>
                    <a:bodyPr/>
                    <a:lstStyle/>
                    <a:p>
                      <a:pPr marL="3810" algn="ctr">
                        <a:lnSpc>
                          <a:spcPct val="100000"/>
                        </a:lnSpc>
                        <a:spcBef>
                          <a:spcPts val="390"/>
                        </a:spcBef>
                      </a:pPr>
                      <a:r>
                        <a:rPr sz="950" spc="15" dirty="0">
                          <a:latin typeface="Arial"/>
                          <a:cs typeface="Arial"/>
                        </a:rPr>
                        <a:t>75</a:t>
                      </a:r>
                      <a:endParaRPr sz="950">
                        <a:latin typeface="Arial"/>
                        <a:cs typeface="Arial"/>
                      </a:endParaRPr>
                    </a:p>
                  </a:txBody>
                  <a:tcPr marL="0" marR="0" marT="49530" marB="0"/>
                </a:tc>
                <a:tc>
                  <a:txBody>
                    <a:bodyPr/>
                    <a:lstStyle/>
                    <a:p>
                      <a:pPr algn="ctr">
                        <a:lnSpc>
                          <a:spcPct val="100000"/>
                        </a:lnSpc>
                        <a:spcBef>
                          <a:spcPts val="390"/>
                        </a:spcBef>
                      </a:pPr>
                      <a:r>
                        <a:rPr sz="950" spc="15" dirty="0">
                          <a:latin typeface="Arial"/>
                          <a:cs typeface="Arial"/>
                        </a:rPr>
                        <a:t>82</a:t>
                      </a:r>
                      <a:endParaRPr sz="950">
                        <a:latin typeface="Arial"/>
                        <a:cs typeface="Arial"/>
                      </a:endParaRPr>
                    </a:p>
                  </a:txBody>
                  <a:tcPr marL="0" marR="0" marT="49530" marB="0"/>
                </a:tc>
                <a:tc>
                  <a:txBody>
                    <a:bodyPr/>
                    <a:lstStyle/>
                    <a:p>
                      <a:pPr marR="143510" algn="r">
                        <a:lnSpc>
                          <a:spcPct val="100000"/>
                        </a:lnSpc>
                        <a:spcBef>
                          <a:spcPts val="390"/>
                        </a:spcBef>
                      </a:pPr>
                      <a:r>
                        <a:rPr sz="950" dirty="0">
                          <a:latin typeface="Arial"/>
                          <a:cs typeface="Arial"/>
                        </a:rPr>
                        <a:t>87</a:t>
                      </a:r>
                      <a:endParaRPr sz="950">
                        <a:latin typeface="Arial"/>
                        <a:cs typeface="Arial"/>
                      </a:endParaRPr>
                    </a:p>
                  </a:txBody>
                  <a:tcPr marL="0" marR="0" marT="49530" marB="0"/>
                </a:tc>
                <a:tc>
                  <a:txBody>
                    <a:bodyPr/>
                    <a:lstStyle/>
                    <a:p>
                      <a:pPr algn="ctr">
                        <a:lnSpc>
                          <a:spcPct val="100000"/>
                        </a:lnSpc>
                        <a:spcBef>
                          <a:spcPts val="390"/>
                        </a:spcBef>
                      </a:pPr>
                      <a:r>
                        <a:rPr sz="950" spc="15" dirty="0">
                          <a:latin typeface="Arial"/>
                          <a:cs typeface="Arial"/>
                        </a:rPr>
                        <a:t>91</a:t>
                      </a:r>
                      <a:endParaRPr sz="950">
                        <a:latin typeface="Arial"/>
                        <a:cs typeface="Arial"/>
                      </a:endParaRPr>
                    </a:p>
                  </a:txBody>
                  <a:tcPr marL="0" marR="0" marT="49530" marB="0"/>
                </a:tc>
                <a:tc>
                  <a:txBody>
                    <a:bodyPr/>
                    <a:lstStyle/>
                    <a:p>
                      <a:pPr marL="3175" algn="ctr">
                        <a:lnSpc>
                          <a:spcPct val="100000"/>
                        </a:lnSpc>
                        <a:spcBef>
                          <a:spcPts val="390"/>
                        </a:spcBef>
                      </a:pPr>
                      <a:r>
                        <a:rPr sz="950" spc="15" dirty="0">
                          <a:latin typeface="Arial"/>
                          <a:cs typeface="Arial"/>
                        </a:rPr>
                        <a:t>96</a:t>
                      </a:r>
                      <a:endParaRPr sz="950">
                        <a:latin typeface="Arial"/>
                        <a:cs typeface="Arial"/>
                      </a:endParaRPr>
                    </a:p>
                  </a:txBody>
                  <a:tcPr marL="0" marR="0" marT="49530" marB="0"/>
                </a:tc>
                <a:tc>
                  <a:txBody>
                    <a:bodyPr/>
                    <a:lstStyle/>
                    <a:p>
                      <a:pPr marL="120650">
                        <a:lnSpc>
                          <a:spcPct val="100000"/>
                        </a:lnSpc>
                        <a:spcBef>
                          <a:spcPts val="390"/>
                        </a:spcBef>
                      </a:pPr>
                      <a:r>
                        <a:rPr sz="950" spc="15" dirty="0">
                          <a:latin typeface="Arial"/>
                          <a:cs typeface="Arial"/>
                        </a:rPr>
                        <a:t>101</a:t>
                      </a:r>
                      <a:endParaRPr sz="950">
                        <a:latin typeface="Arial"/>
                        <a:cs typeface="Arial"/>
                      </a:endParaRPr>
                    </a:p>
                  </a:txBody>
                  <a:tcPr marL="0" marR="0" marT="49530" marB="0"/>
                </a:tc>
                <a:tc>
                  <a:txBody>
                    <a:bodyPr/>
                    <a:lstStyle/>
                    <a:p>
                      <a:pPr marL="10795" algn="ctr">
                        <a:lnSpc>
                          <a:spcPct val="100000"/>
                        </a:lnSpc>
                        <a:spcBef>
                          <a:spcPts val="390"/>
                        </a:spcBef>
                      </a:pPr>
                      <a:r>
                        <a:rPr sz="950" spc="15" dirty="0">
                          <a:latin typeface="Arial"/>
                          <a:cs typeface="Arial"/>
                        </a:rPr>
                        <a:t>106</a:t>
                      </a:r>
                      <a:endParaRPr sz="950">
                        <a:latin typeface="Arial"/>
                        <a:cs typeface="Arial"/>
                      </a:endParaRPr>
                    </a:p>
                  </a:txBody>
                  <a:tcPr marL="0" marR="0" marT="49530" marB="0"/>
                </a:tc>
                <a:tc>
                  <a:txBody>
                    <a:bodyPr/>
                    <a:lstStyle/>
                    <a:p>
                      <a:pPr marL="3810" algn="ctr">
                        <a:lnSpc>
                          <a:spcPct val="100000"/>
                        </a:lnSpc>
                        <a:spcBef>
                          <a:spcPts val="390"/>
                        </a:spcBef>
                      </a:pPr>
                      <a:r>
                        <a:rPr sz="950" spc="15" dirty="0">
                          <a:latin typeface="Arial"/>
                          <a:cs typeface="Arial"/>
                        </a:rPr>
                        <a:t>112</a:t>
                      </a:r>
                      <a:endParaRPr sz="950">
                        <a:latin typeface="Arial"/>
                        <a:cs typeface="Arial"/>
                      </a:endParaRPr>
                    </a:p>
                  </a:txBody>
                  <a:tcPr marL="0" marR="0" marT="4953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extLst>
                  <a:ext uri="{0D108BD9-81ED-4DB2-BD59-A6C34878D82A}">
                    <a16:rowId xmlns:a16="http://schemas.microsoft.com/office/drawing/2014/main" val="10009"/>
                  </a:ext>
                </a:extLst>
              </a:tr>
              <a:tr h="219823">
                <a:tc>
                  <a:txBody>
                    <a:bodyPr/>
                    <a:lstStyle/>
                    <a:p>
                      <a:pPr marR="40005" algn="r">
                        <a:lnSpc>
                          <a:spcPts val="1610"/>
                        </a:lnSpc>
                      </a:pPr>
                      <a:r>
                        <a:rPr sz="1350" dirty="0">
                          <a:latin typeface="Arial"/>
                          <a:cs typeface="Arial"/>
                        </a:rPr>
                        <a:t>S</a:t>
                      </a:r>
                      <a:endParaRPr sz="1350">
                        <a:latin typeface="Arial"/>
                        <a:cs typeface="Arial"/>
                      </a:endParaRPr>
                    </a:p>
                  </a:txBody>
                  <a:tcPr marL="0" marR="0" marT="0" marB="0"/>
                </a:tc>
                <a:tc>
                  <a:txBody>
                    <a:bodyPr/>
                    <a:lstStyle/>
                    <a:p>
                      <a:pPr marL="37465">
                        <a:lnSpc>
                          <a:spcPts val="1610"/>
                        </a:lnSpc>
                      </a:pPr>
                      <a:r>
                        <a:rPr sz="1350" dirty="0">
                          <a:latin typeface="Arial"/>
                          <a:cs typeface="Arial"/>
                        </a:rPr>
                        <a:t>U</a:t>
                      </a:r>
                      <a:endParaRPr sz="1350">
                        <a:latin typeface="Arial"/>
                        <a:cs typeface="Arial"/>
                      </a:endParaRPr>
                    </a:p>
                  </a:txBody>
                  <a:tcPr marL="0" marR="0" marT="0" marB="0"/>
                </a:tc>
                <a:tc>
                  <a:txBody>
                    <a:bodyPr/>
                    <a:lstStyle/>
                    <a:p>
                      <a:pPr marL="11430" algn="ctr">
                        <a:lnSpc>
                          <a:spcPct val="100000"/>
                        </a:lnSpc>
                        <a:spcBef>
                          <a:spcPts val="390"/>
                        </a:spcBef>
                      </a:pPr>
                      <a:r>
                        <a:rPr sz="950" b="1" spc="15" dirty="0">
                          <a:latin typeface="Arial"/>
                          <a:cs typeface="Arial"/>
                        </a:rPr>
                        <a:t>94</a:t>
                      </a:r>
                      <a:endParaRPr sz="950">
                        <a:latin typeface="Arial"/>
                        <a:cs typeface="Arial"/>
                      </a:endParaRPr>
                    </a:p>
                  </a:txBody>
                  <a:tcPr marL="0" marR="0" marT="49530" marB="0"/>
                </a:tc>
                <a:tc>
                  <a:txBody>
                    <a:bodyPr/>
                    <a:lstStyle/>
                    <a:p>
                      <a:pPr marL="3810" algn="ctr">
                        <a:lnSpc>
                          <a:spcPct val="100000"/>
                        </a:lnSpc>
                        <a:spcBef>
                          <a:spcPts val="390"/>
                        </a:spcBef>
                      </a:pPr>
                      <a:r>
                        <a:rPr sz="950" spc="15" dirty="0">
                          <a:latin typeface="Arial"/>
                          <a:cs typeface="Arial"/>
                        </a:rPr>
                        <a:t>77</a:t>
                      </a:r>
                      <a:endParaRPr sz="950">
                        <a:latin typeface="Arial"/>
                        <a:cs typeface="Arial"/>
                      </a:endParaRPr>
                    </a:p>
                  </a:txBody>
                  <a:tcPr marL="0" marR="0" marT="49530" marB="0"/>
                </a:tc>
                <a:tc>
                  <a:txBody>
                    <a:bodyPr/>
                    <a:lstStyle/>
                    <a:p>
                      <a:pPr algn="ctr">
                        <a:lnSpc>
                          <a:spcPct val="100000"/>
                        </a:lnSpc>
                        <a:spcBef>
                          <a:spcPts val="390"/>
                        </a:spcBef>
                      </a:pPr>
                      <a:r>
                        <a:rPr sz="950" spc="15" dirty="0">
                          <a:latin typeface="Arial"/>
                          <a:cs typeface="Arial"/>
                        </a:rPr>
                        <a:t>84</a:t>
                      </a:r>
                      <a:endParaRPr sz="950">
                        <a:latin typeface="Arial"/>
                        <a:cs typeface="Arial"/>
                      </a:endParaRPr>
                    </a:p>
                  </a:txBody>
                  <a:tcPr marL="0" marR="0" marT="49530" marB="0"/>
                </a:tc>
                <a:tc>
                  <a:txBody>
                    <a:bodyPr/>
                    <a:lstStyle/>
                    <a:p>
                      <a:pPr marR="143510" algn="r">
                        <a:lnSpc>
                          <a:spcPct val="100000"/>
                        </a:lnSpc>
                        <a:spcBef>
                          <a:spcPts val="390"/>
                        </a:spcBef>
                      </a:pPr>
                      <a:r>
                        <a:rPr sz="950" dirty="0">
                          <a:latin typeface="Arial"/>
                          <a:cs typeface="Arial"/>
                        </a:rPr>
                        <a:t>90</a:t>
                      </a:r>
                      <a:endParaRPr sz="950">
                        <a:latin typeface="Arial"/>
                        <a:cs typeface="Arial"/>
                      </a:endParaRPr>
                    </a:p>
                  </a:txBody>
                  <a:tcPr marL="0" marR="0" marT="49530" marB="0"/>
                </a:tc>
                <a:tc>
                  <a:txBody>
                    <a:bodyPr/>
                    <a:lstStyle/>
                    <a:p>
                      <a:pPr algn="ctr">
                        <a:lnSpc>
                          <a:spcPct val="100000"/>
                        </a:lnSpc>
                        <a:spcBef>
                          <a:spcPts val="390"/>
                        </a:spcBef>
                      </a:pPr>
                      <a:r>
                        <a:rPr sz="950" spc="15" dirty="0">
                          <a:latin typeface="Arial"/>
                          <a:cs typeface="Arial"/>
                        </a:rPr>
                        <a:t>95</a:t>
                      </a:r>
                      <a:endParaRPr sz="950">
                        <a:latin typeface="Arial"/>
                        <a:cs typeface="Arial"/>
                      </a:endParaRPr>
                    </a:p>
                  </a:txBody>
                  <a:tcPr marL="0" marR="0" marT="49530" marB="0"/>
                </a:tc>
                <a:tc>
                  <a:txBody>
                    <a:bodyPr/>
                    <a:lstStyle/>
                    <a:p>
                      <a:pPr marL="3810" algn="ctr">
                        <a:lnSpc>
                          <a:spcPct val="100000"/>
                        </a:lnSpc>
                        <a:spcBef>
                          <a:spcPts val="390"/>
                        </a:spcBef>
                      </a:pPr>
                      <a:r>
                        <a:rPr sz="950" spc="15" dirty="0">
                          <a:latin typeface="Arial"/>
                          <a:cs typeface="Arial"/>
                        </a:rPr>
                        <a:t>100</a:t>
                      </a:r>
                      <a:endParaRPr sz="950">
                        <a:latin typeface="Arial"/>
                        <a:cs typeface="Arial"/>
                      </a:endParaRPr>
                    </a:p>
                  </a:txBody>
                  <a:tcPr marL="0" marR="0" marT="49530" marB="0"/>
                </a:tc>
                <a:tc>
                  <a:txBody>
                    <a:bodyPr/>
                    <a:lstStyle/>
                    <a:p>
                      <a:pPr marL="120650">
                        <a:lnSpc>
                          <a:spcPct val="100000"/>
                        </a:lnSpc>
                        <a:spcBef>
                          <a:spcPts val="390"/>
                        </a:spcBef>
                      </a:pPr>
                      <a:r>
                        <a:rPr sz="950" spc="15" dirty="0">
                          <a:latin typeface="Arial"/>
                          <a:cs typeface="Arial"/>
                        </a:rPr>
                        <a:t>107</a:t>
                      </a:r>
                      <a:endParaRPr sz="950">
                        <a:latin typeface="Arial"/>
                        <a:cs typeface="Arial"/>
                      </a:endParaRPr>
                    </a:p>
                  </a:txBody>
                  <a:tcPr marL="0" marR="0" marT="49530" marB="0"/>
                </a:tc>
                <a:tc>
                  <a:txBody>
                    <a:bodyPr/>
                    <a:lstStyle/>
                    <a:p>
                      <a:pPr marL="10795" algn="ctr">
                        <a:lnSpc>
                          <a:spcPct val="100000"/>
                        </a:lnSpc>
                        <a:spcBef>
                          <a:spcPts val="390"/>
                        </a:spcBef>
                      </a:pPr>
                      <a:r>
                        <a:rPr sz="950" spc="15" dirty="0">
                          <a:latin typeface="Arial"/>
                          <a:cs typeface="Arial"/>
                        </a:rPr>
                        <a:t>111</a:t>
                      </a:r>
                      <a:endParaRPr sz="950">
                        <a:latin typeface="Arial"/>
                        <a:cs typeface="Arial"/>
                      </a:endParaRPr>
                    </a:p>
                  </a:txBody>
                  <a:tcPr marL="0" marR="0" marT="4953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extLst>
                  <a:ext uri="{0D108BD9-81ED-4DB2-BD59-A6C34878D82A}">
                    <a16:rowId xmlns:a16="http://schemas.microsoft.com/office/drawing/2014/main" val="10010"/>
                  </a:ext>
                </a:extLst>
              </a:tr>
              <a:tr h="219823">
                <a:tc>
                  <a:txBody>
                    <a:bodyPr/>
                    <a:lstStyle/>
                    <a:p>
                      <a:pPr marR="40005" algn="r">
                        <a:lnSpc>
                          <a:spcPts val="1614"/>
                        </a:lnSpc>
                      </a:pPr>
                      <a:r>
                        <a:rPr sz="1350" dirty="0">
                          <a:latin typeface="Arial"/>
                          <a:cs typeface="Arial"/>
                        </a:rPr>
                        <a:t>E</a:t>
                      </a:r>
                      <a:endParaRPr sz="1350">
                        <a:latin typeface="Arial"/>
                        <a:cs typeface="Arial"/>
                      </a:endParaRPr>
                    </a:p>
                  </a:txBody>
                  <a:tcPr marL="0" marR="0" marT="0" marB="0"/>
                </a:tc>
                <a:tc>
                  <a:txBody>
                    <a:bodyPr/>
                    <a:lstStyle/>
                    <a:p>
                      <a:pPr marL="37465">
                        <a:lnSpc>
                          <a:spcPts val="1614"/>
                        </a:lnSpc>
                      </a:pPr>
                      <a:r>
                        <a:rPr sz="1350" dirty="0">
                          <a:latin typeface="Arial"/>
                          <a:cs typeface="Arial"/>
                        </a:rPr>
                        <a:t>R</a:t>
                      </a:r>
                      <a:endParaRPr sz="1350">
                        <a:latin typeface="Arial"/>
                        <a:cs typeface="Arial"/>
                      </a:endParaRPr>
                    </a:p>
                  </a:txBody>
                  <a:tcPr marL="0" marR="0" marT="0" marB="0"/>
                </a:tc>
                <a:tc>
                  <a:txBody>
                    <a:bodyPr/>
                    <a:lstStyle/>
                    <a:p>
                      <a:pPr marL="11430" algn="ctr">
                        <a:lnSpc>
                          <a:spcPct val="100000"/>
                        </a:lnSpc>
                        <a:spcBef>
                          <a:spcPts val="390"/>
                        </a:spcBef>
                      </a:pPr>
                      <a:r>
                        <a:rPr sz="950" b="1" spc="15" dirty="0">
                          <a:latin typeface="Arial"/>
                          <a:cs typeface="Arial"/>
                        </a:rPr>
                        <a:t>96</a:t>
                      </a:r>
                      <a:endParaRPr sz="950">
                        <a:latin typeface="Arial"/>
                        <a:cs typeface="Arial"/>
                      </a:endParaRPr>
                    </a:p>
                  </a:txBody>
                  <a:tcPr marL="0" marR="0" marT="49530" marB="0"/>
                </a:tc>
                <a:tc>
                  <a:txBody>
                    <a:bodyPr/>
                    <a:lstStyle/>
                    <a:p>
                      <a:pPr marL="3810" algn="ctr">
                        <a:lnSpc>
                          <a:spcPct val="100000"/>
                        </a:lnSpc>
                        <a:spcBef>
                          <a:spcPts val="390"/>
                        </a:spcBef>
                      </a:pPr>
                      <a:r>
                        <a:rPr sz="950" spc="15" dirty="0">
                          <a:latin typeface="Arial"/>
                          <a:cs typeface="Arial"/>
                        </a:rPr>
                        <a:t>79</a:t>
                      </a:r>
                      <a:endParaRPr sz="950">
                        <a:latin typeface="Arial"/>
                        <a:cs typeface="Arial"/>
                      </a:endParaRPr>
                    </a:p>
                  </a:txBody>
                  <a:tcPr marL="0" marR="0" marT="49530" marB="0"/>
                </a:tc>
                <a:tc>
                  <a:txBody>
                    <a:bodyPr/>
                    <a:lstStyle/>
                    <a:p>
                      <a:pPr algn="ctr">
                        <a:lnSpc>
                          <a:spcPct val="100000"/>
                        </a:lnSpc>
                        <a:spcBef>
                          <a:spcPts val="390"/>
                        </a:spcBef>
                      </a:pPr>
                      <a:r>
                        <a:rPr sz="950" spc="15" dirty="0">
                          <a:latin typeface="Arial"/>
                          <a:cs typeface="Arial"/>
                        </a:rPr>
                        <a:t>87</a:t>
                      </a:r>
                      <a:endParaRPr sz="950">
                        <a:latin typeface="Arial"/>
                        <a:cs typeface="Arial"/>
                      </a:endParaRPr>
                    </a:p>
                  </a:txBody>
                  <a:tcPr marL="0" marR="0" marT="49530" marB="0"/>
                </a:tc>
                <a:tc>
                  <a:txBody>
                    <a:bodyPr/>
                    <a:lstStyle/>
                    <a:p>
                      <a:pPr marR="143510" algn="r">
                        <a:lnSpc>
                          <a:spcPct val="100000"/>
                        </a:lnSpc>
                        <a:spcBef>
                          <a:spcPts val="390"/>
                        </a:spcBef>
                      </a:pPr>
                      <a:r>
                        <a:rPr sz="950" dirty="0">
                          <a:latin typeface="Arial"/>
                          <a:cs typeface="Arial"/>
                        </a:rPr>
                        <a:t>93</a:t>
                      </a:r>
                      <a:endParaRPr sz="950">
                        <a:latin typeface="Arial"/>
                        <a:cs typeface="Arial"/>
                      </a:endParaRPr>
                    </a:p>
                  </a:txBody>
                  <a:tcPr marL="0" marR="0" marT="49530" marB="0"/>
                </a:tc>
                <a:tc>
                  <a:txBody>
                    <a:bodyPr/>
                    <a:lstStyle/>
                    <a:p>
                      <a:pPr algn="ctr">
                        <a:lnSpc>
                          <a:spcPct val="100000"/>
                        </a:lnSpc>
                        <a:spcBef>
                          <a:spcPts val="390"/>
                        </a:spcBef>
                      </a:pPr>
                      <a:r>
                        <a:rPr sz="950" spc="15" dirty="0">
                          <a:latin typeface="Arial"/>
                          <a:cs typeface="Arial"/>
                        </a:rPr>
                        <a:t>98</a:t>
                      </a:r>
                      <a:endParaRPr sz="950">
                        <a:latin typeface="Arial"/>
                        <a:cs typeface="Arial"/>
                      </a:endParaRPr>
                    </a:p>
                  </a:txBody>
                  <a:tcPr marL="0" marR="0" marT="49530" marB="0"/>
                </a:tc>
                <a:tc>
                  <a:txBody>
                    <a:bodyPr/>
                    <a:lstStyle/>
                    <a:p>
                      <a:pPr marL="3810" algn="ctr">
                        <a:lnSpc>
                          <a:spcPct val="100000"/>
                        </a:lnSpc>
                        <a:spcBef>
                          <a:spcPts val="390"/>
                        </a:spcBef>
                      </a:pPr>
                      <a:r>
                        <a:rPr sz="950" spc="15" dirty="0">
                          <a:latin typeface="Arial"/>
                          <a:cs typeface="Arial"/>
                        </a:rPr>
                        <a:t>103</a:t>
                      </a:r>
                      <a:endParaRPr sz="950">
                        <a:latin typeface="Arial"/>
                        <a:cs typeface="Arial"/>
                      </a:endParaRPr>
                    </a:p>
                  </a:txBody>
                  <a:tcPr marL="0" marR="0" marT="49530" marB="0"/>
                </a:tc>
                <a:tc>
                  <a:txBody>
                    <a:bodyPr/>
                    <a:lstStyle/>
                    <a:p>
                      <a:pPr marL="120650">
                        <a:lnSpc>
                          <a:spcPct val="100000"/>
                        </a:lnSpc>
                        <a:spcBef>
                          <a:spcPts val="390"/>
                        </a:spcBef>
                      </a:pPr>
                      <a:r>
                        <a:rPr sz="950" spc="15" dirty="0">
                          <a:latin typeface="Arial"/>
                          <a:cs typeface="Arial"/>
                        </a:rPr>
                        <a:t>110</a:t>
                      </a:r>
                      <a:endParaRPr sz="950">
                        <a:latin typeface="Arial"/>
                        <a:cs typeface="Arial"/>
                      </a:endParaRPr>
                    </a:p>
                  </a:txBody>
                  <a:tcPr marL="0" marR="0" marT="49530" marB="0"/>
                </a:tc>
                <a:tc>
                  <a:txBody>
                    <a:bodyPr/>
                    <a:lstStyle/>
                    <a:p>
                      <a:pPr marL="10795" algn="ctr">
                        <a:lnSpc>
                          <a:spcPct val="100000"/>
                        </a:lnSpc>
                        <a:spcBef>
                          <a:spcPts val="390"/>
                        </a:spcBef>
                      </a:pPr>
                      <a:r>
                        <a:rPr sz="950" spc="15" dirty="0">
                          <a:latin typeface="Arial"/>
                          <a:cs typeface="Arial"/>
                        </a:rPr>
                        <a:t>116</a:t>
                      </a:r>
                      <a:endParaRPr sz="950">
                        <a:latin typeface="Arial"/>
                        <a:cs typeface="Arial"/>
                      </a:endParaRPr>
                    </a:p>
                  </a:txBody>
                  <a:tcPr marL="0" marR="0" marT="4953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extLst>
                  <a:ext uri="{0D108BD9-81ED-4DB2-BD59-A6C34878D82A}">
                    <a16:rowId xmlns:a16="http://schemas.microsoft.com/office/drawing/2014/main" val="10011"/>
                  </a:ext>
                </a:extLst>
              </a:tr>
              <a:tr h="242028">
                <a:tc>
                  <a:txBody>
                    <a:bodyPr/>
                    <a:lstStyle/>
                    <a:p>
                      <a:pPr marR="45085" algn="r">
                        <a:lnSpc>
                          <a:spcPts val="1610"/>
                        </a:lnSpc>
                      </a:pPr>
                      <a:r>
                        <a:rPr sz="1350" dirty="0">
                          <a:latin typeface="Arial"/>
                          <a:cs typeface="Arial"/>
                        </a:rPr>
                        <a:t>T</a:t>
                      </a:r>
                      <a:endParaRPr sz="1350">
                        <a:latin typeface="Arial"/>
                        <a:cs typeface="Arial"/>
                      </a:endParaRPr>
                    </a:p>
                  </a:txBody>
                  <a:tcPr marL="0" marR="0" marT="0" marB="0"/>
                </a:tc>
                <a:tc>
                  <a:txBody>
                    <a:bodyPr/>
                    <a:lstStyle/>
                    <a:p>
                      <a:pPr marL="37465">
                        <a:lnSpc>
                          <a:spcPts val="1610"/>
                        </a:lnSpc>
                      </a:pPr>
                      <a:r>
                        <a:rPr sz="1350" dirty="0">
                          <a:latin typeface="Arial"/>
                          <a:cs typeface="Arial"/>
                        </a:rPr>
                        <a:t>E</a:t>
                      </a:r>
                      <a:endParaRPr sz="1350">
                        <a:latin typeface="Arial"/>
                        <a:cs typeface="Arial"/>
                      </a:endParaRPr>
                    </a:p>
                  </a:txBody>
                  <a:tcPr marL="0" marR="0" marT="0" marB="0"/>
                </a:tc>
                <a:tc>
                  <a:txBody>
                    <a:bodyPr/>
                    <a:lstStyle/>
                    <a:p>
                      <a:pPr marL="11430" algn="ctr">
                        <a:lnSpc>
                          <a:spcPct val="100000"/>
                        </a:lnSpc>
                        <a:spcBef>
                          <a:spcPts val="390"/>
                        </a:spcBef>
                      </a:pPr>
                      <a:r>
                        <a:rPr sz="950" b="1" spc="15" dirty="0">
                          <a:latin typeface="Arial"/>
                          <a:cs typeface="Arial"/>
                        </a:rPr>
                        <a:t>98</a:t>
                      </a:r>
                      <a:endParaRPr sz="950">
                        <a:latin typeface="Arial"/>
                        <a:cs typeface="Arial"/>
                      </a:endParaRPr>
                    </a:p>
                  </a:txBody>
                  <a:tcPr marL="0" marR="0" marT="49530" marB="0"/>
                </a:tc>
                <a:tc>
                  <a:txBody>
                    <a:bodyPr/>
                    <a:lstStyle/>
                    <a:p>
                      <a:pPr marL="3810" algn="ctr">
                        <a:lnSpc>
                          <a:spcPct val="100000"/>
                        </a:lnSpc>
                        <a:spcBef>
                          <a:spcPts val="390"/>
                        </a:spcBef>
                      </a:pPr>
                      <a:r>
                        <a:rPr sz="950" spc="15" dirty="0">
                          <a:latin typeface="Arial"/>
                          <a:cs typeface="Arial"/>
                        </a:rPr>
                        <a:t>82</a:t>
                      </a:r>
                      <a:endParaRPr sz="950">
                        <a:latin typeface="Arial"/>
                        <a:cs typeface="Arial"/>
                      </a:endParaRPr>
                    </a:p>
                  </a:txBody>
                  <a:tcPr marL="0" marR="0" marT="49530" marB="0"/>
                </a:tc>
                <a:tc>
                  <a:txBody>
                    <a:bodyPr/>
                    <a:lstStyle/>
                    <a:p>
                      <a:pPr algn="ctr">
                        <a:lnSpc>
                          <a:spcPct val="100000"/>
                        </a:lnSpc>
                        <a:spcBef>
                          <a:spcPts val="390"/>
                        </a:spcBef>
                      </a:pPr>
                      <a:r>
                        <a:rPr sz="950" spc="15" dirty="0">
                          <a:latin typeface="Arial"/>
                          <a:cs typeface="Arial"/>
                        </a:rPr>
                        <a:t>90</a:t>
                      </a:r>
                      <a:endParaRPr sz="950">
                        <a:latin typeface="Arial"/>
                        <a:cs typeface="Arial"/>
                      </a:endParaRPr>
                    </a:p>
                  </a:txBody>
                  <a:tcPr marL="0" marR="0" marT="49530" marB="0"/>
                </a:tc>
                <a:tc>
                  <a:txBody>
                    <a:bodyPr/>
                    <a:lstStyle/>
                    <a:p>
                      <a:pPr marR="143510" algn="r">
                        <a:lnSpc>
                          <a:spcPct val="100000"/>
                        </a:lnSpc>
                        <a:spcBef>
                          <a:spcPts val="390"/>
                        </a:spcBef>
                      </a:pPr>
                      <a:r>
                        <a:rPr sz="950" dirty="0">
                          <a:latin typeface="Arial"/>
                          <a:cs typeface="Arial"/>
                        </a:rPr>
                        <a:t>96</a:t>
                      </a:r>
                      <a:endParaRPr sz="950">
                        <a:latin typeface="Arial"/>
                        <a:cs typeface="Arial"/>
                      </a:endParaRPr>
                    </a:p>
                  </a:txBody>
                  <a:tcPr marL="0" marR="0" marT="49530" marB="0"/>
                </a:tc>
                <a:tc>
                  <a:txBody>
                    <a:bodyPr/>
                    <a:lstStyle/>
                    <a:p>
                      <a:pPr algn="ctr">
                        <a:lnSpc>
                          <a:spcPct val="100000"/>
                        </a:lnSpc>
                        <a:spcBef>
                          <a:spcPts val="390"/>
                        </a:spcBef>
                      </a:pPr>
                      <a:r>
                        <a:rPr sz="950" spc="15" dirty="0">
                          <a:latin typeface="Arial"/>
                          <a:cs typeface="Arial"/>
                        </a:rPr>
                        <a:t>101</a:t>
                      </a:r>
                      <a:endParaRPr sz="950">
                        <a:latin typeface="Arial"/>
                        <a:cs typeface="Arial"/>
                      </a:endParaRPr>
                    </a:p>
                  </a:txBody>
                  <a:tcPr marL="0" marR="0" marT="49530" marB="0"/>
                </a:tc>
                <a:tc>
                  <a:txBody>
                    <a:bodyPr/>
                    <a:lstStyle/>
                    <a:p>
                      <a:pPr marL="3810" algn="ctr">
                        <a:lnSpc>
                          <a:spcPct val="100000"/>
                        </a:lnSpc>
                        <a:spcBef>
                          <a:spcPts val="390"/>
                        </a:spcBef>
                      </a:pPr>
                      <a:r>
                        <a:rPr sz="950" spc="15" dirty="0">
                          <a:latin typeface="Arial"/>
                          <a:cs typeface="Arial"/>
                        </a:rPr>
                        <a:t>107</a:t>
                      </a:r>
                      <a:endParaRPr sz="950">
                        <a:latin typeface="Arial"/>
                        <a:cs typeface="Arial"/>
                      </a:endParaRPr>
                    </a:p>
                  </a:txBody>
                  <a:tcPr marL="0" marR="0" marT="49530" marB="0"/>
                </a:tc>
                <a:tc>
                  <a:txBody>
                    <a:bodyPr/>
                    <a:lstStyle/>
                    <a:p>
                      <a:pPr marL="120650">
                        <a:lnSpc>
                          <a:spcPct val="100000"/>
                        </a:lnSpc>
                        <a:spcBef>
                          <a:spcPts val="390"/>
                        </a:spcBef>
                      </a:pPr>
                      <a:r>
                        <a:rPr sz="950" spc="15" dirty="0">
                          <a:latin typeface="Arial"/>
                          <a:cs typeface="Arial"/>
                        </a:rPr>
                        <a:t>114</a:t>
                      </a:r>
                      <a:endParaRPr sz="950">
                        <a:latin typeface="Arial"/>
                        <a:cs typeface="Arial"/>
                      </a:endParaRPr>
                    </a:p>
                  </a:txBody>
                  <a:tcPr marL="0" marR="0" marT="4953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extLst>
                  <a:ext uri="{0D108BD9-81ED-4DB2-BD59-A6C34878D82A}">
                    <a16:rowId xmlns:a16="http://schemas.microsoft.com/office/drawing/2014/main" val="10012"/>
                  </a:ext>
                </a:extLst>
              </a:tr>
              <a:tr h="192051">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tc>
                  <a:txBody>
                    <a:bodyPr/>
                    <a:lstStyle/>
                    <a:p>
                      <a:pPr marL="11430" algn="ctr">
                        <a:lnSpc>
                          <a:spcPct val="100000"/>
                        </a:lnSpc>
                        <a:spcBef>
                          <a:spcPts val="215"/>
                        </a:spcBef>
                      </a:pPr>
                      <a:r>
                        <a:rPr sz="950" b="1" spc="15" dirty="0">
                          <a:latin typeface="Arial"/>
                          <a:cs typeface="Arial"/>
                        </a:rPr>
                        <a:t>100</a:t>
                      </a:r>
                      <a:endParaRPr sz="950">
                        <a:latin typeface="Arial"/>
                        <a:cs typeface="Arial"/>
                      </a:endParaRPr>
                    </a:p>
                  </a:txBody>
                  <a:tcPr marL="0" marR="0" marT="27305" marB="0"/>
                </a:tc>
                <a:tc>
                  <a:txBody>
                    <a:bodyPr/>
                    <a:lstStyle/>
                    <a:p>
                      <a:pPr marL="3810" algn="ctr">
                        <a:lnSpc>
                          <a:spcPct val="100000"/>
                        </a:lnSpc>
                        <a:spcBef>
                          <a:spcPts val="215"/>
                        </a:spcBef>
                      </a:pPr>
                      <a:r>
                        <a:rPr sz="950" spc="15" dirty="0">
                          <a:latin typeface="Arial"/>
                          <a:cs typeface="Arial"/>
                        </a:rPr>
                        <a:t>85</a:t>
                      </a:r>
                      <a:endParaRPr sz="950">
                        <a:latin typeface="Arial"/>
                        <a:cs typeface="Arial"/>
                      </a:endParaRPr>
                    </a:p>
                  </a:txBody>
                  <a:tcPr marL="0" marR="0" marT="27305" marB="0"/>
                </a:tc>
                <a:tc>
                  <a:txBody>
                    <a:bodyPr/>
                    <a:lstStyle/>
                    <a:p>
                      <a:pPr algn="ctr">
                        <a:lnSpc>
                          <a:spcPct val="100000"/>
                        </a:lnSpc>
                        <a:spcBef>
                          <a:spcPts val="215"/>
                        </a:spcBef>
                      </a:pPr>
                      <a:r>
                        <a:rPr sz="950" spc="15" dirty="0">
                          <a:latin typeface="Arial"/>
                          <a:cs typeface="Arial"/>
                        </a:rPr>
                        <a:t>92</a:t>
                      </a:r>
                      <a:endParaRPr sz="950">
                        <a:latin typeface="Arial"/>
                        <a:cs typeface="Arial"/>
                      </a:endParaRPr>
                    </a:p>
                  </a:txBody>
                  <a:tcPr marL="0" marR="0" marT="27305" marB="0"/>
                </a:tc>
                <a:tc>
                  <a:txBody>
                    <a:bodyPr/>
                    <a:lstStyle/>
                    <a:p>
                      <a:pPr marR="143510" algn="r">
                        <a:lnSpc>
                          <a:spcPct val="100000"/>
                        </a:lnSpc>
                        <a:spcBef>
                          <a:spcPts val="215"/>
                        </a:spcBef>
                      </a:pPr>
                      <a:r>
                        <a:rPr sz="950" dirty="0">
                          <a:latin typeface="Arial"/>
                          <a:cs typeface="Arial"/>
                        </a:rPr>
                        <a:t>99</a:t>
                      </a:r>
                      <a:endParaRPr sz="950">
                        <a:latin typeface="Arial"/>
                        <a:cs typeface="Arial"/>
                      </a:endParaRPr>
                    </a:p>
                  </a:txBody>
                  <a:tcPr marL="0" marR="0" marT="27305" marB="0"/>
                </a:tc>
                <a:tc>
                  <a:txBody>
                    <a:bodyPr/>
                    <a:lstStyle/>
                    <a:p>
                      <a:pPr algn="ctr">
                        <a:lnSpc>
                          <a:spcPct val="100000"/>
                        </a:lnSpc>
                        <a:spcBef>
                          <a:spcPts val="215"/>
                        </a:spcBef>
                      </a:pPr>
                      <a:r>
                        <a:rPr sz="950" spc="15" dirty="0">
                          <a:latin typeface="Arial"/>
                          <a:cs typeface="Arial"/>
                        </a:rPr>
                        <a:t>105</a:t>
                      </a:r>
                      <a:endParaRPr sz="950">
                        <a:latin typeface="Arial"/>
                        <a:cs typeface="Arial"/>
                      </a:endParaRPr>
                    </a:p>
                  </a:txBody>
                  <a:tcPr marL="0" marR="0" marT="27305" marB="0"/>
                </a:tc>
                <a:tc>
                  <a:txBody>
                    <a:bodyPr/>
                    <a:lstStyle/>
                    <a:p>
                      <a:pPr marL="3810" algn="ctr">
                        <a:lnSpc>
                          <a:spcPct val="100000"/>
                        </a:lnSpc>
                        <a:spcBef>
                          <a:spcPts val="215"/>
                        </a:spcBef>
                      </a:pPr>
                      <a:r>
                        <a:rPr sz="950" spc="15" dirty="0">
                          <a:latin typeface="Arial"/>
                          <a:cs typeface="Arial"/>
                        </a:rPr>
                        <a:t>111</a:t>
                      </a:r>
                      <a:endParaRPr sz="950">
                        <a:latin typeface="Arial"/>
                        <a:cs typeface="Arial"/>
                      </a:endParaRPr>
                    </a:p>
                  </a:txBody>
                  <a:tcPr marL="0" marR="0" marT="27305" marB="0"/>
                </a:tc>
                <a:tc>
                  <a:txBody>
                    <a:bodyPr/>
                    <a:lstStyle/>
                    <a:p>
                      <a:pPr marL="120650">
                        <a:lnSpc>
                          <a:spcPct val="100000"/>
                        </a:lnSpc>
                        <a:spcBef>
                          <a:spcPts val="215"/>
                        </a:spcBef>
                      </a:pPr>
                      <a:r>
                        <a:rPr sz="950" spc="15" dirty="0">
                          <a:latin typeface="Arial"/>
                          <a:cs typeface="Arial"/>
                        </a:rPr>
                        <a:t>118</a:t>
                      </a:r>
                      <a:endParaRPr sz="950">
                        <a:latin typeface="Arial"/>
                        <a:cs typeface="Arial"/>
                      </a:endParaRPr>
                    </a:p>
                  </a:txBody>
                  <a:tcPr marL="0" marR="0" marT="27305" marB="0"/>
                </a:tc>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extLst>
                  <a:ext uri="{0D108BD9-81ED-4DB2-BD59-A6C34878D82A}">
                    <a16:rowId xmlns:a16="http://schemas.microsoft.com/office/drawing/2014/main" val="10013"/>
                  </a:ext>
                </a:extLst>
              </a:tr>
              <a:tr h="246271">
                <a:tc>
                  <a:txBody>
                    <a:bodyPr/>
                    <a:lstStyle/>
                    <a:p>
                      <a:pPr>
                        <a:lnSpc>
                          <a:spcPct val="100000"/>
                        </a:lnSpc>
                      </a:pPr>
                      <a:endParaRPr sz="1200">
                        <a:latin typeface="Times New Roman"/>
                        <a:cs typeface="Times New Roman"/>
                      </a:endParaRPr>
                    </a:p>
                  </a:txBody>
                  <a:tcPr marL="0" marR="0" marT="0" marB="0"/>
                </a:tc>
                <a:tc>
                  <a:txBody>
                    <a:bodyPr/>
                    <a:lstStyle/>
                    <a:p>
                      <a:pPr marL="37465">
                        <a:lnSpc>
                          <a:spcPct val="100000"/>
                        </a:lnSpc>
                        <a:spcBef>
                          <a:spcPts val="30"/>
                        </a:spcBef>
                      </a:pPr>
                      <a:r>
                        <a:rPr sz="1350" spc="10" dirty="0">
                          <a:latin typeface="Arial"/>
                          <a:cs typeface="Arial"/>
                        </a:rPr>
                        <a:t>(F)</a:t>
                      </a:r>
                      <a:endParaRPr sz="1350">
                        <a:latin typeface="Arial"/>
                        <a:cs typeface="Arial"/>
                      </a:endParaRPr>
                    </a:p>
                  </a:txBody>
                  <a:tcPr marL="0" marR="0" marT="3810" marB="0"/>
                </a:tc>
                <a:tc>
                  <a:txBody>
                    <a:bodyPr/>
                    <a:lstStyle/>
                    <a:p>
                      <a:pPr marL="11430" algn="ctr">
                        <a:lnSpc>
                          <a:spcPct val="100000"/>
                        </a:lnSpc>
                        <a:spcBef>
                          <a:spcPts val="430"/>
                        </a:spcBef>
                      </a:pPr>
                      <a:r>
                        <a:rPr sz="950" b="1" spc="15" dirty="0">
                          <a:latin typeface="Arial"/>
                          <a:cs typeface="Arial"/>
                        </a:rPr>
                        <a:t>102</a:t>
                      </a:r>
                      <a:endParaRPr sz="950">
                        <a:latin typeface="Arial"/>
                        <a:cs typeface="Arial"/>
                      </a:endParaRPr>
                    </a:p>
                  </a:txBody>
                  <a:tcPr marL="0" marR="0" marT="54610" marB="0"/>
                </a:tc>
                <a:tc>
                  <a:txBody>
                    <a:bodyPr/>
                    <a:lstStyle/>
                    <a:p>
                      <a:pPr marL="3810" algn="ctr">
                        <a:lnSpc>
                          <a:spcPct val="100000"/>
                        </a:lnSpc>
                        <a:spcBef>
                          <a:spcPts val="430"/>
                        </a:spcBef>
                      </a:pPr>
                      <a:r>
                        <a:rPr sz="950" spc="15" dirty="0">
                          <a:latin typeface="Arial"/>
                          <a:cs typeface="Arial"/>
                        </a:rPr>
                        <a:t>87</a:t>
                      </a:r>
                      <a:endParaRPr sz="950">
                        <a:latin typeface="Arial"/>
                        <a:cs typeface="Arial"/>
                      </a:endParaRPr>
                    </a:p>
                  </a:txBody>
                  <a:tcPr marL="0" marR="0" marT="54610" marB="0"/>
                </a:tc>
                <a:tc>
                  <a:txBody>
                    <a:bodyPr/>
                    <a:lstStyle/>
                    <a:p>
                      <a:pPr algn="ctr">
                        <a:lnSpc>
                          <a:spcPct val="100000"/>
                        </a:lnSpc>
                        <a:spcBef>
                          <a:spcPts val="430"/>
                        </a:spcBef>
                      </a:pPr>
                      <a:r>
                        <a:rPr sz="950" spc="15" dirty="0">
                          <a:latin typeface="Arial"/>
                          <a:cs typeface="Arial"/>
                        </a:rPr>
                        <a:t>95</a:t>
                      </a:r>
                      <a:endParaRPr sz="950">
                        <a:latin typeface="Arial"/>
                        <a:cs typeface="Arial"/>
                      </a:endParaRPr>
                    </a:p>
                  </a:txBody>
                  <a:tcPr marL="0" marR="0" marT="54610" marB="0"/>
                </a:tc>
                <a:tc>
                  <a:txBody>
                    <a:bodyPr/>
                    <a:lstStyle/>
                    <a:p>
                      <a:pPr marR="107950" algn="r">
                        <a:lnSpc>
                          <a:spcPct val="100000"/>
                        </a:lnSpc>
                        <a:spcBef>
                          <a:spcPts val="430"/>
                        </a:spcBef>
                      </a:pPr>
                      <a:r>
                        <a:rPr sz="950" dirty="0">
                          <a:latin typeface="Arial"/>
                          <a:cs typeface="Arial"/>
                        </a:rPr>
                        <a:t>102</a:t>
                      </a:r>
                      <a:endParaRPr sz="950">
                        <a:latin typeface="Arial"/>
                        <a:cs typeface="Arial"/>
                      </a:endParaRPr>
                    </a:p>
                  </a:txBody>
                  <a:tcPr marL="0" marR="0" marT="54610" marB="0"/>
                </a:tc>
                <a:tc>
                  <a:txBody>
                    <a:bodyPr/>
                    <a:lstStyle/>
                    <a:p>
                      <a:pPr algn="ctr">
                        <a:lnSpc>
                          <a:spcPct val="100000"/>
                        </a:lnSpc>
                        <a:spcBef>
                          <a:spcPts val="430"/>
                        </a:spcBef>
                      </a:pPr>
                      <a:r>
                        <a:rPr sz="950" spc="15" dirty="0">
                          <a:latin typeface="Arial"/>
                          <a:cs typeface="Arial"/>
                        </a:rPr>
                        <a:t>108</a:t>
                      </a:r>
                      <a:endParaRPr sz="950">
                        <a:latin typeface="Arial"/>
                        <a:cs typeface="Arial"/>
                      </a:endParaRPr>
                    </a:p>
                  </a:txBody>
                  <a:tcPr marL="0" marR="0" marT="54610" marB="0"/>
                </a:tc>
                <a:tc>
                  <a:txBody>
                    <a:bodyPr/>
                    <a:lstStyle/>
                    <a:p>
                      <a:pPr marL="3810" algn="ctr">
                        <a:lnSpc>
                          <a:spcPct val="100000"/>
                        </a:lnSpc>
                        <a:spcBef>
                          <a:spcPts val="430"/>
                        </a:spcBef>
                      </a:pPr>
                      <a:r>
                        <a:rPr sz="950" spc="15" dirty="0">
                          <a:latin typeface="Arial"/>
                          <a:cs typeface="Arial"/>
                        </a:rPr>
                        <a:t>115</a:t>
                      </a:r>
                      <a:endParaRPr sz="950">
                        <a:latin typeface="Arial"/>
                        <a:cs typeface="Arial"/>
                      </a:endParaRPr>
                    </a:p>
                  </a:txBody>
                  <a:tcPr marL="0" marR="0" marT="54610" marB="0"/>
                </a:tc>
                <a:tc>
                  <a:txBody>
                    <a:bodyPr/>
                    <a:lstStyle/>
                    <a:p>
                      <a:pPr marL="120650">
                        <a:lnSpc>
                          <a:spcPct val="100000"/>
                        </a:lnSpc>
                        <a:spcBef>
                          <a:spcPts val="430"/>
                        </a:spcBef>
                      </a:pPr>
                      <a:r>
                        <a:rPr sz="950" spc="15" dirty="0">
                          <a:latin typeface="Arial"/>
                          <a:cs typeface="Arial"/>
                        </a:rPr>
                        <a:t>123</a:t>
                      </a:r>
                      <a:endParaRPr sz="950">
                        <a:latin typeface="Arial"/>
                        <a:cs typeface="Arial"/>
                      </a:endParaRPr>
                    </a:p>
                  </a:txBody>
                  <a:tcPr marL="0" marR="0" marT="5461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extLst>
                  <a:ext uri="{0D108BD9-81ED-4DB2-BD59-A6C34878D82A}">
                    <a16:rowId xmlns:a16="http://schemas.microsoft.com/office/drawing/2014/main" val="10014"/>
                  </a:ext>
                </a:extLst>
              </a:tr>
              <a:tr h="204738">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marL="11430" algn="ctr">
                        <a:lnSpc>
                          <a:spcPct val="100000"/>
                        </a:lnSpc>
                        <a:spcBef>
                          <a:spcPts val="204"/>
                        </a:spcBef>
                      </a:pPr>
                      <a:r>
                        <a:rPr sz="950" b="1" spc="15" dirty="0">
                          <a:latin typeface="Arial"/>
                          <a:cs typeface="Arial"/>
                        </a:rPr>
                        <a:t>104</a:t>
                      </a:r>
                      <a:endParaRPr sz="950">
                        <a:latin typeface="Arial"/>
                        <a:cs typeface="Arial"/>
                      </a:endParaRPr>
                    </a:p>
                  </a:txBody>
                  <a:tcPr marL="0" marR="0" marT="26034" marB="0"/>
                </a:tc>
                <a:tc>
                  <a:txBody>
                    <a:bodyPr/>
                    <a:lstStyle/>
                    <a:p>
                      <a:pPr marL="3810" algn="ctr">
                        <a:lnSpc>
                          <a:spcPct val="100000"/>
                        </a:lnSpc>
                        <a:spcBef>
                          <a:spcPts val="204"/>
                        </a:spcBef>
                      </a:pPr>
                      <a:r>
                        <a:rPr sz="950" spc="15" dirty="0">
                          <a:latin typeface="Arial"/>
                          <a:cs typeface="Arial"/>
                        </a:rPr>
                        <a:t>90</a:t>
                      </a:r>
                      <a:endParaRPr sz="950">
                        <a:latin typeface="Arial"/>
                        <a:cs typeface="Arial"/>
                      </a:endParaRPr>
                    </a:p>
                  </a:txBody>
                  <a:tcPr marL="0" marR="0" marT="26034" marB="0"/>
                </a:tc>
                <a:tc>
                  <a:txBody>
                    <a:bodyPr/>
                    <a:lstStyle/>
                    <a:p>
                      <a:pPr algn="ctr">
                        <a:lnSpc>
                          <a:spcPct val="100000"/>
                        </a:lnSpc>
                        <a:spcBef>
                          <a:spcPts val="204"/>
                        </a:spcBef>
                      </a:pPr>
                      <a:r>
                        <a:rPr sz="950" spc="15" dirty="0">
                          <a:latin typeface="Arial"/>
                          <a:cs typeface="Arial"/>
                        </a:rPr>
                        <a:t>98</a:t>
                      </a:r>
                      <a:endParaRPr sz="950">
                        <a:latin typeface="Arial"/>
                        <a:cs typeface="Arial"/>
                      </a:endParaRPr>
                    </a:p>
                  </a:txBody>
                  <a:tcPr marL="0" marR="0" marT="26034" marB="0"/>
                </a:tc>
                <a:tc>
                  <a:txBody>
                    <a:bodyPr/>
                    <a:lstStyle/>
                    <a:p>
                      <a:pPr marR="107950" algn="r">
                        <a:lnSpc>
                          <a:spcPct val="100000"/>
                        </a:lnSpc>
                        <a:spcBef>
                          <a:spcPts val="204"/>
                        </a:spcBef>
                      </a:pPr>
                      <a:r>
                        <a:rPr sz="950" dirty="0">
                          <a:latin typeface="Arial"/>
                          <a:cs typeface="Arial"/>
                        </a:rPr>
                        <a:t>106</a:t>
                      </a:r>
                      <a:endParaRPr sz="950">
                        <a:latin typeface="Arial"/>
                        <a:cs typeface="Arial"/>
                      </a:endParaRPr>
                    </a:p>
                  </a:txBody>
                  <a:tcPr marL="0" marR="0" marT="26034" marB="0"/>
                </a:tc>
                <a:tc>
                  <a:txBody>
                    <a:bodyPr/>
                    <a:lstStyle/>
                    <a:p>
                      <a:pPr algn="ctr">
                        <a:lnSpc>
                          <a:spcPct val="100000"/>
                        </a:lnSpc>
                        <a:spcBef>
                          <a:spcPts val="204"/>
                        </a:spcBef>
                      </a:pPr>
                      <a:r>
                        <a:rPr sz="950" spc="15" dirty="0">
                          <a:latin typeface="Arial"/>
                          <a:cs typeface="Arial"/>
                        </a:rPr>
                        <a:t>112</a:t>
                      </a:r>
                      <a:endParaRPr sz="950">
                        <a:latin typeface="Arial"/>
                        <a:cs typeface="Arial"/>
                      </a:endParaRPr>
                    </a:p>
                  </a:txBody>
                  <a:tcPr marL="0" marR="0" marT="26034" marB="0"/>
                </a:tc>
                <a:tc>
                  <a:txBody>
                    <a:bodyPr/>
                    <a:lstStyle/>
                    <a:p>
                      <a:pPr marL="3810" algn="ctr">
                        <a:lnSpc>
                          <a:spcPct val="100000"/>
                        </a:lnSpc>
                        <a:spcBef>
                          <a:spcPts val="204"/>
                        </a:spcBef>
                      </a:pPr>
                      <a:r>
                        <a:rPr sz="950" spc="15" dirty="0">
                          <a:latin typeface="Arial"/>
                          <a:cs typeface="Arial"/>
                        </a:rPr>
                        <a:t>120</a:t>
                      </a:r>
                      <a:endParaRPr sz="950">
                        <a:latin typeface="Arial"/>
                        <a:cs typeface="Arial"/>
                      </a:endParaRPr>
                    </a:p>
                  </a:txBody>
                  <a:tcPr marL="0" marR="0" marT="26034"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dirty="0">
                        <a:latin typeface="Times New Roman"/>
                        <a:cs typeface="Times New Roman"/>
                      </a:endParaRPr>
                    </a:p>
                  </a:txBody>
                  <a:tcPr marL="0" marR="0" marT="0" marB="0"/>
                </a:tc>
                <a:extLst>
                  <a:ext uri="{0D108BD9-81ED-4DB2-BD59-A6C34878D82A}">
                    <a16:rowId xmlns:a16="http://schemas.microsoft.com/office/drawing/2014/main" val="10015"/>
                  </a:ext>
                </a:extLst>
              </a:tr>
            </a:tbl>
          </a:graphicData>
        </a:graphic>
      </p:graphicFrame>
      <p:sp>
        <p:nvSpPr>
          <p:cNvPr id="20" name="object 20"/>
          <p:cNvSpPr/>
          <p:nvPr/>
        </p:nvSpPr>
        <p:spPr>
          <a:xfrm>
            <a:off x="5128846" y="5521900"/>
            <a:ext cx="4385310" cy="0"/>
          </a:xfrm>
          <a:custGeom>
            <a:avLst/>
            <a:gdLst/>
            <a:ahLst/>
            <a:cxnLst/>
            <a:rect l="l" t="t" r="r" b="b"/>
            <a:pathLst>
              <a:path w="4385309">
                <a:moveTo>
                  <a:pt x="0" y="0"/>
                </a:moveTo>
                <a:lnTo>
                  <a:pt x="4385000" y="0"/>
                </a:lnTo>
              </a:path>
            </a:pathLst>
          </a:custGeom>
          <a:ln w="23965">
            <a:solidFill>
              <a:srgbClr val="000000"/>
            </a:solidFill>
          </a:ln>
        </p:spPr>
        <p:txBody>
          <a:bodyPr wrap="square" lIns="0" tIns="0" rIns="0" bIns="0" rtlCol="0"/>
          <a:lstStyle/>
          <a:p>
            <a:endParaRPr/>
          </a:p>
        </p:txBody>
      </p:sp>
      <p:sp>
        <p:nvSpPr>
          <p:cNvPr id="21" name="object 21"/>
          <p:cNvSpPr/>
          <p:nvPr/>
        </p:nvSpPr>
        <p:spPr>
          <a:xfrm>
            <a:off x="5011510" y="2574825"/>
            <a:ext cx="505459" cy="2961005"/>
          </a:xfrm>
          <a:custGeom>
            <a:avLst/>
            <a:gdLst/>
            <a:ahLst/>
            <a:cxnLst/>
            <a:rect l="l" t="t" r="r" b="b"/>
            <a:pathLst>
              <a:path w="505460" h="2961004">
                <a:moveTo>
                  <a:pt x="505203" y="2960606"/>
                </a:moveTo>
                <a:lnTo>
                  <a:pt x="0" y="0"/>
                </a:lnTo>
              </a:path>
            </a:pathLst>
          </a:custGeom>
          <a:ln w="8895">
            <a:solidFill>
              <a:srgbClr val="000000"/>
            </a:solidFill>
          </a:ln>
        </p:spPr>
        <p:txBody>
          <a:bodyPr wrap="square" lIns="0" tIns="0" rIns="0" bIns="0" rtlCol="0"/>
          <a:lstStyle/>
          <a:p>
            <a:endParaRPr/>
          </a:p>
        </p:txBody>
      </p:sp>
      <p:sp>
        <p:nvSpPr>
          <p:cNvPr id="22" name="object 22"/>
          <p:cNvSpPr/>
          <p:nvPr/>
        </p:nvSpPr>
        <p:spPr>
          <a:xfrm>
            <a:off x="5468133" y="5530118"/>
            <a:ext cx="97155" cy="106045"/>
          </a:xfrm>
          <a:custGeom>
            <a:avLst/>
            <a:gdLst/>
            <a:ahLst/>
            <a:cxnLst/>
            <a:rect l="l" t="t" r="r" b="b"/>
            <a:pathLst>
              <a:path w="97154" h="106045">
                <a:moveTo>
                  <a:pt x="96981" y="0"/>
                </a:moveTo>
                <a:lnTo>
                  <a:pt x="0" y="16594"/>
                </a:lnTo>
                <a:lnTo>
                  <a:pt x="64820" y="105997"/>
                </a:lnTo>
                <a:lnTo>
                  <a:pt x="96981" y="0"/>
                </a:lnTo>
                <a:close/>
              </a:path>
            </a:pathLst>
          </a:custGeom>
          <a:solidFill>
            <a:srgbClr val="000000"/>
          </a:solidFill>
        </p:spPr>
        <p:txBody>
          <a:bodyPr wrap="square" lIns="0" tIns="0" rIns="0" bIns="0" rtlCol="0"/>
          <a:lstStyle/>
          <a:p>
            <a:endParaRPr/>
          </a:p>
        </p:txBody>
      </p:sp>
      <p:sp>
        <p:nvSpPr>
          <p:cNvPr id="23" name="object 23"/>
          <p:cNvSpPr/>
          <p:nvPr/>
        </p:nvSpPr>
        <p:spPr>
          <a:xfrm>
            <a:off x="4972234" y="2539551"/>
            <a:ext cx="97155" cy="106045"/>
          </a:xfrm>
          <a:custGeom>
            <a:avLst/>
            <a:gdLst/>
            <a:ahLst/>
            <a:cxnLst/>
            <a:rect l="l" t="t" r="r" b="b"/>
            <a:pathLst>
              <a:path w="97154" h="106044">
                <a:moveTo>
                  <a:pt x="31600" y="0"/>
                </a:moveTo>
                <a:lnTo>
                  <a:pt x="0" y="106009"/>
                </a:lnTo>
                <a:lnTo>
                  <a:pt x="96931" y="89402"/>
                </a:lnTo>
                <a:lnTo>
                  <a:pt x="31600" y="0"/>
                </a:lnTo>
                <a:close/>
              </a:path>
            </a:pathLst>
          </a:custGeom>
          <a:solidFill>
            <a:srgbClr val="000000"/>
          </a:solidFill>
        </p:spPr>
        <p:txBody>
          <a:bodyPr wrap="square" lIns="0" tIns="0" rIns="0" bIns="0" rtlCol="0"/>
          <a:lstStyle/>
          <a:p>
            <a:endParaRPr/>
          </a:p>
        </p:txBody>
      </p:sp>
      <p:sp>
        <p:nvSpPr>
          <p:cNvPr id="24" name="object 24"/>
          <p:cNvSpPr/>
          <p:nvPr/>
        </p:nvSpPr>
        <p:spPr>
          <a:xfrm>
            <a:off x="6853765" y="2162522"/>
            <a:ext cx="547370" cy="3418840"/>
          </a:xfrm>
          <a:custGeom>
            <a:avLst/>
            <a:gdLst/>
            <a:ahLst/>
            <a:cxnLst/>
            <a:rect l="l" t="t" r="r" b="b"/>
            <a:pathLst>
              <a:path w="547370" h="3418840">
                <a:moveTo>
                  <a:pt x="0" y="3418683"/>
                </a:moveTo>
                <a:lnTo>
                  <a:pt x="547112" y="0"/>
                </a:lnTo>
              </a:path>
            </a:pathLst>
          </a:custGeom>
          <a:ln w="8895">
            <a:solidFill>
              <a:srgbClr val="000000"/>
            </a:solidFill>
          </a:ln>
        </p:spPr>
        <p:txBody>
          <a:bodyPr wrap="square" lIns="0" tIns="0" rIns="0" bIns="0" rtlCol="0"/>
          <a:lstStyle/>
          <a:p>
            <a:endParaRPr/>
          </a:p>
        </p:txBody>
      </p:sp>
      <p:sp>
        <p:nvSpPr>
          <p:cNvPr id="25" name="object 25"/>
          <p:cNvSpPr/>
          <p:nvPr/>
        </p:nvSpPr>
        <p:spPr>
          <a:xfrm>
            <a:off x="6805560" y="5575905"/>
            <a:ext cx="97155" cy="105410"/>
          </a:xfrm>
          <a:custGeom>
            <a:avLst/>
            <a:gdLst/>
            <a:ahLst/>
            <a:cxnLst/>
            <a:rect l="l" t="t" r="r" b="b"/>
            <a:pathLst>
              <a:path w="97154" h="105410">
                <a:moveTo>
                  <a:pt x="0" y="0"/>
                </a:moveTo>
                <a:lnTo>
                  <a:pt x="33158" y="105073"/>
                </a:lnTo>
                <a:lnTo>
                  <a:pt x="96607" y="15970"/>
                </a:lnTo>
                <a:lnTo>
                  <a:pt x="0" y="0"/>
                </a:lnTo>
                <a:close/>
              </a:path>
            </a:pathLst>
          </a:custGeom>
          <a:solidFill>
            <a:srgbClr val="000000"/>
          </a:solidFill>
        </p:spPr>
        <p:txBody>
          <a:bodyPr wrap="square" lIns="0" tIns="0" rIns="0" bIns="0" rtlCol="0"/>
          <a:lstStyle/>
          <a:p>
            <a:endParaRPr/>
          </a:p>
        </p:txBody>
      </p:sp>
      <p:sp>
        <p:nvSpPr>
          <p:cNvPr id="26" name="object 26"/>
          <p:cNvSpPr/>
          <p:nvPr/>
        </p:nvSpPr>
        <p:spPr>
          <a:xfrm>
            <a:off x="7362026" y="2127250"/>
            <a:ext cx="97155" cy="106045"/>
          </a:xfrm>
          <a:custGeom>
            <a:avLst/>
            <a:gdLst/>
            <a:ahLst/>
            <a:cxnLst/>
            <a:rect l="l" t="t" r="r" b="b"/>
            <a:pathLst>
              <a:path w="97154" h="106044">
                <a:moveTo>
                  <a:pt x="64322" y="0"/>
                </a:moveTo>
                <a:lnTo>
                  <a:pt x="0" y="90027"/>
                </a:lnTo>
                <a:lnTo>
                  <a:pt x="96607" y="105635"/>
                </a:lnTo>
                <a:lnTo>
                  <a:pt x="64322" y="0"/>
                </a:lnTo>
                <a:close/>
              </a:path>
            </a:pathLst>
          </a:custGeom>
          <a:solidFill>
            <a:srgbClr val="000000"/>
          </a:solidFill>
        </p:spPr>
        <p:txBody>
          <a:bodyPr wrap="square" lIns="0" tIns="0" rIns="0" bIns="0" rtlCol="0"/>
          <a:lstStyle/>
          <a:p>
            <a:endParaRPr/>
          </a:p>
        </p:txBody>
      </p:sp>
      <p:sp>
        <p:nvSpPr>
          <p:cNvPr id="27" name="object 27"/>
          <p:cNvSpPr/>
          <p:nvPr/>
        </p:nvSpPr>
        <p:spPr>
          <a:xfrm>
            <a:off x="7698431" y="2606415"/>
            <a:ext cx="1040765" cy="2933700"/>
          </a:xfrm>
          <a:custGeom>
            <a:avLst/>
            <a:gdLst/>
            <a:ahLst/>
            <a:cxnLst/>
            <a:rect l="l" t="t" r="r" b="b"/>
            <a:pathLst>
              <a:path w="1040765" h="2933700">
                <a:moveTo>
                  <a:pt x="1040498" y="2933622"/>
                </a:moveTo>
                <a:lnTo>
                  <a:pt x="0" y="0"/>
                </a:lnTo>
              </a:path>
            </a:pathLst>
          </a:custGeom>
          <a:ln w="8896">
            <a:solidFill>
              <a:srgbClr val="000000"/>
            </a:solidFill>
          </a:ln>
        </p:spPr>
        <p:txBody>
          <a:bodyPr wrap="square" lIns="0" tIns="0" rIns="0" bIns="0" rtlCol="0"/>
          <a:lstStyle/>
          <a:p>
            <a:endParaRPr/>
          </a:p>
        </p:txBody>
      </p:sp>
      <p:sp>
        <p:nvSpPr>
          <p:cNvPr id="28" name="object 28"/>
          <p:cNvSpPr/>
          <p:nvPr/>
        </p:nvSpPr>
        <p:spPr>
          <a:xfrm>
            <a:off x="8692841" y="5526434"/>
            <a:ext cx="92710" cy="109855"/>
          </a:xfrm>
          <a:custGeom>
            <a:avLst/>
            <a:gdLst/>
            <a:ahLst/>
            <a:cxnLst/>
            <a:rect l="l" t="t" r="r" b="b"/>
            <a:pathLst>
              <a:path w="92709" h="109854">
                <a:moveTo>
                  <a:pt x="92369" y="0"/>
                </a:moveTo>
                <a:lnTo>
                  <a:pt x="0" y="33176"/>
                </a:lnTo>
                <a:lnTo>
                  <a:pt x="79405" y="109680"/>
                </a:lnTo>
                <a:lnTo>
                  <a:pt x="92369" y="0"/>
                </a:lnTo>
                <a:close/>
              </a:path>
            </a:pathLst>
          </a:custGeom>
          <a:solidFill>
            <a:srgbClr val="000000"/>
          </a:solidFill>
        </p:spPr>
        <p:txBody>
          <a:bodyPr wrap="square" lIns="0" tIns="0" rIns="0" bIns="0" rtlCol="0"/>
          <a:lstStyle/>
          <a:p>
            <a:endParaRPr/>
          </a:p>
        </p:txBody>
      </p:sp>
      <p:sp>
        <p:nvSpPr>
          <p:cNvPr id="29" name="object 29"/>
          <p:cNvSpPr/>
          <p:nvPr/>
        </p:nvSpPr>
        <p:spPr>
          <a:xfrm>
            <a:off x="7661697" y="2575762"/>
            <a:ext cx="92710" cy="109855"/>
          </a:xfrm>
          <a:custGeom>
            <a:avLst/>
            <a:gdLst/>
            <a:ahLst/>
            <a:cxnLst/>
            <a:rect l="l" t="t" r="r" b="b"/>
            <a:pathLst>
              <a:path w="92710" h="109855">
                <a:moveTo>
                  <a:pt x="13462" y="0"/>
                </a:moveTo>
                <a:lnTo>
                  <a:pt x="0" y="109381"/>
                </a:lnTo>
                <a:lnTo>
                  <a:pt x="92244" y="76541"/>
                </a:lnTo>
                <a:lnTo>
                  <a:pt x="13462" y="0"/>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3776911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838200" y="365125"/>
            <a:ext cx="10515600" cy="1325563"/>
          </a:xfrm>
        </p:spPr>
        <p:txBody>
          <a:bodyPr vert="horz" wrap="square" lIns="0" tIns="13335" rIns="0" bIns="0" rtlCol="0" anchor="ctr">
            <a:spAutoFit/>
          </a:bodyPr>
          <a:lstStyle/>
          <a:p>
            <a:r>
              <a:rPr lang="en-US" dirty="0"/>
              <a:t>Drier than the Desert</a:t>
            </a:r>
          </a:p>
        </p:txBody>
      </p:sp>
      <p:sp>
        <p:nvSpPr>
          <p:cNvPr id="6" name="object 6"/>
          <p:cNvSpPr/>
          <p:nvPr/>
        </p:nvSpPr>
        <p:spPr>
          <a:xfrm>
            <a:off x="2819400" y="1963616"/>
            <a:ext cx="6553200" cy="32766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96822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title"/>
          </p:nvPr>
        </p:nvSpPr>
        <p:spPr>
          <a:xfrm>
            <a:off x="838200" y="365125"/>
            <a:ext cx="10515600" cy="1325563"/>
          </a:xfrm>
        </p:spPr>
        <p:txBody>
          <a:bodyPr vert="horz" wrap="square" lIns="0" tIns="16510" rIns="0" bIns="0" rtlCol="0" anchor="ctr">
            <a:spAutoFit/>
          </a:bodyPr>
          <a:lstStyle/>
          <a:p>
            <a:r>
              <a:rPr lang="en-US" dirty="0"/>
              <a:t>Energy Savings</a:t>
            </a:r>
          </a:p>
        </p:txBody>
      </p:sp>
      <p:sp>
        <p:nvSpPr>
          <p:cNvPr id="14" name="object 14"/>
          <p:cNvSpPr txBox="1">
            <a:spLocks noGrp="1"/>
          </p:cNvSpPr>
          <p:nvPr>
            <p:ph idx="1"/>
          </p:nvPr>
        </p:nvSpPr>
        <p:spPr>
          <a:xfrm>
            <a:off x="733064" y="1457630"/>
            <a:ext cx="7580942" cy="4649350"/>
          </a:xfrm>
        </p:spPr>
        <p:txBody>
          <a:bodyPr vert="horz" wrap="square" lIns="0" tIns="121285" rIns="0" bIns="0" rtlCol="0">
            <a:spAutoFit/>
          </a:bodyPr>
          <a:lstStyle/>
          <a:p>
            <a:pPr marL="0" indent="0">
              <a:buNone/>
            </a:pPr>
            <a:r>
              <a:rPr lang="en-US" b="1" dirty="0">
                <a:latin typeface="Avenir Next Condensed Demi Bold" panose="020B0506020202020204" pitchFamily="34" charset="0"/>
              </a:rPr>
              <a:t>Most Energy Efficient Comfort System in The World….</a:t>
            </a:r>
          </a:p>
          <a:p>
            <a:r>
              <a:rPr lang="en-US" dirty="0"/>
              <a:t>AFUE up to 96.6% saves on gas bill</a:t>
            </a:r>
          </a:p>
          <a:p>
            <a:r>
              <a:rPr lang="en-US" dirty="0"/>
              <a:t>As little as a 80W light bulb in heating</a:t>
            </a:r>
          </a:p>
          <a:p>
            <a:r>
              <a:rPr lang="en-US" dirty="0"/>
              <a:t>As little as a 50W light bulb in continuous fan</a:t>
            </a:r>
          </a:p>
          <a:p>
            <a:r>
              <a:rPr lang="en-US" dirty="0"/>
              <a:t>Enjoy Energy Savings in Cooling….</a:t>
            </a:r>
          </a:p>
          <a:p>
            <a:r>
              <a:rPr lang="en-US" dirty="0"/>
              <a:t>Two Speed Puron Plus</a:t>
            </a:r>
          </a:p>
          <a:p>
            <a:r>
              <a:rPr lang="en-US" dirty="0"/>
              <a:t>Run almost 80% of time in low speed</a:t>
            </a:r>
          </a:p>
          <a:p>
            <a:r>
              <a:rPr lang="en-US" dirty="0"/>
              <a:t>Enjoy ultra high efficiency (16 SEER)</a:t>
            </a:r>
          </a:p>
          <a:p>
            <a:r>
              <a:rPr lang="en-US" dirty="0"/>
              <a:t>Save nearly 40% on outdoor unit operating costs</a:t>
            </a:r>
          </a:p>
        </p:txBody>
      </p:sp>
      <p:grpSp>
        <p:nvGrpSpPr>
          <p:cNvPr id="16" name="Group 15">
            <a:extLst>
              <a:ext uri="{FF2B5EF4-FFF2-40B4-BE49-F238E27FC236}">
                <a16:creationId xmlns:a16="http://schemas.microsoft.com/office/drawing/2014/main" id="{54910304-1661-C746-B652-764A485FA990}"/>
              </a:ext>
            </a:extLst>
          </p:cNvPr>
          <p:cNvGrpSpPr/>
          <p:nvPr/>
        </p:nvGrpSpPr>
        <p:grpSpPr>
          <a:xfrm>
            <a:off x="8452905" y="1181106"/>
            <a:ext cx="2900895" cy="2247894"/>
            <a:chOff x="8558041" y="1415562"/>
            <a:chExt cx="2900895" cy="2247894"/>
          </a:xfrm>
        </p:grpSpPr>
        <p:sp>
          <p:nvSpPr>
            <p:cNvPr id="12" name="object 12"/>
            <p:cNvSpPr/>
            <p:nvPr/>
          </p:nvSpPr>
          <p:spPr>
            <a:xfrm>
              <a:off x="8558041" y="1415562"/>
              <a:ext cx="2900895" cy="2247894"/>
            </a:xfrm>
            <a:prstGeom prst="rect">
              <a:avLst/>
            </a:prstGeom>
            <a:blipFill>
              <a:blip r:embed="rId2" cstate="print"/>
              <a:stretch>
                <a:fillRect/>
              </a:stretch>
            </a:blipFill>
          </p:spPr>
          <p:txBody>
            <a:bodyPr wrap="square" lIns="0" tIns="0" rIns="0" bIns="0" rtlCol="0"/>
            <a:lstStyle/>
            <a:p>
              <a:endParaRPr/>
            </a:p>
          </p:txBody>
        </p:sp>
        <p:sp>
          <p:nvSpPr>
            <p:cNvPr id="13" name="object 13"/>
            <p:cNvSpPr txBox="1"/>
            <p:nvPr/>
          </p:nvSpPr>
          <p:spPr>
            <a:xfrm>
              <a:off x="9178437" y="2805620"/>
              <a:ext cx="495300" cy="187231"/>
            </a:xfrm>
            <a:prstGeom prst="rect">
              <a:avLst/>
            </a:prstGeom>
            <a:solidFill>
              <a:srgbClr val="27181F"/>
            </a:solidFill>
          </p:spPr>
          <p:txBody>
            <a:bodyPr vert="horz" wrap="square" lIns="0" tIns="48260" rIns="0" bIns="0" rtlCol="0">
              <a:spAutoFit/>
            </a:bodyPr>
            <a:lstStyle/>
            <a:p>
              <a:pPr marL="126364">
                <a:spcBef>
                  <a:spcPts val="380"/>
                </a:spcBef>
              </a:pPr>
              <a:r>
                <a:rPr sz="900" b="1" spc="25" dirty="0">
                  <a:solidFill>
                    <a:srgbClr val="CE1704"/>
                  </a:solidFill>
                  <a:latin typeface="Arial"/>
                  <a:cs typeface="Arial"/>
                </a:rPr>
                <a:t>80W</a:t>
              </a:r>
              <a:endParaRPr sz="900">
                <a:latin typeface="Arial"/>
                <a:cs typeface="Arial"/>
              </a:endParaRPr>
            </a:p>
          </p:txBody>
        </p:sp>
      </p:grpSp>
      <p:sp>
        <p:nvSpPr>
          <p:cNvPr id="15" name="object 15"/>
          <p:cNvSpPr/>
          <p:nvPr/>
        </p:nvSpPr>
        <p:spPr>
          <a:xfrm>
            <a:off x="8452905" y="3686176"/>
            <a:ext cx="2853917" cy="269557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4584587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706408"/>
            <a:ext cx="10515600" cy="642997"/>
          </a:xfrm>
        </p:spPr>
        <p:txBody>
          <a:bodyPr vert="horz" wrap="square" lIns="0" tIns="16510" rIns="0" bIns="0" rtlCol="0" anchor="ctr">
            <a:spAutoFit/>
          </a:bodyPr>
          <a:lstStyle/>
          <a:p>
            <a:r>
              <a:rPr lang="en-US" dirty="0"/>
              <a:t>Heat Pump</a:t>
            </a:r>
          </a:p>
        </p:txBody>
      </p:sp>
      <p:sp>
        <p:nvSpPr>
          <p:cNvPr id="5" name="Content Placeholder 4">
            <a:extLst>
              <a:ext uri="{FF2B5EF4-FFF2-40B4-BE49-F238E27FC236}">
                <a16:creationId xmlns:a16="http://schemas.microsoft.com/office/drawing/2014/main" id="{463957A5-D6D5-114C-B29E-BF9FD1DC2B45}"/>
              </a:ext>
            </a:extLst>
          </p:cNvPr>
          <p:cNvSpPr>
            <a:spLocks noGrp="1"/>
          </p:cNvSpPr>
          <p:nvPr>
            <p:ph idx="1"/>
          </p:nvPr>
        </p:nvSpPr>
        <p:spPr>
          <a:xfrm>
            <a:off x="838200" y="1690688"/>
            <a:ext cx="10515600" cy="4351338"/>
          </a:xfrm>
        </p:spPr>
        <p:txBody>
          <a:bodyPr/>
          <a:lstStyle/>
          <a:p>
            <a:pPr>
              <a:lnSpc>
                <a:spcPct val="150000"/>
              </a:lnSpc>
            </a:pPr>
            <a:r>
              <a:rPr lang="en-US" dirty="0"/>
              <a:t>Air source</a:t>
            </a:r>
          </a:p>
          <a:p>
            <a:pPr>
              <a:lnSpc>
                <a:spcPct val="150000"/>
              </a:lnSpc>
            </a:pPr>
            <a:r>
              <a:rPr lang="en-US" dirty="0"/>
              <a:t>300% efficient</a:t>
            </a:r>
          </a:p>
          <a:p>
            <a:pPr>
              <a:lnSpc>
                <a:spcPct val="150000"/>
              </a:lnSpc>
            </a:pPr>
            <a:r>
              <a:rPr lang="en-US" dirty="0"/>
              <a:t>Reversing value</a:t>
            </a:r>
          </a:p>
          <a:p>
            <a:pPr>
              <a:lnSpc>
                <a:spcPct val="150000"/>
              </a:lnSpc>
            </a:pPr>
            <a:r>
              <a:rPr lang="en-US" dirty="0"/>
              <a:t>“Hybrid” HEAT</a:t>
            </a:r>
          </a:p>
          <a:p>
            <a:pPr>
              <a:lnSpc>
                <a:spcPct val="150000"/>
              </a:lnSpc>
            </a:pPr>
            <a:endParaRPr lang="en-US" dirty="0"/>
          </a:p>
        </p:txBody>
      </p:sp>
    </p:spTree>
    <p:extLst>
      <p:ext uri="{BB962C8B-B14F-4D97-AF65-F5344CB8AC3E}">
        <p14:creationId xmlns:p14="http://schemas.microsoft.com/office/powerpoint/2010/main" val="3442117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title"/>
          </p:nvPr>
        </p:nvSpPr>
        <p:spPr>
          <a:xfrm>
            <a:off x="838200" y="365125"/>
            <a:ext cx="10515600" cy="1325563"/>
          </a:xfrm>
        </p:spPr>
        <p:txBody>
          <a:bodyPr vert="horz" wrap="square" lIns="0" tIns="16510" rIns="0" bIns="0" rtlCol="0" anchor="ctr">
            <a:spAutoFit/>
          </a:bodyPr>
          <a:lstStyle/>
          <a:p>
            <a:r>
              <a:rPr lang="en-US" dirty="0"/>
              <a:t>Muffler, Accumulator, Reversing Valve</a:t>
            </a:r>
          </a:p>
        </p:txBody>
      </p:sp>
      <p:sp>
        <p:nvSpPr>
          <p:cNvPr id="14" name="object 14"/>
          <p:cNvSpPr txBox="1"/>
          <p:nvPr/>
        </p:nvSpPr>
        <p:spPr>
          <a:xfrm>
            <a:off x="2692083" y="2129854"/>
            <a:ext cx="114935" cy="300355"/>
          </a:xfrm>
          <a:prstGeom prst="rect">
            <a:avLst/>
          </a:prstGeom>
        </p:spPr>
        <p:txBody>
          <a:bodyPr vert="horz" wrap="square" lIns="0" tIns="12700" rIns="0" bIns="0" rtlCol="0">
            <a:spAutoFit/>
          </a:bodyPr>
          <a:lstStyle/>
          <a:p>
            <a:pPr marL="12700">
              <a:spcBef>
                <a:spcPts val="100"/>
              </a:spcBef>
            </a:pPr>
            <a:r>
              <a:rPr b="1" dirty="0">
                <a:latin typeface="Arial"/>
                <a:cs typeface="Arial"/>
              </a:rPr>
              <a:t>r</a:t>
            </a:r>
            <a:endParaRPr>
              <a:latin typeface="Arial"/>
              <a:cs typeface="Arial"/>
            </a:endParaRPr>
          </a:p>
        </p:txBody>
      </p:sp>
      <p:grpSp>
        <p:nvGrpSpPr>
          <p:cNvPr id="29" name="Group 28">
            <a:extLst>
              <a:ext uri="{FF2B5EF4-FFF2-40B4-BE49-F238E27FC236}">
                <a16:creationId xmlns:a16="http://schemas.microsoft.com/office/drawing/2014/main" id="{982551A8-806D-B046-85C0-F4AB9D2F6736}"/>
              </a:ext>
            </a:extLst>
          </p:cNvPr>
          <p:cNvGrpSpPr/>
          <p:nvPr/>
        </p:nvGrpSpPr>
        <p:grpSpPr>
          <a:xfrm>
            <a:off x="1282066" y="1444240"/>
            <a:ext cx="8818537" cy="4547059"/>
            <a:chOff x="1524001" y="1600200"/>
            <a:chExt cx="9143999" cy="4714875"/>
          </a:xfrm>
        </p:grpSpPr>
        <p:sp>
          <p:nvSpPr>
            <p:cNvPr id="9" name="object 9"/>
            <p:cNvSpPr/>
            <p:nvPr/>
          </p:nvSpPr>
          <p:spPr>
            <a:xfrm>
              <a:off x="1524001" y="1609725"/>
              <a:ext cx="9143999" cy="4705350"/>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2276476" y="1828800"/>
              <a:ext cx="942975" cy="361950"/>
            </a:xfrm>
            <a:custGeom>
              <a:avLst/>
              <a:gdLst/>
              <a:ahLst/>
              <a:cxnLst/>
              <a:rect l="l" t="t" r="r" b="b"/>
              <a:pathLst>
                <a:path w="942975" h="361950">
                  <a:moveTo>
                    <a:pt x="0" y="361950"/>
                  </a:moveTo>
                  <a:lnTo>
                    <a:pt x="942975" y="361950"/>
                  </a:lnTo>
                  <a:lnTo>
                    <a:pt x="942975" y="0"/>
                  </a:lnTo>
                  <a:lnTo>
                    <a:pt x="0" y="0"/>
                  </a:lnTo>
                  <a:lnTo>
                    <a:pt x="0" y="361950"/>
                  </a:lnTo>
                  <a:close/>
                </a:path>
              </a:pathLst>
            </a:custGeom>
            <a:solidFill>
              <a:srgbClr val="FFFFFF"/>
            </a:solidFill>
          </p:spPr>
          <p:txBody>
            <a:bodyPr wrap="square" lIns="0" tIns="0" rIns="0" bIns="0" rtlCol="0"/>
            <a:lstStyle/>
            <a:p>
              <a:endParaRPr/>
            </a:p>
          </p:txBody>
        </p:sp>
        <p:sp>
          <p:nvSpPr>
            <p:cNvPr id="13" name="object 13"/>
            <p:cNvSpPr txBox="1"/>
            <p:nvPr/>
          </p:nvSpPr>
          <p:spPr>
            <a:xfrm>
              <a:off x="2227351" y="2000251"/>
              <a:ext cx="919480" cy="164222"/>
            </a:xfrm>
            <a:prstGeom prst="rect">
              <a:avLst/>
            </a:prstGeom>
            <a:solidFill>
              <a:srgbClr val="FFFFFF"/>
            </a:solidFill>
          </p:spPr>
          <p:txBody>
            <a:bodyPr vert="horz" wrap="square" lIns="0" tIns="0" rIns="0" bIns="0" rtlCol="0">
              <a:spAutoFit/>
            </a:bodyPr>
            <a:lstStyle/>
            <a:p>
              <a:pPr marL="108585">
                <a:lnSpc>
                  <a:spcPts val="1105"/>
                </a:lnSpc>
              </a:pPr>
              <a:r>
                <a:rPr b="1" spc="15" dirty="0">
                  <a:latin typeface="Arial"/>
                  <a:cs typeface="Arial"/>
                </a:rPr>
                <a:t>Muffle</a:t>
              </a:r>
              <a:r>
                <a:rPr lang="en-US" b="1" spc="15" dirty="0">
                  <a:latin typeface="Arial"/>
                  <a:cs typeface="Arial"/>
                </a:rPr>
                <a:t>r</a:t>
              </a:r>
              <a:endParaRPr dirty="0">
                <a:latin typeface="Arial"/>
                <a:cs typeface="Arial"/>
              </a:endParaRPr>
            </a:p>
          </p:txBody>
        </p:sp>
        <p:sp>
          <p:nvSpPr>
            <p:cNvPr id="15" name="object 15"/>
            <p:cNvSpPr/>
            <p:nvPr/>
          </p:nvSpPr>
          <p:spPr>
            <a:xfrm>
              <a:off x="3200400" y="2000250"/>
              <a:ext cx="1371600" cy="114300"/>
            </a:xfrm>
            <a:custGeom>
              <a:avLst/>
              <a:gdLst/>
              <a:ahLst/>
              <a:cxnLst/>
              <a:rect l="l" t="t" r="r" b="b"/>
              <a:pathLst>
                <a:path w="1371600" h="114300">
                  <a:moveTo>
                    <a:pt x="1257300" y="0"/>
                  </a:moveTo>
                  <a:lnTo>
                    <a:pt x="1257300" y="114300"/>
                  </a:lnTo>
                  <a:lnTo>
                    <a:pt x="1333500" y="76200"/>
                  </a:lnTo>
                  <a:lnTo>
                    <a:pt x="1276350" y="76200"/>
                  </a:lnTo>
                  <a:lnTo>
                    <a:pt x="1276350" y="38100"/>
                  </a:lnTo>
                  <a:lnTo>
                    <a:pt x="1333500" y="38100"/>
                  </a:lnTo>
                  <a:lnTo>
                    <a:pt x="1257300" y="0"/>
                  </a:lnTo>
                  <a:close/>
                </a:path>
                <a:path w="1371600" h="114300">
                  <a:moveTo>
                    <a:pt x="1257300" y="38100"/>
                  </a:moveTo>
                  <a:lnTo>
                    <a:pt x="0" y="38100"/>
                  </a:lnTo>
                  <a:lnTo>
                    <a:pt x="0" y="76200"/>
                  </a:lnTo>
                  <a:lnTo>
                    <a:pt x="1257300" y="76200"/>
                  </a:lnTo>
                  <a:lnTo>
                    <a:pt x="1257300" y="38100"/>
                  </a:lnTo>
                  <a:close/>
                </a:path>
                <a:path w="1371600" h="114300">
                  <a:moveTo>
                    <a:pt x="1333500" y="38100"/>
                  </a:moveTo>
                  <a:lnTo>
                    <a:pt x="1276350" y="38100"/>
                  </a:lnTo>
                  <a:lnTo>
                    <a:pt x="1276350" y="76200"/>
                  </a:lnTo>
                  <a:lnTo>
                    <a:pt x="1333500" y="76200"/>
                  </a:lnTo>
                  <a:lnTo>
                    <a:pt x="1371600" y="57150"/>
                  </a:lnTo>
                  <a:lnTo>
                    <a:pt x="1333500" y="38100"/>
                  </a:lnTo>
                  <a:close/>
                </a:path>
              </a:pathLst>
            </a:custGeom>
            <a:solidFill>
              <a:srgbClr val="FFFF00"/>
            </a:solidFill>
          </p:spPr>
          <p:txBody>
            <a:bodyPr wrap="square" lIns="0" tIns="0" rIns="0" bIns="0" rtlCol="0"/>
            <a:lstStyle/>
            <a:p>
              <a:endParaRPr/>
            </a:p>
          </p:txBody>
        </p:sp>
        <p:sp>
          <p:nvSpPr>
            <p:cNvPr id="16" name="object 16"/>
            <p:cNvSpPr/>
            <p:nvPr/>
          </p:nvSpPr>
          <p:spPr>
            <a:xfrm>
              <a:off x="2390776" y="4962525"/>
              <a:ext cx="1647825" cy="361950"/>
            </a:xfrm>
            <a:custGeom>
              <a:avLst/>
              <a:gdLst/>
              <a:ahLst/>
              <a:cxnLst/>
              <a:rect l="l" t="t" r="r" b="b"/>
              <a:pathLst>
                <a:path w="1647825" h="361950">
                  <a:moveTo>
                    <a:pt x="0" y="361950"/>
                  </a:moveTo>
                  <a:lnTo>
                    <a:pt x="1647825" y="361950"/>
                  </a:lnTo>
                  <a:lnTo>
                    <a:pt x="1647825" y="0"/>
                  </a:lnTo>
                  <a:lnTo>
                    <a:pt x="0" y="0"/>
                  </a:lnTo>
                  <a:lnTo>
                    <a:pt x="0" y="361950"/>
                  </a:lnTo>
                  <a:close/>
                </a:path>
              </a:pathLst>
            </a:custGeom>
            <a:solidFill>
              <a:srgbClr val="FFFFFF"/>
            </a:solidFill>
          </p:spPr>
          <p:txBody>
            <a:bodyPr wrap="square" lIns="0" tIns="0" rIns="0" bIns="0" rtlCol="0"/>
            <a:lstStyle/>
            <a:p>
              <a:endParaRPr/>
            </a:p>
          </p:txBody>
        </p:sp>
        <p:sp>
          <p:nvSpPr>
            <p:cNvPr id="17" name="object 17"/>
            <p:cNvSpPr txBox="1"/>
            <p:nvPr/>
          </p:nvSpPr>
          <p:spPr>
            <a:xfrm>
              <a:off x="2502853" y="4988243"/>
              <a:ext cx="1421765" cy="300355"/>
            </a:xfrm>
            <a:prstGeom prst="rect">
              <a:avLst/>
            </a:prstGeom>
          </p:spPr>
          <p:txBody>
            <a:bodyPr vert="horz" wrap="square" lIns="0" tIns="12700" rIns="0" bIns="0" rtlCol="0">
              <a:spAutoFit/>
            </a:bodyPr>
            <a:lstStyle/>
            <a:p>
              <a:pPr marL="12700">
                <a:spcBef>
                  <a:spcPts val="100"/>
                </a:spcBef>
              </a:pPr>
              <a:r>
                <a:rPr b="1" spc="-5" dirty="0">
                  <a:latin typeface="Arial"/>
                  <a:cs typeface="Arial"/>
                </a:rPr>
                <a:t>Accumulator</a:t>
              </a:r>
              <a:endParaRPr>
                <a:latin typeface="Arial"/>
                <a:cs typeface="Arial"/>
              </a:endParaRPr>
            </a:p>
          </p:txBody>
        </p:sp>
        <p:sp>
          <p:nvSpPr>
            <p:cNvPr id="18" name="object 18"/>
            <p:cNvSpPr/>
            <p:nvPr/>
          </p:nvSpPr>
          <p:spPr>
            <a:xfrm>
              <a:off x="4507230" y="4336416"/>
              <a:ext cx="1941195" cy="862965"/>
            </a:xfrm>
            <a:custGeom>
              <a:avLst/>
              <a:gdLst/>
              <a:ahLst/>
              <a:cxnLst/>
              <a:rect l="l" t="t" r="r" b="b"/>
              <a:pathLst>
                <a:path w="1941195" h="862964">
                  <a:moveTo>
                    <a:pt x="1828730" y="35003"/>
                  </a:moveTo>
                  <a:lnTo>
                    <a:pt x="0" y="827659"/>
                  </a:lnTo>
                  <a:lnTo>
                    <a:pt x="15239" y="862711"/>
                  </a:lnTo>
                  <a:lnTo>
                    <a:pt x="1843884" y="69967"/>
                  </a:lnTo>
                  <a:lnTo>
                    <a:pt x="1828730" y="35003"/>
                  </a:lnTo>
                  <a:close/>
                </a:path>
                <a:path w="1941195" h="862964">
                  <a:moveTo>
                    <a:pt x="1924036" y="27432"/>
                  </a:moveTo>
                  <a:lnTo>
                    <a:pt x="1846198" y="27432"/>
                  </a:lnTo>
                  <a:lnTo>
                    <a:pt x="1861439" y="62357"/>
                  </a:lnTo>
                  <a:lnTo>
                    <a:pt x="1843884" y="69967"/>
                  </a:lnTo>
                  <a:lnTo>
                    <a:pt x="1859025" y="104902"/>
                  </a:lnTo>
                  <a:lnTo>
                    <a:pt x="1924036" y="27432"/>
                  </a:lnTo>
                  <a:close/>
                </a:path>
                <a:path w="1941195" h="862964">
                  <a:moveTo>
                    <a:pt x="1846198" y="27432"/>
                  </a:moveTo>
                  <a:lnTo>
                    <a:pt x="1828730" y="35003"/>
                  </a:lnTo>
                  <a:lnTo>
                    <a:pt x="1843884" y="69967"/>
                  </a:lnTo>
                  <a:lnTo>
                    <a:pt x="1861439" y="62357"/>
                  </a:lnTo>
                  <a:lnTo>
                    <a:pt x="1846198" y="27432"/>
                  </a:lnTo>
                  <a:close/>
                </a:path>
                <a:path w="1941195" h="862964">
                  <a:moveTo>
                    <a:pt x="1813559" y="0"/>
                  </a:moveTo>
                  <a:lnTo>
                    <a:pt x="1828730" y="35003"/>
                  </a:lnTo>
                  <a:lnTo>
                    <a:pt x="1846198" y="27432"/>
                  </a:lnTo>
                  <a:lnTo>
                    <a:pt x="1924036" y="27432"/>
                  </a:lnTo>
                  <a:lnTo>
                    <a:pt x="1941195" y="6985"/>
                  </a:lnTo>
                  <a:lnTo>
                    <a:pt x="1813559" y="0"/>
                  </a:lnTo>
                  <a:close/>
                </a:path>
              </a:pathLst>
            </a:custGeom>
            <a:solidFill>
              <a:srgbClr val="FFFF00"/>
            </a:solidFill>
          </p:spPr>
          <p:txBody>
            <a:bodyPr wrap="square" lIns="0" tIns="0" rIns="0" bIns="0" rtlCol="0"/>
            <a:lstStyle/>
            <a:p>
              <a:endParaRPr/>
            </a:p>
          </p:txBody>
        </p:sp>
        <p:sp>
          <p:nvSpPr>
            <p:cNvPr id="19" name="object 19"/>
            <p:cNvSpPr/>
            <p:nvPr/>
          </p:nvSpPr>
          <p:spPr>
            <a:xfrm>
              <a:off x="4038600" y="5181600"/>
              <a:ext cx="476250" cy="0"/>
            </a:xfrm>
            <a:custGeom>
              <a:avLst/>
              <a:gdLst/>
              <a:ahLst/>
              <a:cxnLst/>
              <a:rect l="l" t="t" r="r" b="b"/>
              <a:pathLst>
                <a:path w="476250">
                  <a:moveTo>
                    <a:pt x="476250" y="0"/>
                  </a:moveTo>
                  <a:lnTo>
                    <a:pt x="0" y="0"/>
                  </a:lnTo>
                </a:path>
              </a:pathLst>
            </a:custGeom>
            <a:ln w="38100">
              <a:solidFill>
                <a:srgbClr val="FFFF00"/>
              </a:solidFill>
            </a:ln>
          </p:spPr>
          <p:txBody>
            <a:bodyPr wrap="square" lIns="0" tIns="0" rIns="0" bIns="0" rtlCol="0"/>
            <a:lstStyle/>
            <a:p>
              <a:endParaRPr/>
            </a:p>
          </p:txBody>
        </p:sp>
        <p:sp>
          <p:nvSpPr>
            <p:cNvPr id="20" name="object 20"/>
            <p:cNvSpPr/>
            <p:nvPr/>
          </p:nvSpPr>
          <p:spPr>
            <a:xfrm>
              <a:off x="6429376" y="1600200"/>
              <a:ext cx="1304925" cy="3962400"/>
            </a:xfrm>
            <a:custGeom>
              <a:avLst/>
              <a:gdLst/>
              <a:ahLst/>
              <a:cxnLst/>
              <a:rect l="l" t="t" r="r" b="b"/>
              <a:pathLst>
                <a:path w="1304925" h="3962400">
                  <a:moveTo>
                    <a:pt x="0" y="1981200"/>
                  </a:moveTo>
                  <a:lnTo>
                    <a:pt x="394" y="1911643"/>
                  </a:lnTo>
                  <a:lnTo>
                    <a:pt x="1569" y="1842689"/>
                  </a:lnTo>
                  <a:lnTo>
                    <a:pt x="3512" y="1774376"/>
                  </a:lnTo>
                  <a:lnTo>
                    <a:pt x="6209" y="1706744"/>
                  </a:lnTo>
                  <a:lnTo>
                    <a:pt x="9647" y="1639832"/>
                  </a:lnTo>
                  <a:lnTo>
                    <a:pt x="13815" y="1573679"/>
                  </a:lnTo>
                  <a:lnTo>
                    <a:pt x="18698" y="1508325"/>
                  </a:lnTo>
                  <a:lnTo>
                    <a:pt x="24284" y="1443809"/>
                  </a:lnTo>
                  <a:lnTo>
                    <a:pt x="30561" y="1380171"/>
                  </a:lnTo>
                  <a:lnTo>
                    <a:pt x="37514" y="1317448"/>
                  </a:lnTo>
                  <a:lnTo>
                    <a:pt x="45131" y="1255682"/>
                  </a:lnTo>
                  <a:lnTo>
                    <a:pt x="53399" y="1194910"/>
                  </a:lnTo>
                  <a:lnTo>
                    <a:pt x="62306" y="1135173"/>
                  </a:lnTo>
                  <a:lnTo>
                    <a:pt x="71838" y="1076510"/>
                  </a:lnTo>
                  <a:lnTo>
                    <a:pt x="81982" y="1018959"/>
                  </a:lnTo>
                  <a:lnTo>
                    <a:pt x="92725" y="962561"/>
                  </a:lnTo>
                  <a:lnTo>
                    <a:pt x="104055" y="907354"/>
                  </a:lnTo>
                  <a:lnTo>
                    <a:pt x="115959" y="853377"/>
                  </a:lnTo>
                  <a:lnTo>
                    <a:pt x="128423" y="800671"/>
                  </a:lnTo>
                  <a:lnTo>
                    <a:pt x="141435" y="749274"/>
                  </a:lnTo>
                  <a:lnTo>
                    <a:pt x="154982" y="699226"/>
                  </a:lnTo>
                  <a:lnTo>
                    <a:pt x="169050" y="650565"/>
                  </a:lnTo>
                  <a:lnTo>
                    <a:pt x="183627" y="603332"/>
                  </a:lnTo>
                  <a:lnTo>
                    <a:pt x="198701" y="557565"/>
                  </a:lnTo>
                  <a:lnTo>
                    <a:pt x="214257" y="513303"/>
                  </a:lnTo>
                  <a:lnTo>
                    <a:pt x="230283" y="470587"/>
                  </a:lnTo>
                  <a:lnTo>
                    <a:pt x="246767" y="429455"/>
                  </a:lnTo>
                  <a:lnTo>
                    <a:pt x="263695" y="389947"/>
                  </a:lnTo>
                  <a:lnTo>
                    <a:pt x="281054" y="352101"/>
                  </a:lnTo>
                  <a:lnTo>
                    <a:pt x="298831" y="315957"/>
                  </a:lnTo>
                  <a:lnTo>
                    <a:pt x="317014" y="281555"/>
                  </a:lnTo>
                  <a:lnTo>
                    <a:pt x="354544" y="218132"/>
                  </a:lnTo>
                  <a:lnTo>
                    <a:pt x="393541" y="162145"/>
                  </a:lnTo>
                  <a:lnTo>
                    <a:pt x="433901" y="113910"/>
                  </a:lnTo>
                  <a:lnTo>
                    <a:pt x="475520" y="73740"/>
                  </a:lnTo>
                  <a:lnTo>
                    <a:pt x="518296" y="41950"/>
                  </a:lnTo>
                  <a:lnTo>
                    <a:pt x="562124" y="18854"/>
                  </a:lnTo>
                  <a:lnTo>
                    <a:pt x="606902" y="4765"/>
                  </a:lnTo>
                  <a:lnTo>
                    <a:pt x="652526" y="0"/>
                  </a:lnTo>
                  <a:lnTo>
                    <a:pt x="675429" y="1198"/>
                  </a:lnTo>
                  <a:lnTo>
                    <a:pt x="720627" y="10664"/>
                  </a:lnTo>
                  <a:lnTo>
                    <a:pt x="764929" y="29296"/>
                  </a:lnTo>
                  <a:lnTo>
                    <a:pt x="808232" y="56778"/>
                  </a:lnTo>
                  <a:lnTo>
                    <a:pt x="850431" y="92797"/>
                  </a:lnTo>
                  <a:lnTo>
                    <a:pt x="891424" y="137039"/>
                  </a:lnTo>
                  <a:lnTo>
                    <a:pt x="931106" y="189189"/>
                  </a:lnTo>
                  <a:lnTo>
                    <a:pt x="969375" y="248933"/>
                  </a:lnTo>
                  <a:lnTo>
                    <a:pt x="1006126" y="315957"/>
                  </a:lnTo>
                  <a:lnTo>
                    <a:pt x="1023900" y="352101"/>
                  </a:lnTo>
                  <a:lnTo>
                    <a:pt x="1041256" y="389947"/>
                  </a:lnTo>
                  <a:lnTo>
                    <a:pt x="1058181" y="429455"/>
                  </a:lnTo>
                  <a:lnTo>
                    <a:pt x="1074662" y="470587"/>
                  </a:lnTo>
                  <a:lnTo>
                    <a:pt x="1090686" y="513303"/>
                  </a:lnTo>
                  <a:lnTo>
                    <a:pt x="1106240" y="557565"/>
                  </a:lnTo>
                  <a:lnTo>
                    <a:pt x="1121312" y="603332"/>
                  </a:lnTo>
                  <a:lnTo>
                    <a:pt x="1135887" y="650565"/>
                  </a:lnTo>
                  <a:lnTo>
                    <a:pt x="1149954" y="699226"/>
                  </a:lnTo>
                  <a:lnTo>
                    <a:pt x="1163499" y="749274"/>
                  </a:lnTo>
                  <a:lnTo>
                    <a:pt x="1176509" y="800671"/>
                  </a:lnTo>
                  <a:lnTo>
                    <a:pt x="1188972" y="853377"/>
                  </a:lnTo>
                  <a:lnTo>
                    <a:pt x="1200875" y="907354"/>
                  </a:lnTo>
                  <a:lnTo>
                    <a:pt x="1212204" y="962561"/>
                  </a:lnTo>
                  <a:lnTo>
                    <a:pt x="1222946" y="1018959"/>
                  </a:lnTo>
                  <a:lnTo>
                    <a:pt x="1233090" y="1076510"/>
                  </a:lnTo>
                  <a:lnTo>
                    <a:pt x="1242621" y="1135173"/>
                  </a:lnTo>
                  <a:lnTo>
                    <a:pt x="1251527" y="1194910"/>
                  </a:lnTo>
                  <a:lnTo>
                    <a:pt x="1259795" y="1255682"/>
                  </a:lnTo>
                  <a:lnTo>
                    <a:pt x="1267412" y="1317448"/>
                  </a:lnTo>
                  <a:lnTo>
                    <a:pt x="1274364" y="1380171"/>
                  </a:lnTo>
                  <a:lnTo>
                    <a:pt x="1280640" y="1443809"/>
                  </a:lnTo>
                  <a:lnTo>
                    <a:pt x="1286226" y="1508325"/>
                  </a:lnTo>
                  <a:lnTo>
                    <a:pt x="1291109" y="1573679"/>
                  </a:lnTo>
                  <a:lnTo>
                    <a:pt x="1295277" y="1639832"/>
                  </a:lnTo>
                  <a:lnTo>
                    <a:pt x="1298715" y="1706744"/>
                  </a:lnTo>
                  <a:lnTo>
                    <a:pt x="1301412" y="1774376"/>
                  </a:lnTo>
                  <a:lnTo>
                    <a:pt x="1303355" y="1842689"/>
                  </a:lnTo>
                  <a:lnTo>
                    <a:pt x="1304530" y="1911643"/>
                  </a:lnTo>
                  <a:lnTo>
                    <a:pt x="1304925" y="1981200"/>
                  </a:lnTo>
                  <a:lnTo>
                    <a:pt x="1304530" y="2050756"/>
                  </a:lnTo>
                  <a:lnTo>
                    <a:pt x="1303355" y="2119710"/>
                  </a:lnTo>
                  <a:lnTo>
                    <a:pt x="1301412" y="2188023"/>
                  </a:lnTo>
                  <a:lnTo>
                    <a:pt x="1298715" y="2255655"/>
                  </a:lnTo>
                  <a:lnTo>
                    <a:pt x="1295277" y="2322567"/>
                  </a:lnTo>
                  <a:lnTo>
                    <a:pt x="1291109" y="2388720"/>
                  </a:lnTo>
                  <a:lnTo>
                    <a:pt x="1286226" y="2454074"/>
                  </a:lnTo>
                  <a:lnTo>
                    <a:pt x="1280640" y="2518590"/>
                  </a:lnTo>
                  <a:lnTo>
                    <a:pt x="1274364" y="2582228"/>
                  </a:lnTo>
                  <a:lnTo>
                    <a:pt x="1267412" y="2644951"/>
                  </a:lnTo>
                  <a:lnTo>
                    <a:pt x="1259795" y="2706717"/>
                  </a:lnTo>
                  <a:lnTo>
                    <a:pt x="1251527" y="2767489"/>
                  </a:lnTo>
                  <a:lnTo>
                    <a:pt x="1242621" y="2827226"/>
                  </a:lnTo>
                  <a:lnTo>
                    <a:pt x="1233090" y="2885889"/>
                  </a:lnTo>
                  <a:lnTo>
                    <a:pt x="1222946" y="2943440"/>
                  </a:lnTo>
                  <a:lnTo>
                    <a:pt x="1212204" y="2999838"/>
                  </a:lnTo>
                  <a:lnTo>
                    <a:pt x="1200875" y="3055045"/>
                  </a:lnTo>
                  <a:lnTo>
                    <a:pt x="1188972" y="3109022"/>
                  </a:lnTo>
                  <a:lnTo>
                    <a:pt x="1176509" y="3161728"/>
                  </a:lnTo>
                  <a:lnTo>
                    <a:pt x="1163499" y="3213125"/>
                  </a:lnTo>
                  <a:lnTo>
                    <a:pt x="1149954" y="3263173"/>
                  </a:lnTo>
                  <a:lnTo>
                    <a:pt x="1135887" y="3311834"/>
                  </a:lnTo>
                  <a:lnTo>
                    <a:pt x="1121312" y="3359067"/>
                  </a:lnTo>
                  <a:lnTo>
                    <a:pt x="1106240" y="3404834"/>
                  </a:lnTo>
                  <a:lnTo>
                    <a:pt x="1090686" y="3449096"/>
                  </a:lnTo>
                  <a:lnTo>
                    <a:pt x="1074662" y="3491812"/>
                  </a:lnTo>
                  <a:lnTo>
                    <a:pt x="1058181" y="3532944"/>
                  </a:lnTo>
                  <a:lnTo>
                    <a:pt x="1041256" y="3572452"/>
                  </a:lnTo>
                  <a:lnTo>
                    <a:pt x="1023900" y="3610298"/>
                  </a:lnTo>
                  <a:lnTo>
                    <a:pt x="1006126" y="3646442"/>
                  </a:lnTo>
                  <a:lnTo>
                    <a:pt x="987946" y="3680844"/>
                  </a:lnTo>
                  <a:lnTo>
                    <a:pt x="950424" y="3744267"/>
                  </a:lnTo>
                  <a:lnTo>
                    <a:pt x="911435" y="3800254"/>
                  </a:lnTo>
                  <a:lnTo>
                    <a:pt x="871085" y="3848489"/>
                  </a:lnTo>
                  <a:lnTo>
                    <a:pt x="829476" y="3888659"/>
                  </a:lnTo>
                  <a:lnTo>
                    <a:pt x="786712" y="3920449"/>
                  </a:lnTo>
                  <a:lnTo>
                    <a:pt x="742897" y="3943545"/>
                  </a:lnTo>
                  <a:lnTo>
                    <a:pt x="698133" y="3957634"/>
                  </a:lnTo>
                  <a:lnTo>
                    <a:pt x="652526" y="3962400"/>
                  </a:lnTo>
                  <a:lnTo>
                    <a:pt x="629615" y="3961201"/>
                  </a:lnTo>
                  <a:lnTo>
                    <a:pt x="584401" y="3951735"/>
                  </a:lnTo>
                  <a:lnTo>
                    <a:pt x="540085" y="3933103"/>
                  </a:lnTo>
                  <a:lnTo>
                    <a:pt x="496770" y="3905621"/>
                  </a:lnTo>
                  <a:lnTo>
                    <a:pt x="454560" y="3869602"/>
                  </a:lnTo>
                  <a:lnTo>
                    <a:pt x="413557" y="3825360"/>
                  </a:lnTo>
                  <a:lnTo>
                    <a:pt x="373866" y="3773210"/>
                  </a:lnTo>
                  <a:lnTo>
                    <a:pt x="335589" y="3713466"/>
                  </a:lnTo>
                  <a:lnTo>
                    <a:pt x="298831" y="3646442"/>
                  </a:lnTo>
                  <a:lnTo>
                    <a:pt x="281054" y="3610298"/>
                  </a:lnTo>
                  <a:lnTo>
                    <a:pt x="263695" y="3572452"/>
                  </a:lnTo>
                  <a:lnTo>
                    <a:pt x="246767" y="3532944"/>
                  </a:lnTo>
                  <a:lnTo>
                    <a:pt x="230283" y="3491812"/>
                  </a:lnTo>
                  <a:lnTo>
                    <a:pt x="214257" y="3449096"/>
                  </a:lnTo>
                  <a:lnTo>
                    <a:pt x="198701" y="3404834"/>
                  </a:lnTo>
                  <a:lnTo>
                    <a:pt x="183627" y="3359067"/>
                  </a:lnTo>
                  <a:lnTo>
                    <a:pt x="169050" y="3311834"/>
                  </a:lnTo>
                  <a:lnTo>
                    <a:pt x="154982" y="3263173"/>
                  </a:lnTo>
                  <a:lnTo>
                    <a:pt x="141435" y="3213125"/>
                  </a:lnTo>
                  <a:lnTo>
                    <a:pt x="128423" y="3161728"/>
                  </a:lnTo>
                  <a:lnTo>
                    <a:pt x="115959" y="3109022"/>
                  </a:lnTo>
                  <a:lnTo>
                    <a:pt x="104055" y="3055045"/>
                  </a:lnTo>
                  <a:lnTo>
                    <a:pt x="92725" y="2999838"/>
                  </a:lnTo>
                  <a:lnTo>
                    <a:pt x="81982" y="2943440"/>
                  </a:lnTo>
                  <a:lnTo>
                    <a:pt x="71838" y="2885889"/>
                  </a:lnTo>
                  <a:lnTo>
                    <a:pt x="62306" y="2827226"/>
                  </a:lnTo>
                  <a:lnTo>
                    <a:pt x="53399" y="2767489"/>
                  </a:lnTo>
                  <a:lnTo>
                    <a:pt x="45131" y="2706717"/>
                  </a:lnTo>
                  <a:lnTo>
                    <a:pt x="37514" y="2644951"/>
                  </a:lnTo>
                  <a:lnTo>
                    <a:pt x="30561" y="2582228"/>
                  </a:lnTo>
                  <a:lnTo>
                    <a:pt x="24284" y="2518590"/>
                  </a:lnTo>
                  <a:lnTo>
                    <a:pt x="18698" y="2454074"/>
                  </a:lnTo>
                  <a:lnTo>
                    <a:pt x="13815" y="2388720"/>
                  </a:lnTo>
                  <a:lnTo>
                    <a:pt x="9647" y="2322567"/>
                  </a:lnTo>
                  <a:lnTo>
                    <a:pt x="6209" y="2255655"/>
                  </a:lnTo>
                  <a:lnTo>
                    <a:pt x="3512" y="2188023"/>
                  </a:lnTo>
                  <a:lnTo>
                    <a:pt x="1569" y="2119710"/>
                  </a:lnTo>
                  <a:lnTo>
                    <a:pt x="394" y="2050756"/>
                  </a:lnTo>
                  <a:lnTo>
                    <a:pt x="0" y="1981200"/>
                  </a:lnTo>
                  <a:close/>
                </a:path>
              </a:pathLst>
            </a:custGeom>
            <a:ln w="38100">
              <a:solidFill>
                <a:srgbClr val="FFFF00"/>
              </a:solidFill>
            </a:ln>
          </p:spPr>
          <p:txBody>
            <a:bodyPr wrap="square" lIns="0" tIns="0" rIns="0" bIns="0" rtlCol="0"/>
            <a:lstStyle/>
            <a:p>
              <a:endParaRPr/>
            </a:p>
          </p:txBody>
        </p:sp>
        <p:sp>
          <p:nvSpPr>
            <p:cNvPr id="21" name="object 21"/>
            <p:cNvSpPr/>
            <p:nvPr/>
          </p:nvSpPr>
          <p:spPr>
            <a:xfrm>
              <a:off x="7839034" y="3297946"/>
              <a:ext cx="2197735" cy="1188085"/>
            </a:xfrm>
            <a:custGeom>
              <a:avLst/>
              <a:gdLst/>
              <a:ahLst/>
              <a:cxnLst/>
              <a:rect l="l" t="t" r="r" b="b"/>
              <a:pathLst>
                <a:path w="2197734" h="1188085">
                  <a:moveTo>
                    <a:pt x="936285" y="1008497"/>
                  </a:moveTo>
                  <a:lnTo>
                    <a:pt x="874886" y="983713"/>
                  </a:lnTo>
                  <a:lnTo>
                    <a:pt x="814894" y="957992"/>
                  </a:lnTo>
                  <a:lnTo>
                    <a:pt x="756387" y="931406"/>
                  </a:lnTo>
                  <a:lnTo>
                    <a:pt x="699443" y="904025"/>
                  </a:lnTo>
                  <a:lnTo>
                    <a:pt x="644141" y="875920"/>
                  </a:lnTo>
                  <a:lnTo>
                    <a:pt x="590557" y="847162"/>
                  </a:lnTo>
                  <a:lnTo>
                    <a:pt x="538771" y="817822"/>
                  </a:lnTo>
                  <a:lnTo>
                    <a:pt x="488860" y="787971"/>
                  </a:lnTo>
                  <a:lnTo>
                    <a:pt x="440902" y="757680"/>
                  </a:lnTo>
                  <a:lnTo>
                    <a:pt x="394975" y="727020"/>
                  </a:lnTo>
                  <a:lnTo>
                    <a:pt x="351157" y="696061"/>
                  </a:lnTo>
                  <a:lnTo>
                    <a:pt x="309526" y="664875"/>
                  </a:lnTo>
                  <a:lnTo>
                    <a:pt x="270160" y="633532"/>
                  </a:lnTo>
                  <a:lnTo>
                    <a:pt x="233137" y="602104"/>
                  </a:lnTo>
                  <a:lnTo>
                    <a:pt x="198535" y="570662"/>
                  </a:lnTo>
                  <a:lnTo>
                    <a:pt x="166431" y="539275"/>
                  </a:lnTo>
                  <a:lnTo>
                    <a:pt x="136905" y="508016"/>
                  </a:lnTo>
                  <a:lnTo>
                    <a:pt x="110034" y="476955"/>
                  </a:lnTo>
                  <a:lnTo>
                    <a:pt x="85896" y="446163"/>
                  </a:lnTo>
                  <a:lnTo>
                    <a:pt x="46130" y="385670"/>
                  </a:lnTo>
                  <a:lnTo>
                    <a:pt x="18231" y="327105"/>
                  </a:lnTo>
                  <a:lnTo>
                    <a:pt x="2824" y="271034"/>
                  </a:lnTo>
                  <a:lnTo>
                    <a:pt x="0" y="244111"/>
                  </a:lnTo>
                  <a:lnTo>
                    <a:pt x="532" y="218025"/>
                  </a:lnTo>
                  <a:lnTo>
                    <a:pt x="11979" y="168646"/>
                  </a:lnTo>
                  <a:lnTo>
                    <a:pt x="37087" y="124604"/>
                  </a:lnTo>
                  <a:lnTo>
                    <a:pt x="74747" y="87223"/>
                  </a:lnTo>
                  <a:lnTo>
                    <a:pt x="124117" y="56497"/>
                  </a:lnTo>
                  <a:lnTo>
                    <a:pt x="184354" y="32419"/>
                  </a:lnTo>
                  <a:lnTo>
                    <a:pt x="254614" y="14981"/>
                  </a:lnTo>
                  <a:lnTo>
                    <a:pt x="293240" y="8750"/>
                  </a:lnTo>
                  <a:lnTo>
                    <a:pt x="334056" y="4177"/>
                  </a:lnTo>
                  <a:lnTo>
                    <a:pt x="376957" y="1260"/>
                  </a:lnTo>
                  <a:lnTo>
                    <a:pt x="421836" y="0"/>
                  </a:lnTo>
                  <a:lnTo>
                    <a:pt x="468590" y="394"/>
                  </a:lnTo>
                  <a:lnTo>
                    <a:pt x="517112" y="2442"/>
                  </a:lnTo>
                  <a:lnTo>
                    <a:pt x="567297" y="6143"/>
                  </a:lnTo>
                  <a:lnTo>
                    <a:pt x="619040" y="11497"/>
                  </a:lnTo>
                  <a:lnTo>
                    <a:pt x="672235" y="18502"/>
                  </a:lnTo>
                  <a:lnTo>
                    <a:pt x="726778" y="27157"/>
                  </a:lnTo>
                  <a:lnTo>
                    <a:pt x="782562" y="37462"/>
                  </a:lnTo>
                  <a:lnTo>
                    <a:pt x="839483" y="49416"/>
                  </a:lnTo>
                  <a:lnTo>
                    <a:pt x="897435" y="63018"/>
                  </a:lnTo>
                  <a:lnTo>
                    <a:pt x="956312" y="78267"/>
                  </a:lnTo>
                  <a:lnTo>
                    <a:pt x="1016010" y="95162"/>
                  </a:lnTo>
                  <a:lnTo>
                    <a:pt x="1076422" y="113703"/>
                  </a:lnTo>
                  <a:lnTo>
                    <a:pt x="1137445" y="133887"/>
                  </a:lnTo>
                  <a:lnTo>
                    <a:pt x="1198971" y="155716"/>
                  </a:lnTo>
                  <a:lnTo>
                    <a:pt x="1260897" y="179187"/>
                  </a:lnTo>
                  <a:lnTo>
                    <a:pt x="1322296" y="203970"/>
                  </a:lnTo>
                  <a:lnTo>
                    <a:pt x="1382288" y="229690"/>
                  </a:lnTo>
                  <a:lnTo>
                    <a:pt x="1440795" y="256274"/>
                  </a:lnTo>
                  <a:lnTo>
                    <a:pt x="1497738" y="283652"/>
                  </a:lnTo>
                  <a:lnTo>
                    <a:pt x="1553041" y="311754"/>
                  </a:lnTo>
                  <a:lnTo>
                    <a:pt x="1606624" y="340509"/>
                  </a:lnTo>
                  <a:lnTo>
                    <a:pt x="1658411" y="369845"/>
                  </a:lnTo>
                  <a:lnTo>
                    <a:pt x="1708322" y="399691"/>
                  </a:lnTo>
                  <a:lnTo>
                    <a:pt x="1756280" y="429978"/>
                  </a:lnTo>
                  <a:lnTo>
                    <a:pt x="1802207" y="460634"/>
                  </a:lnTo>
                  <a:lnTo>
                    <a:pt x="1846025" y="491588"/>
                  </a:lnTo>
                  <a:lnTo>
                    <a:pt x="1887656" y="522770"/>
                  </a:lnTo>
                  <a:lnTo>
                    <a:pt x="1927022" y="554109"/>
                  </a:lnTo>
                  <a:lnTo>
                    <a:pt x="1964045" y="585533"/>
                  </a:lnTo>
                  <a:lnTo>
                    <a:pt x="1998647" y="616973"/>
                  </a:lnTo>
                  <a:lnTo>
                    <a:pt x="2030750" y="648356"/>
                  </a:lnTo>
                  <a:lnTo>
                    <a:pt x="2060276" y="679613"/>
                  </a:lnTo>
                  <a:lnTo>
                    <a:pt x="2087148" y="710673"/>
                  </a:lnTo>
                  <a:lnTo>
                    <a:pt x="2111286" y="741464"/>
                  </a:lnTo>
                  <a:lnTo>
                    <a:pt x="2151052" y="801958"/>
                  </a:lnTo>
                  <a:lnTo>
                    <a:pt x="2178951" y="860529"/>
                  </a:lnTo>
                  <a:lnTo>
                    <a:pt x="2194358" y="916611"/>
                  </a:lnTo>
                  <a:lnTo>
                    <a:pt x="2197182" y="943541"/>
                  </a:lnTo>
                  <a:lnTo>
                    <a:pt x="2196650" y="969636"/>
                  </a:lnTo>
                  <a:lnTo>
                    <a:pt x="2185203" y="1019038"/>
                  </a:lnTo>
                  <a:lnTo>
                    <a:pt x="2160095" y="1063080"/>
                  </a:lnTo>
                  <a:lnTo>
                    <a:pt x="2122435" y="1100461"/>
                  </a:lnTo>
                  <a:lnTo>
                    <a:pt x="2073065" y="1131187"/>
                  </a:lnTo>
                  <a:lnTo>
                    <a:pt x="2012828" y="1155265"/>
                  </a:lnTo>
                  <a:lnTo>
                    <a:pt x="1942567" y="1172703"/>
                  </a:lnTo>
                  <a:lnTo>
                    <a:pt x="1903941" y="1178933"/>
                  </a:lnTo>
                  <a:lnTo>
                    <a:pt x="1863126" y="1183507"/>
                  </a:lnTo>
                  <a:lnTo>
                    <a:pt x="1820225" y="1186423"/>
                  </a:lnTo>
                  <a:lnTo>
                    <a:pt x="1775345" y="1187684"/>
                  </a:lnTo>
                  <a:lnTo>
                    <a:pt x="1728592" y="1187290"/>
                  </a:lnTo>
                  <a:lnTo>
                    <a:pt x="1680070" y="1185242"/>
                  </a:lnTo>
                  <a:lnTo>
                    <a:pt x="1629885" y="1181540"/>
                  </a:lnTo>
                  <a:lnTo>
                    <a:pt x="1578142" y="1176187"/>
                  </a:lnTo>
                  <a:lnTo>
                    <a:pt x="1524946" y="1169182"/>
                  </a:lnTo>
                  <a:lnTo>
                    <a:pt x="1470404" y="1160526"/>
                  </a:lnTo>
                  <a:lnTo>
                    <a:pt x="1414620" y="1150221"/>
                  </a:lnTo>
                  <a:lnTo>
                    <a:pt x="1357699" y="1138267"/>
                  </a:lnTo>
                  <a:lnTo>
                    <a:pt x="1299747" y="1124665"/>
                  </a:lnTo>
                  <a:lnTo>
                    <a:pt x="1240870" y="1109416"/>
                  </a:lnTo>
                  <a:lnTo>
                    <a:pt x="1181172" y="1092521"/>
                  </a:lnTo>
                  <a:lnTo>
                    <a:pt x="1120759" y="1073981"/>
                  </a:lnTo>
                  <a:lnTo>
                    <a:pt x="1059737" y="1053796"/>
                  </a:lnTo>
                  <a:lnTo>
                    <a:pt x="998210" y="1031968"/>
                  </a:lnTo>
                  <a:lnTo>
                    <a:pt x="936285" y="1008497"/>
                  </a:lnTo>
                  <a:close/>
                </a:path>
              </a:pathLst>
            </a:custGeom>
            <a:ln w="38100">
              <a:solidFill>
                <a:srgbClr val="FFFF00"/>
              </a:solidFill>
            </a:ln>
          </p:spPr>
          <p:txBody>
            <a:bodyPr wrap="square" lIns="0" tIns="0" rIns="0" bIns="0" rtlCol="0"/>
            <a:lstStyle/>
            <a:p>
              <a:endParaRPr/>
            </a:p>
          </p:txBody>
        </p:sp>
        <p:sp>
          <p:nvSpPr>
            <p:cNvPr id="22" name="object 22"/>
            <p:cNvSpPr/>
            <p:nvPr/>
          </p:nvSpPr>
          <p:spPr>
            <a:xfrm>
              <a:off x="8317738" y="4429125"/>
              <a:ext cx="912494" cy="1619250"/>
            </a:xfrm>
            <a:custGeom>
              <a:avLst/>
              <a:gdLst/>
              <a:ahLst/>
              <a:cxnLst/>
              <a:rect l="l" t="t" r="r" b="b"/>
              <a:pathLst>
                <a:path w="912495" h="1619250">
                  <a:moveTo>
                    <a:pt x="839711" y="90605"/>
                  </a:moveTo>
                  <a:lnTo>
                    <a:pt x="0" y="1600466"/>
                  </a:lnTo>
                  <a:lnTo>
                    <a:pt x="33273" y="1618983"/>
                  </a:lnTo>
                  <a:lnTo>
                    <a:pt x="873109" y="109150"/>
                  </a:lnTo>
                  <a:lnTo>
                    <a:pt x="839711" y="90605"/>
                  </a:lnTo>
                  <a:close/>
                </a:path>
                <a:path w="912495" h="1619250">
                  <a:moveTo>
                    <a:pt x="908750" y="73913"/>
                  </a:moveTo>
                  <a:lnTo>
                    <a:pt x="848994" y="73913"/>
                  </a:lnTo>
                  <a:lnTo>
                    <a:pt x="882395" y="92456"/>
                  </a:lnTo>
                  <a:lnTo>
                    <a:pt x="873109" y="109150"/>
                  </a:lnTo>
                  <a:lnTo>
                    <a:pt x="906398" y="127635"/>
                  </a:lnTo>
                  <a:lnTo>
                    <a:pt x="908750" y="73913"/>
                  </a:lnTo>
                  <a:close/>
                </a:path>
                <a:path w="912495" h="1619250">
                  <a:moveTo>
                    <a:pt x="848994" y="73913"/>
                  </a:moveTo>
                  <a:lnTo>
                    <a:pt x="839711" y="90605"/>
                  </a:lnTo>
                  <a:lnTo>
                    <a:pt x="873109" y="109150"/>
                  </a:lnTo>
                  <a:lnTo>
                    <a:pt x="882395" y="92456"/>
                  </a:lnTo>
                  <a:lnTo>
                    <a:pt x="848994" y="73913"/>
                  </a:lnTo>
                  <a:close/>
                </a:path>
                <a:path w="912495" h="1619250">
                  <a:moveTo>
                    <a:pt x="911986" y="0"/>
                  </a:moveTo>
                  <a:lnTo>
                    <a:pt x="806450" y="72136"/>
                  </a:lnTo>
                  <a:lnTo>
                    <a:pt x="839711" y="90605"/>
                  </a:lnTo>
                  <a:lnTo>
                    <a:pt x="848994" y="73913"/>
                  </a:lnTo>
                  <a:lnTo>
                    <a:pt x="908750" y="73913"/>
                  </a:lnTo>
                  <a:lnTo>
                    <a:pt x="911986" y="0"/>
                  </a:lnTo>
                  <a:close/>
                </a:path>
              </a:pathLst>
            </a:custGeom>
            <a:solidFill>
              <a:srgbClr val="FFFF00"/>
            </a:solidFill>
          </p:spPr>
          <p:txBody>
            <a:bodyPr wrap="square" lIns="0" tIns="0" rIns="0" bIns="0" rtlCol="0"/>
            <a:lstStyle/>
            <a:p>
              <a:endParaRPr/>
            </a:p>
          </p:txBody>
        </p:sp>
        <p:sp>
          <p:nvSpPr>
            <p:cNvPr id="23" name="object 23"/>
            <p:cNvSpPr/>
            <p:nvPr/>
          </p:nvSpPr>
          <p:spPr>
            <a:xfrm>
              <a:off x="7953375" y="6029325"/>
              <a:ext cx="381000" cy="0"/>
            </a:xfrm>
            <a:custGeom>
              <a:avLst/>
              <a:gdLst/>
              <a:ahLst/>
              <a:cxnLst/>
              <a:rect l="l" t="t" r="r" b="b"/>
              <a:pathLst>
                <a:path w="381000">
                  <a:moveTo>
                    <a:pt x="0" y="0"/>
                  </a:moveTo>
                  <a:lnTo>
                    <a:pt x="381000" y="0"/>
                  </a:lnTo>
                </a:path>
              </a:pathLst>
            </a:custGeom>
            <a:ln w="38100">
              <a:solidFill>
                <a:srgbClr val="FFFF00"/>
              </a:solidFill>
            </a:ln>
          </p:spPr>
          <p:txBody>
            <a:bodyPr wrap="square" lIns="0" tIns="0" rIns="0" bIns="0" rtlCol="0"/>
            <a:lstStyle/>
            <a:p>
              <a:endParaRPr/>
            </a:p>
          </p:txBody>
        </p:sp>
        <p:sp>
          <p:nvSpPr>
            <p:cNvPr id="24" name="object 24"/>
            <p:cNvSpPr/>
            <p:nvPr/>
          </p:nvSpPr>
          <p:spPr>
            <a:xfrm>
              <a:off x="5810251" y="5848351"/>
              <a:ext cx="2143125" cy="371475"/>
            </a:xfrm>
            <a:custGeom>
              <a:avLst/>
              <a:gdLst/>
              <a:ahLst/>
              <a:cxnLst/>
              <a:rect l="l" t="t" r="r" b="b"/>
              <a:pathLst>
                <a:path w="2143125" h="371475">
                  <a:moveTo>
                    <a:pt x="0" y="371475"/>
                  </a:moveTo>
                  <a:lnTo>
                    <a:pt x="2143125" y="371475"/>
                  </a:lnTo>
                  <a:lnTo>
                    <a:pt x="2143125" y="0"/>
                  </a:lnTo>
                  <a:lnTo>
                    <a:pt x="0" y="0"/>
                  </a:lnTo>
                  <a:lnTo>
                    <a:pt x="0" y="371475"/>
                  </a:lnTo>
                  <a:close/>
                </a:path>
              </a:pathLst>
            </a:custGeom>
            <a:solidFill>
              <a:srgbClr val="FFFFFF"/>
            </a:solidFill>
          </p:spPr>
          <p:txBody>
            <a:bodyPr wrap="square" lIns="0" tIns="0" rIns="0" bIns="0" rtlCol="0"/>
            <a:lstStyle/>
            <a:p>
              <a:endParaRPr/>
            </a:p>
          </p:txBody>
        </p:sp>
        <p:sp>
          <p:nvSpPr>
            <p:cNvPr id="25" name="object 25"/>
            <p:cNvSpPr txBox="1"/>
            <p:nvPr/>
          </p:nvSpPr>
          <p:spPr>
            <a:xfrm>
              <a:off x="6000750" y="5881687"/>
              <a:ext cx="2143125" cy="300519"/>
            </a:xfrm>
            <a:prstGeom prst="rect">
              <a:avLst/>
            </a:prstGeom>
          </p:spPr>
          <p:txBody>
            <a:bodyPr vert="horz" wrap="square" lIns="0" tIns="12700" rIns="0" bIns="0" rtlCol="0">
              <a:spAutoFit/>
            </a:bodyPr>
            <a:lstStyle/>
            <a:p>
              <a:pPr marL="12700">
                <a:spcBef>
                  <a:spcPts val="100"/>
                </a:spcBef>
              </a:pPr>
              <a:r>
                <a:rPr b="1" spc="-15" dirty="0">
                  <a:latin typeface="Arial"/>
                  <a:cs typeface="Arial"/>
                </a:rPr>
                <a:t>Reversing</a:t>
              </a:r>
              <a:r>
                <a:rPr lang="en-US" b="1" spc="50" dirty="0">
                  <a:latin typeface="Arial"/>
                  <a:cs typeface="Arial"/>
                </a:rPr>
                <a:t> </a:t>
              </a:r>
              <a:r>
                <a:rPr b="1" spc="-25" dirty="0">
                  <a:latin typeface="Arial"/>
                  <a:cs typeface="Arial"/>
                </a:rPr>
                <a:t>Valve</a:t>
              </a:r>
              <a:endParaRPr dirty="0">
                <a:latin typeface="Arial"/>
                <a:cs typeface="Arial"/>
              </a:endParaRPr>
            </a:p>
          </p:txBody>
        </p:sp>
      </p:grpSp>
    </p:spTree>
    <p:extLst>
      <p:ext uri="{BB962C8B-B14F-4D97-AF65-F5344CB8AC3E}">
        <p14:creationId xmlns:p14="http://schemas.microsoft.com/office/powerpoint/2010/main" val="3482540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53808" y="1563549"/>
            <a:ext cx="4343400" cy="402907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838200" y="706408"/>
            <a:ext cx="10515600" cy="642997"/>
          </a:xfrm>
        </p:spPr>
        <p:txBody>
          <a:bodyPr vert="horz" wrap="square" lIns="0" tIns="16510" rIns="0" bIns="0" rtlCol="0" anchor="ctr">
            <a:spAutoFit/>
          </a:bodyPr>
          <a:lstStyle/>
          <a:p>
            <a:r>
              <a:rPr lang="en-US" dirty="0"/>
              <a:t>Take The Heat Outside</a:t>
            </a:r>
          </a:p>
        </p:txBody>
      </p:sp>
      <p:sp>
        <p:nvSpPr>
          <p:cNvPr id="5" name="Content Placeholder 4">
            <a:extLst>
              <a:ext uri="{FF2B5EF4-FFF2-40B4-BE49-F238E27FC236}">
                <a16:creationId xmlns:a16="http://schemas.microsoft.com/office/drawing/2014/main" id="{41F2B92D-CB67-A842-9B0E-CE4264916404}"/>
              </a:ext>
            </a:extLst>
          </p:cNvPr>
          <p:cNvSpPr>
            <a:spLocks noGrp="1"/>
          </p:cNvSpPr>
          <p:nvPr>
            <p:ph idx="1"/>
          </p:nvPr>
        </p:nvSpPr>
        <p:spPr>
          <a:xfrm>
            <a:off x="838200" y="2627312"/>
            <a:ext cx="5257800" cy="1603375"/>
          </a:xfrm>
        </p:spPr>
        <p:txBody>
          <a:bodyPr>
            <a:normAutofit/>
          </a:bodyPr>
          <a:lstStyle/>
          <a:p>
            <a:r>
              <a:rPr lang="en-US" sz="2400" dirty="0"/>
              <a:t>Capture the heat &amp; move it outside</a:t>
            </a:r>
          </a:p>
          <a:p>
            <a:r>
              <a:rPr lang="en-US" sz="2400" dirty="0"/>
              <a:t>Capture the water/humidity move outside</a:t>
            </a:r>
          </a:p>
        </p:txBody>
      </p:sp>
    </p:spTree>
    <p:extLst>
      <p:ext uri="{BB962C8B-B14F-4D97-AF65-F5344CB8AC3E}">
        <p14:creationId xmlns:p14="http://schemas.microsoft.com/office/powerpoint/2010/main" val="3528840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16510" rIns="0" bIns="0" rtlCol="0" anchor="ctr">
            <a:spAutoFit/>
          </a:bodyPr>
          <a:lstStyle/>
          <a:p>
            <a:r>
              <a:rPr lang="en-US" dirty="0"/>
              <a:t>The Future</a:t>
            </a:r>
          </a:p>
        </p:txBody>
      </p:sp>
      <p:sp>
        <p:nvSpPr>
          <p:cNvPr id="5" name="Content Placeholder 4">
            <a:extLst>
              <a:ext uri="{FF2B5EF4-FFF2-40B4-BE49-F238E27FC236}">
                <a16:creationId xmlns:a16="http://schemas.microsoft.com/office/drawing/2014/main" id="{BA0A8A23-9CB0-EB4E-A052-FC1ED4C564E2}"/>
              </a:ext>
            </a:extLst>
          </p:cNvPr>
          <p:cNvSpPr>
            <a:spLocks noGrp="1"/>
          </p:cNvSpPr>
          <p:nvPr>
            <p:ph idx="1"/>
          </p:nvPr>
        </p:nvSpPr>
        <p:spPr>
          <a:xfrm>
            <a:off x="838200" y="1586474"/>
            <a:ext cx="10515600" cy="4351338"/>
          </a:xfrm>
        </p:spPr>
        <p:txBody>
          <a:bodyPr/>
          <a:lstStyle/>
          <a:p>
            <a:r>
              <a:rPr lang="en-US" dirty="0"/>
              <a:t>Heat pumps air &amp; ground</a:t>
            </a:r>
          </a:p>
          <a:p>
            <a:pPr lvl="1"/>
            <a:r>
              <a:rPr lang="en-US" dirty="0"/>
              <a:t>Hybrid heating</a:t>
            </a:r>
          </a:p>
          <a:p>
            <a:pPr lvl="1"/>
            <a:r>
              <a:rPr lang="en-US" dirty="0"/>
              <a:t>Gas furnace with a heat pump</a:t>
            </a:r>
          </a:p>
          <a:p>
            <a:r>
              <a:rPr lang="en-US" dirty="0"/>
              <a:t>Tax rebates for heat pumps</a:t>
            </a:r>
          </a:p>
          <a:p>
            <a:r>
              <a:rPr lang="en-US" dirty="0"/>
              <a:t>Variable speed motors</a:t>
            </a:r>
          </a:p>
          <a:p>
            <a:pPr lvl="1"/>
            <a:r>
              <a:rPr lang="en-US" dirty="0"/>
              <a:t>Operate 1/10 the power as a normal ac </a:t>
            </a:r>
            <a:r>
              <a:rPr lang="en-US"/>
              <a:t>blower motor</a:t>
            </a:r>
            <a:endParaRPr lang="en-US" dirty="0"/>
          </a:p>
          <a:p>
            <a:r>
              <a:rPr lang="en-US" dirty="0"/>
              <a:t>Sophisticated controls “infinity”</a:t>
            </a:r>
          </a:p>
          <a:p>
            <a:pPr lvl="1"/>
            <a:r>
              <a:rPr lang="en-US" dirty="0"/>
              <a:t>Control temperature and humidity</a:t>
            </a:r>
          </a:p>
          <a:p>
            <a:r>
              <a:rPr lang="en-US" dirty="0"/>
              <a:t>More focus on the contractor &amp; training</a:t>
            </a:r>
          </a:p>
          <a:p>
            <a:endParaRPr lang="en-US" dirty="0"/>
          </a:p>
        </p:txBody>
      </p:sp>
    </p:spTree>
    <p:extLst>
      <p:ext uri="{BB962C8B-B14F-4D97-AF65-F5344CB8AC3E}">
        <p14:creationId xmlns:p14="http://schemas.microsoft.com/office/powerpoint/2010/main" val="39030509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ctrTitle"/>
          </p:nvPr>
        </p:nvSpPr>
        <p:spPr>
          <a:prstGeom prst="rect">
            <a:avLst/>
          </a:prstGeom>
        </p:spPr>
        <p:txBody>
          <a:bodyPr vert="horz" wrap="square" lIns="0" tIns="16510" rIns="0" bIns="0" rtlCol="0" anchor="ctr">
            <a:spAutoFit/>
          </a:bodyPr>
          <a:lstStyle/>
          <a:p>
            <a:pPr marL="12700">
              <a:lnSpc>
                <a:spcPct val="100000"/>
              </a:lnSpc>
              <a:spcBef>
                <a:spcPts val="130"/>
              </a:spcBef>
            </a:pPr>
            <a:r>
              <a:rPr spc="35" dirty="0"/>
              <a:t>Q</a:t>
            </a:r>
            <a:r>
              <a:rPr spc="15" dirty="0"/>
              <a:t>ue</a:t>
            </a:r>
            <a:r>
              <a:rPr spc="-15" dirty="0"/>
              <a:t>s</a:t>
            </a:r>
            <a:r>
              <a:rPr spc="25" dirty="0"/>
              <a:t>t</a:t>
            </a:r>
            <a:r>
              <a:rPr spc="-35" dirty="0"/>
              <a:t>i</a:t>
            </a:r>
            <a:r>
              <a:rPr spc="15" dirty="0"/>
              <a:t>ons</a:t>
            </a:r>
          </a:p>
        </p:txBody>
      </p:sp>
      <p:sp>
        <p:nvSpPr>
          <p:cNvPr id="11" name="Subtitle 10">
            <a:extLst>
              <a:ext uri="{FF2B5EF4-FFF2-40B4-BE49-F238E27FC236}">
                <a16:creationId xmlns:a16="http://schemas.microsoft.com/office/drawing/2014/main" id="{8D450D9F-DB45-4941-B315-22BC98C42D0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16302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p:nvPr>
        </p:nvSpPr>
        <p:spPr>
          <a:xfrm>
            <a:off x="838200" y="706408"/>
            <a:ext cx="10515600" cy="642997"/>
          </a:xfrm>
        </p:spPr>
        <p:txBody>
          <a:bodyPr vert="horz" wrap="square" lIns="0" tIns="16510" rIns="0" bIns="0" rtlCol="0" anchor="ctr">
            <a:spAutoFit/>
          </a:bodyPr>
          <a:lstStyle/>
          <a:p>
            <a:r>
              <a:rPr lang="en-US" dirty="0"/>
              <a:t>What Is A SEER Or EER?</a:t>
            </a:r>
          </a:p>
        </p:txBody>
      </p:sp>
      <p:sp>
        <p:nvSpPr>
          <p:cNvPr id="13" name="Content Placeholder 12">
            <a:extLst>
              <a:ext uri="{FF2B5EF4-FFF2-40B4-BE49-F238E27FC236}">
                <a16:creationId xmlns:a16="http://schemas.microsoft.com/office/drawing/2014/main" id="{B27A894B-5418-6D4F-8BA8-6F086EA301B1}"/>
              </a:ext>
            </a:extLst>
          </p:cNvPr>
          <p:cNvSpPr>
            <a:spLocks noGrp="1"/>
          </p:cNvSpPr>
          <p:nvPr>
            <p:ph idx="1"/>
          </p:nvPr>
        </p:nvSpPr>
        <p:spPr>
          <a:xfrm>
            <a:off x="838200" y="1656660"/>
            <a:ext cx="10124661" cy="4351338"/>
          </a:xfrm>
        </p:spPr>
        <p:txBody>
          <a:bodyPr/>
          <a:lstStyle/>
          <a:p>
            <a:pPr marL="0" indent="0">
              <a:buNone/>
            </a:pPr>
            <a:r>
              <a:rPr lang="en-US" b="1" dirty="0"/>
              <a:t>SEER</a:t>
            </a:r>
          </a:p>
          <a:p>
            <a:pPr lvl="1"/>
            <a:r>
              <a:rPr lang="en-US" dirty="0"/>
              <a:t>Seasonal Energy Efficiency Ratio; a measure of cooling efficiency for air conditioners and heat pumps. The higher the SEER, the more energy efficient the unit.</a:t>
            </a:r>
          </a:p>
          <a:p>
            <a:pPr lvl="1"/>
            <a:r>
              <a:rPr lang="en-US" dirty="0"/>
              <a:t>95, 87, &amp; 80 outside</a:t>
            </a:r>
          </a:p>
          <a:p>
            <a:pPr lvl="1"/>
            <a:r>
              <a:rPr lang="en-US" dirty="0"/>
              <a:t>An Average Efficiency</a:t>
            </a:r>
          </a:p>
          <a:p>
            <a:pPr lvl="1"/>
            <a:endParaRPr lang="en-US" dirty="0"/>
          </a:p>
          <a:p>
            <a:pPr marL="0" indent="0">
              <a:buNone/>
            </a:pPr>
            <a:r>
              <a:rPr lang="en-US" b="1" dirty="0"/>
              <a:t>EER</a:t>
            </a:r>
          </a:p>
          <a:p>
            <a:pPr lvl="1"/>
            <a:r>
              <a:rPr lang="en-US" dirty="0"/>
              <a:t>Energy Efficiency Ratio (steady state)</a:t>
            </a:r>
          </a:p>
          <a:p>
            <a:pPr lvl="1"/>
            <a:r>
              <a:rPr lang="en-US" dirty="0"/>
              <a:t>95 degree outside &amp; 80 degree inside</a:t>
            </a:r>
          </a:p>
          <a:p>
            <a:pPr lvl="1"/>
            <a:r>
              <a:rPr lang="en-US" dirty="0"/>
              <a:t>Worst Case Efficiency</a:t>
            </a:r>
          </a:p>
          <a:p>
            <a:endParaRPr lang="en-US" dirty="0"/>
          </a:p>
        </p:txBody>
      </p:sp>
    </p:spTree>
    <p:extLst>
      <p:ext uri="{BB962C8B-B14F-4D97-AF65-F5344CB8AC3E}">
        <p14:creationId xmlns:p14="http://schemas.microsoft.com/office/powerpoint/2010/main" val="4279608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706408"/>
            <a:ext cx="10515600" cy="642997"/>
          </a:xfrm>
        </p:spPr>
        <p:txBody>
          <a:bodyPr vert="horz" wrap="square" lIns="0" tIns="16510" rIns="0" bIns="0" rtlCol="0" anchor="ctr">
            <a:spAutoFit/>
          </a:bodyPr>
          <a:lstStyle/>
          <a:p>
            <a:r>
              <a:rPr lang="en-US" dirty="0"/>
              <a:t>What Does This Mean?</a:t>
            </a:r>
          </a:p>
        </p:txBody>
      </p:sp>
      <p:sp>
        <p:nvSpPr>
          <p:cNvPr id="6" name="Content Placeholder 5">
            <a:extLst>
              <a:ext uri="{FF2B5EF4-FFF2-40B4-BE49-F238E27FC236}">
                <a16:creationId xmlns:a16="http://schemas.microsoft.com/office/drawing/2014/main" id="{1D78BAD2-67FF-7942-90D2-7D544C84A214}"/>
              </a:ext>
            </a:extLst>
          </p:cNvPr>
          <p:cNvSpPr>
            <a:spLocks noGrp="1"/>
          </p:cNvSpPr>
          <p:nvPr>
            <p:ph idx="1"/>
          </p:nvPr>
        </p:nvSpPr>
        <p:spPr>
          <a:xfrm>
            <a:off x="838200" y="1438656"/>
            <a:ext cx="10515600" cy="4712935"/>
          </a:xfrm>
        </p:spPr>
        <p:txBody>
          <a:bodyPr>
            <a:normAutofit fontScale="92500" lnSpcReduction="20000"/>
          </a:bodyPr>
          <a:lstStyle/>
          <a:p>
            <a:pPr marL="0" indent="0">
              <a:buNone/>
            </a:pPr>
            <a:r>
              <a:rPr lang="en-US" sz="1800" b="1" dirty="0"/>
              <a:t>Ton</a:t>
            </a:r>
          </a:p>
          <a:p>
            <a:r>
              <a:rPr lang="en-US" sz="2000" dirty="0"/>
              <a:t>A unit of measurement used for determining cooling capacity. One ton is the equivalent of 12,000 BTUs per hour.</a:t>
            </a:r>
          </a:p>
          <a:p>
            <a:pPr marL="0" indent="0">
              <a:buNone/>
            </a:pPr>
            <a:r>
              <a:rPr lang="en-US" sz="1800" b="1" dirty="0"/>
              <a:t>Two-stage heating/Two-stage cooling</a:t>
            </a:r>
          </a:p>
          <a:p>
            <a:r>
              <a:rPr lang="en-US" sz="2000" dirty="0"/>
              <a:t>Two-stage heating and cooling is considered to be more efficient, because it operates  at low speed most of the time. However, on days when more heating or air conditioning is required, it switches to the next stage for maximum comfort.</a:t>
            </a:r>
          </a:p>
          <a:p>
            <a:pPr marL="0" indent="0">
              <a:buNone/>
            </a:pPr>
            <a:r>
              <a:rPr lang="en-US" sz="1800" b="1" dirty="0"/>
              <a:t>Split system (also indoor/outdoor system)</a:t>
            </a:r>
          </a:p>
          <a:p>
            <a:r>
              <a:rPr lang="en-US" sz="2000" dirty="0"/>
              <a:t>The combination of an outdoor unit (air conditioner or heat pump) with an indoor unit (furnace or air handler). Split systems must be matched for optimum efficiency.</a:t>
            </a:r>
          </a:p>
          <a:p>
            <a:pPr marL="0" indent="0">
              <a:buNone/>
            </a:pPr>
            <a:r>
              <a:rPr lang="en-US" sz="1800" b="1" dirty="0"/>
              <a:t>Load calculation</a:t>
            </a:r>
          </a:p>
          <a:p>
            <a:r>
              <a:rPr lang="en-US" sz="2000" dirty="0"/>
              <a:t>Assessed by a dealer, the calculation factors in a number of criteria in your home (square footage, number of windows, year-round weather concerns) and determines what size components you should include as part of your total comfort system</a:t>
            </a:r>
          </a:p>
          <a:p>
            <a:pPr marL="0" indent="0">
              <a:buNone/>
            </a:pPr>
            <a:r>
              <a:rPr lang="en-US" sz="1800" b="1" dirty="0"/>
              <a:t>ASHRAE</a:t>
            </a:r>
          </a:p>
          <a:p>
            <a:r>
              <a:rPr lang="en-US" sz="2000" dirty="0"/>
              <a:t>American Society of Heating, Refrigeration and Air Conditioning Engineers</a:t>
            </a:r>
          </a:p>
          <a:p>
            <a:r>
              <a:rPr lang="en-US" sz="2000" dirty="0"/>
              <a:t>SET SEER &amp; EER STANDARDS</a:t>
            </a:r>
          </a:p>
        </p:txBody>
      </p:sp>
    </p:spTree>
    <p:extLst>
      <p:ext uri="{BB962C8B-B14F-4D97-AF65-F5344CB8AC3E}">
        <p14:creationId xmlns:p14="http://schemas.microsoft.com/office/powerpoint/2010/main" val="2406417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p:nvPr>
        </p:nvSpPr>
        <p:spPr>
          <a:xfrm>
            <a:off x="838200" y="706408"/>
            <a:ext cx="10515600" cy="642997"/>
          </a:xfrm>
        </p:spPr>
        <p:txBody>
          <a:bodyPr vert="horz" wrap="square" lIns="0" tIns="16510" rIns="0" bIns="0" rtlCol="0" anchor="ctr">
            <a:spAutoFit/>
          </a:bodyPr>
          <a:lstStyle/>
          <a:p>
            <a:r>
              <a:rPr lang="en-US" dirty="0"/>
              <a:t>Sizing –Rule Of Thumb</a:t>
            </a:r>
          </a:p>
        </p:txBody>
      </p:sp>
      <p:sp>
        <p:nvSpPr>
          <p:cNvPr id="13" name="Content Placeholder 12">
            <a:extLst>
              <a:ext uri="{FF2B5EF4-FFF2-40B4-BE49-F238E27FC236}">
                <a16:creationId xmlns:a16="http://schemas.microsoft.com/office/drawing/2014/main" id="{F4C48105-A1FE-0946-B74D-0FBE0069DCF2}"/>
              </a:ext>
            </a:extLst>
          </p:cNvPr>
          <p:cNvSpPr>
            <a:spLocks noGrp="1"/>
          </p:cNvSpPr>
          <p:nvPr>
            <p:ph idx="1"/>
          </p:nvPr>
        </p:nvSpPr>
        <p:spPr>
          <a:xfrm>
            <a:off x="838200" y="1587086"/>
            <a:ext cx="10515600" cy="3770105"/>
          </a:xfrm>
        </p:spPr>
        <p:txBody>
          <a:bodyPr/>
          <a:lstStyle/>
          <a:p>
            <a:r>
              <a:rPr lang="en-US" sz="2400" dirty="0"/>
              <a:t>Up to 850 sq ft 2 ton</a:t>
            </a:r>
          </a:p>
          <a:p>
            <a:r>
              <a:rPr lang="en-US" sz="2400" dirty="0"/>
              <a:t>Up to 1400 sq ft 2 ½ ton</a:t>
            </a:r>
          </a:p>
          <a:p>
            <a:r>
              <a:rPr lang="en-US" sz="2400" dirty="0"/>
              <a:t>Up to 1800 sq ft 3 ton</a:t>
            </a:r>
          </a:p>
          <a:p>
            <a:r>
              <a:rPr lang="en-US" sz="2400" dirty="0"/>
              <a:t>Up to 2100 sq ft 3 ½ ton</a:t>
            </a:r>
          </a:p>
          <a:p>
            <a:r>
              <a:rPr lang="en-US" sz="2400" dirty="0"/>
              <a:t>Up to 2500 sq ft 4 ton</a:t>
            </a:r>
          </a:p>
          <a:p>
            <a:r>
              <a:rPr lang="en-US" sz="2400" dirty="0"/>
              <a:t>Over 2500 sq ft 5 ton</a:t>
            </a:r>
          </a:p>
          <a:p>
            <a:r>
              <a:rPr lang="en-US" sz="2400" dirty="0"/>
              <a:t>Other factors brick, west exposure, vaulted ceilings, poor windows</a:t>
            </a:r>
          </a:p>
          <a:p>
            <a:endParaRPr lang="en-US" dirty="0"/>
          </a:p>
        </p:txBody>
      </p:sp>
    </p:spTree>
    <p:extLst>
      <p:ext uri="{BB962C8B-B14F-4D97-AF65-F5344CB8AC3E}">
        <p14:creationId xmlns:p14="http://schemas.microsoft.com/office/powerpoint/2010/main" val="1786868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706408"/>
            <a:ext cx="10515600" cy="642997"/>
          </a:xfrm>
        </p:spPr>
        <p:txBody>
          <a:bodyPr vert="horz" wrap="square" lIns="0" tIns="16510" rIns="0" bIns="0" rtlCol="0" anchor="ctr">
            <a:spAutoFit/>
          </a:bodyPr>
          <a:lstStyle/>
          <a:p>
            <a:r>
              <a:rPr lang="en-US" dirty="0"/>
              <a:t>Problems With Install</a:t>
            </a:r>
          </a:p>
        </p:txBody>
      </p:sp>
      <p:sp>
        <p:nvSpPr>
          <p:cNvPr id="5" name="Content Placeholder 4">
            <a:extLst>
              <a:ext uri="{FF2B5EF4-FFF2-40B4-BE49-F238E27FC236}">
                <a16:creationId xmlns:a16="http://schemas.microsoft.com/office/drawing/2014/main" id="{CCCD8B4A-86AD-BD4D-AD85-18CACA5EEFAC}"/>
              </a:ext>
            </a:extLst>
          </p:cNvPr>
          <p:cNvSpPr>
            <a:spLocks noGrp="1"/>
          </p:cNvSpPr>
          <p:nvPr>
            <p:ph idx="1"/>
          </p:nvPr>
        </p:nvSpPr>
        <p:spPr>
          <a:xfrm>
            <a:off x="838200" y="1587086"/>
            <a:ext cx="10515600" cy="4351338"/>
          </a:xfrm>
        </p:spPr>
        <p:txBody>
          <a:bodyPr/>
          <a:lstStyle/>
          <a:p>
            <a:r>
              <a:rPr lang="en-US" dirty="0"/>
              <a:t>Studies show that the average 13</a:t>
            </a:r>
          </a:p>
          <a:p>
            <a:r>
              <a:rPr lang="en-US" dirty="0"/>
              <a:t>Seer when measured is a 7.2 seer…why?</a:t>
            </a:r>
          </a:p>
          <a:p>
            <a:pPr lvl="1"/>
            <a:r>
              <a:rPr lang="en-US" dirty="0"/>
              <a:t>The way it installed</a:t>
            </a:r>
          </a:p>
          <a:p>
            <a:pPr lvl="1"/>
            <a:r>
              <a:rPr lang="en-US" dirty="0"/>
              <a:t>Refrigerant charge</a:t>
            </a:r>
          </a:p>
          <a:p>
            <a:pPr lvl="1"/>
            <a:r>
              <a:rPr lang="en-US" dirty="0"/>
              <a:t>Duct work leaks</a:t>
            </a:r>
          </a:p>
          <a:p>
            <a:pPr lvl="1"/>
            <a:r>
              <a:rPr lang="en-US" dirty="0"/>
              <a:t>Duct sizing</a:t>
            </a:r>
          </a:p>
          <a:p>
            <a:pPr lvl="1"/>
            <a:r>
              <a:rPr lang="en-US" dirty="0"/>
              <a:t>Unit sizing</a:t>
            </a:r>
          </a:p>
          <a:p>
            <a:pPr lvl="1"/>
            <a:r>
              <a:rPr lang="en-US" dirty="0"/>
              <a:t>Inside coil</a:t>
            </a:r>
          </a:p>
          <a:p>
            <a:endParaRPr lang="en-US" dirty="0"/>
          </a:p>
        </p:txBody>
      </p:sp>
    </p:spTree>
    <p:extLst>
      <p:ext uri="{BB962C8B-B14F-4D97-AF65-F5344CB8AC3E}">
        <p14:creationId xmlns:p14="http://schemas.microsoft.com/office/powerpoint/2010/main" val="743620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706408"/>
            <a:ext cx="10515600" cy="642997"/>
          </a:xfrm>
        </p:spPr>
        <p:txBody>
          <a:bodyPr vert="horz" wrap="square" lIns="0" tIns="16510" rIns="0" bIns="0" rtlCol="0" anchor="ctr">
            <a:spAutoFit/>
          </a:bodyPr>
          <a:lstStyle/>
          <a:p>
            <a:r>
              <a:rPr lang="en-US" dirty="0"/>
              <a:t>Duct Work Issues</a:t>
            </a:r>
          </a:p>
        </p:txBody>
      </p:sp>
      <p:sp>
        <p:nvSpPr>
          <p:cNvPr id="5" name="Content Placeholder 4">
            <a:extLst>
              <a:ext uri="{FF2B5EF4-FFF2-40B4-BE49-F238E27FC236}">
                <a16:creationId xmlns:a16="http://schemas.microsoft.com/office/drawing/2014/main" id="{D40681CC-48C2-F842-B1D0-90D420A98BFF}"/>
              </a:ext>
            </a:extLst>
          </p:cNvPr>
          <p:cNvSpPr>
            <a:spLocks noGrp="1"/>
          </p:cNvSpPr>
          <p:nvPr>
            <p:ph idx="1"/>
          </p:nvPr>
        </p:nvSpPr>
        <p:spPr>
          <a:xfrm>
            <a:off x="838200" y="1537390"/>
            <a:ext cx="10515600" cy="4351338"/>
          </a:xfrm>
        </p:spPr>
        <p:txBody>
          <a:bodyPr/>
          <a:lstStyle/>
          <a:p>
            <a:r>
              <a:rPr lang="en-US" dirty="0"/>
              <a:t>Return 80 square inches per ton</a:t>
            </a:r>
          </a:p>
          <a:p>
            <a:r>
              <a:rPr lang="en-US" dirty="0"/>
              <a:t>Supply 70 square inches per ton</a:t>
            </a:r>
          </a:p>
          <a:p>
            <a:r>
              <a:rPr lang="en-US" dirty="0"/>
              <a:t>Supply rule of thumb</a:t>
            </a:r>
          </a:p>
          <a:p>
            <a:pPr lvl="1"/>
            <a:r>
              <a:rPr lang="en-US" dirty="0"/>
              <a:t>4 registers per ton</a:t>
            </a:r>
          </a:p>
          <a:p>
            <a:r>
              <a:rPr lang="en-US" dirty="0"/>
              <a:t>Return rule of thumb</a:t>
            </a:r>
          </a:p>
          <a:p>
            <a:pPr lvl="1"/>
            <a:r>
              <a:rPr lang="en-US" dirty="0"/>
              <a:t>(1) 30” wide return air in wall per ton</a:t>
            </a:r>
          </a:p>
          <a:p>
            <a:r>
              <a:rPr lang="en-US" dirty="0"/>
              <a:t>Air leakage around coil</a:t>
            </a:r>
          </a:p>
          <a:p>
            <a:r>
              <a:rPr lang="en-US" dirty="0"/>
              <a:t>No holes in return air drop</a:t>
            </a:r>
          </a:p>
          <a:p>
            <a:endParaRPr lang="en-US" dirty="0"/>
          </a:p>
        </p:txBody>
      </p:sp>
    </p:spTree>
    <p:extLst>
      <p:ext uri="{BB962C8B-B14F-4D97-AF65-F5344CB8AC3E}">
        <p14:creationId xmlns:p14="http://schemas.microsoft.com/office/powerpoint/2010/main" val="2800051106"/>
      </p:ext>
    </p:extLst>
  </p:cSld>
  <p:clrMapOvr>
    <a:masterClrMapping/>
  </p:clrMapOvr>
</p:sld>
</file>

<file path=ppt/theme/theme1.xml><?xml version="1.0" encoding="utf-8"?>
<a:theme xmlns:a="http://schemas.openxmlformats.org/drawingml/2006/main" name="Office Theme">
  <a:themeElements>
    <a:clrScheme name="ASHI Colors">
      <a:dk1>
        <a:srgbClr val="00619B"/>
      </a:dk1>
      <a:lt1>
        <a:srgbClr val="FFFFFF"/>
      </a:lt1>
      <a:dk2>
        <a:srgbClr val="00619B"/>
      </a:dk2>
      <a:lt2>
        <a:srgbClr val="FFFFFF"/>
      </a:lt2>
      <a:accent1>
        <a:srgbClr val="3CB3E5"/>
      </a:accent1>
      <a:accent2>
        <a:srgbClr val="FFC72C"/>
      </a:accent2>
      <a:accent3>
        <a:srgbClr val="003865"/>
      </a:accent3>
      <a:accent4>
        <a:srgbClr val="C7C6C3"/>
      </a:accent4>
      <a:accent5>
        <a:srgbClr val="636569"/>
      </a:accent5>
      <a:accent6>
        <a:srgbClr val="00619B"/>
      </a:accent6>
      <a:hlink>
        <a:srgbClr val="3CB3E5"/>
      </a:hlink>
      <a:folHlink>
        <a:srgbClr val="9D9D9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HI_Chapter_Theme_WIP" id="{C0DE9643-0BCD-D74D-BCC0-B965211C3079}" vid="{63D505FF-556D-9743-B3F7-1EE2F07BC7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TotalTime>
  <Words>1559</Words>
  <Application>Microsoft Macintosh PowerPoint</Application>
  <PresentationFormat>Widescreen</PresentationFormat>
  <Paragraphs>411</Paragraphs>
  <Slides>41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Arial Black</vt:lpstr>
      <vt:lpstr>Avenir Next Condensed</vt:lpstr>
      <vt:lpstr>Avenir Next Condensed Demi Bold</vt:lpstr>
      <vt:lpstr>Avenir Next Condensed Medium</vt:lpstr>
      <vt:lpstr>Calibri</vt:lpstr>
      <vt:lpstr>Tahoma</vt:lpstr>
      <vt:lpstr>Times New Roman</vt:lpstr>
      <vt:lpstr>Office Theme</vt:lpstr>
      <vt:lpstr>Air Conditioning</vt:lpstr>
      <vt:lpstr>History of A/C &amp; Carrier</vt:lpstr>
      <vt:lpstr>How Does The AC Work?</vt:lpstr>
      <vt:lpstr>Take The Heat Outside</vt:lpstr>
      <vt:lpstr>What Is A SEER Or EER?</vt:lpstr>
      <vt:lpstr>What Does This Mean?</vt:lpstr>
      <vt:lpstr>Sizing –Rule Of Thumb</vt:lpstr>
      <vt:lpstr>Problems With Install</vt:lpstr>
      <vt:lpstr>Duct Work Issues</vt:lpstr>
      <vt:lpstr>Problems With The Condensing Unit</vt:lpstr>
      <vt:lpstr>Problems With Inside Coil-“the Evaporator Coil”</vt:lpstr>
      <vt:lpstr>Problems With Inside Coil  “The Evaporator Coil” - Continued</vt:lpstr>
      <vt:lpstr>Refrigerant Line Problems</vt:lpstr>
      <vt:lpstr>Parts Of An Air Conditioner</vt:lpstr>
      <vt:lpstr>Liquid Line Service Valves</vt:lpstr>
      <vt:lpstr>Thermostatic Expansion Valve</vt:lpstr>
      <vt:lpstr>Filter Drier</vt:lpstr>
      <vt:lpstr>Single-Speed Fan Motor &amp; Fan</vt:lpstr>
      <vt:lpstr>Twin-Single Recip. Mechanism</vt:lpstr>
      <vt:lpstr>Bristol Dual SCROLL Capacity Compressor</vt:lpstr>
      <vt:lpstr>Low and High Pressure Switches</vt:lpstr>
      <vt:lpstr>Controls Enclosure</vt:lpstr>
      <vt:lpstr>CABINET</vt:lpstr>
      <vt:lpstr>Puron “The New Gas” Save The World One AC  at a Time</vt:lpstr>
      <vt:lpstr>The History Of Puron</vt:lpstr>
      <vt:lpstr>Typical Operating Pressures</vt:lpstr>
      <vt:lpstr>Leak Detectors</vt:lpstr>
      <vt:lpstr>IdealHumidity Systems Controlling</vt:lpstr>
      <vt:lpstr>IdealHumidity Systems  Controlling High Humidity</vt:lpstr>
      <vt:lpstr>IdealHumidity Systems   Controlling High Humidity</vt:lpstr>
      <vt:lpstr>IdealHumidity Systems   Controlling High Humidity</vt:lpstr>
      <vt:lpstr>IdealHumidity Systems-Controlling High Humidity</vt:lpstr>
      <vt:lpstr>IdealHumidity Systems   Controlling High Humidity</vt:lpstr>
      <vt:lpstr>IdealHumidity Systems   Controlling High Humidity</vt:lpstr>
      <vt:lpstr>IdealHumidity Systems in Action</vt:lpstr>
      <vt:lpstr>Drier than the Desert</vt:lpstr>
      <vt:lpstr>Energy Savings</vt:lpstr>
      <vt:lpstr>Heat Pump</vt:lpstr>
      <vt:lpstr>Muffler, Accumulator, Reversing Valve</vt:lpstr>
      <vt:lpstr>The Future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CONDIONTION</dc:title>
  <dc:creator>Kate Laurant</dc:creator>
  <cp:lastModifiedBy>Edwin Barrera</cp:lastModifiedBy>
  <cp:revision>13</cp:revision>
  <dcterms:created xsi:type="dcterms:W3CDTF">2020-12-10T21:49:45Z</dcterms:created>
  <dcterms:modified xsi:type="dcterms:W3CDTF">2020-12-22T18:19:17Z</dcterms:modified>
</cp:coreProperties>
</file>