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98"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400" r:id="rId97"/>
    <p:sldId id="399" r:id="rId98"/>
    <p:sldId id="352" r:id="rId99"/>
    <p:sldId id="401" r:id="rId100"/>
    <p:sldId id="402" r:id="rId101"/>
    <p:sldId id="355" r:id="rId102"/>
    <p:sldId id="403" r:id="rId103"/>
    <p:sldId id="404" r:id="rId104"/>
    <p:sldId id="358" r:id="rId105"/>
    <p:sldId id="359" r:id="rId106"/>
    <p:sldId id="360" r:id="rId107"/>
    <p:sldId id="405" r:id="rId108"/>
    <p:sldId id="406" r:id="rId109"/>
    <p:sldId id="363" r:id="rId110"/>
    <p:sldId id="364" r:id="rId111"/>
    <p:sldId id="365"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407" r:id="rId131"/>
    <p:sldId id="408" r:id="rId132"/>
    <p:sldId id="388" r:id="rId133"/>
    <p:sldId id="389" r:id="rId134"/>
    <p:sldId id="390" r:id="rId135"/>
    <p:sldId id="391" r:id="rId136"/>
    <p:sldId id="392" r:id="rId137"/>
    <p:sldId id="393" r:id="rId138"/>
    <p:sldId id="394" r:id="rId139"/>
    <p:sldId id="409" r:id="rId140"/>
    <p:sldId id="396" r:id="rId141"/>
    <p:sldId id="397" r:id="rId1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0"/>
    <p:restoredTop sz="94694"/>
  </p:normalViewPr>
  <p:slideViewPr>
    <p:cSldViewPr snapToGrid="0" snapToObjects="1">
      <p:cViewPr varScale="1">
        <p:scale>
          <a:sx n="105" d="100"/>
          <a:sy n="105" d="100"/>
        </p:scale>
        <p:origin x="4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chemeClr val="bg2"/>
            </a:gs>
            <a:gs pos="92000">
              <a:schemeClr val="accent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46B6C-18AE-524C-850A-7A4C5ED7356C}"/>
              </a:ext>
            </a:extLst>
          </p:cNvPr>
          <p:cNvSpPr>
            <a:spLocks noGrp="1"/>
          </p:cNvSpPr>
          <p:nvPr>
            <p:ph type="ctrTitle" hasCustomPrompt="1"/>
          </p:nvPr>
        </p:nvSpPr>
        <p:spPr>
          <a:xfrm>
            <a:off x="1524000" y="3124200"/>
            <a:ext cx="9144000" cy="18034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21D97E8-8B83-0D4B-82AC-4F5DD3D919D3}"/>
              </a:ext>
            </a:extLst>
          </p:cNvPr>
          <p:cNvSpPr>
            <a:spLocks noGrp="1"/>
          </p:cNvSpPr>
          <p:nvPr>
            <p:ph type="subTitle" idx="1"/>
          </p:nvPr>
        </p:nvSpPr>
        <p:spPr>
          <a:xfrm>
            <a:off x="1524000" y="5045075"/>
            <a:ext cx="9144000" cy="77152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A picture containing logo&#10;&#10;Description automatically generated">
            <a:extLst>
              <a:ext uri="{FF2B5EF4-FFF2-40B4-BE49-F238E27FC236}">
                <a16:creationId xmlns:a16="http://schemas.microsoft.com/office/drawing/2014/main" id="{9903AE01-7242-E940-90A3-BED9C01AC424}"/>
              </a:ext>
            </a:extLst>
          </p:cNvPr>
          <p:cNvPicPr>
            <a:picLocks noChangeAspect="1"/>
          </p:cNvPicPr>
          <p:nvPr userDrawn="1"/>
        </p:nvPicPr>
        <p:blipFill>
          <a:blip r:embed="rId2"/>
          <a:stretch>
            <a:fillRect/>
          </a:stretch>
        </p:blipFill>
        <p:spPr>
          <a:xfrm>
            <a:off x="3486150" y="660400"/>
            <a:ext cx="5219700" cy="2463800"/>
          </a:xfrm>
          <a:prstGeom prst="rect">
            <a:avLst/>
          </a:prstGeom>
          <a:effectLst>
            <a:outerShdw blurRad="139700" dist="38100" dir="5400000" sx="102000" sy="102000" algn="ctr" rotWithShape="0">
              <a:srgbClr val="000000">
                <a:alpha val="32000"/>
              </a:srgbClr>
            </a:outerShdw>
          </a:effectLst>
        </p:spPr>
      </p:pic>
    </p:spTree>
    <p:extLst>
      <p:ext uri="{BB962C8B-B14F-4D97-AF65-F5344CB8AC3E}">
        <p14:creationId xmlns:p14="http://schemas.microsoft.com/office/powerpoint/2010/main" val="38735238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7B2158-9E93-F543-80D5-F428EA5F46FE}"/>
              </a:ext>
            </a:extLst>
          </p:cNvPr>
          <p:cNvSpPr>
            <a:spLocks noGrp="1"/>
          </p:cNvSpPr>
          <p:nvPr>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2771040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573A-B01E-3E49-B020-81DF92514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AE2196-D5E2-014E-9895-684DD0EB3A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414B06-451E-104E-9384-8F36542D2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C45CE3B-4EA0-044A-828D-F2D183C91703}"/>
              </a:ext>
            </a:extLst>
          </p:cNvPr>
          <p:cNvSpPr>
            <a:spLocks noGrp="1"/>
          </p:cNvSpPr>
          <p:nvPr>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2683660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8C99-995C-B243-8C4D-BE85B1BCC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12E8D0-0F73-444B-945A-98D765B850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BED19C-EE91-1946-9DB1-6FDDF6170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709BE2C-1825-9244-A566-932C586785AC}"/>
              </a:ext>
            </a:extLst>
          </p:cNvPr>
          <p:cNvSpPr>
            <a:spLocks noGrp="1"/>
          </p:cNvSpPr>
          <p:nvPr>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4258470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C8B1-097D-A942-99D5-02C84CE934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653A5D-C73F-AB44-AF58-EDEDC37249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22F32-15BF-D84A-94E8-6CBAFAFD9BBD}"/>
              </a:ext>
            </a:extLst>
          </p:cNvPr>
          <p:cNvSpPr>
            <a:spLocks noGrp="1"/>
          </p:cNvSpPr>
          <p:nvPr>
            <p:ph type="dt" sz="half" idx="10"/>
          </p:nvPr>
        </p:nvSpPr>
        <p:spPr>
          <a:xfrm>
            <a:off x="838200" y="6356350"/>
            <a:ext cx="2743200" cy="365125"/>
          </a:xfrm>
          <a:prstGeom prst="rect">
            <a:avLst/>
          </a:prstGeom>
        </p:spPr>
        <p:txBody>
          <a:bodyPr/>
          <a:lstStyle/>
          <a:p>
            <a:fld id="{E810B388-FE0F-2045-BA6F-931EA4FBB591}" type="datetimeFigureOut">
              <a:rPr lang="en-US" smtClean="0"/>
              <a:t>12/22/20</a:t>
            </a:fld>
            <a:endParaRPr lang="en-US"/>
          </a:p>
        </p:txBody>
      </p:sp>
      <p:sp>
        <p:nvSpPr>
          <p:cNvPr id="5" name="Footer Placeholder 4">
            <a:extLst>
              <a:ext uri="{FF2B5EF4-FFF2-40B4-BE49-F238E27FC236}">
                <a16:creationId xmlns:a16="http://schemas.microsoft.com/office/drawing/2014/main" id="{A6D5C079-FCE1-F240-8DAD-46BB0E5CFE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BD1622-FDE5-C541-A40C-266565E45D68}"/>
              </a:ext>
            </a:extLst>
          </p:cNvPr>
          <p:cNvSpPr>
            <a:spLocks noGrp="1"/>
          </p:cNvSpPr>
          <p:nvPr>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3124504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51365E-5635-F04A-8686-D9917815CB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1B6E07-3BB7-8643-92E5-EEE952D7C3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58903-7337-A34C-90A0-DF37BB00C6F0}"/>
              </a:ext>
            </a:extLst>
          </p:cNvPr>
          <p:cNvSpPr>
            <a:spLocks noGrp="1"/>
          </p:cNvSpPr>
          <p:nvPr>
            <p:ph type="dt" sz="half" idx="10"/>
          </p:nvPr>
        </p:nvSpPr>
        <p:spPr>
          <a:xfrm>
            <a:off x="838200" y="6356350"/>
            <a:ext cx="2743200" cy="365125"/>
          </a:xfrm>
          <a:prstGeom prst="rect">
            <a:avLst/>
          </a:prstGeom>
        </p:spPr>
        <p:txBody>
          <a:bodyPr/>
          <a:lstStyle/>
          <a:p>
            <a:fld id="{E810B388-FE0F-2045-BA6F-931EA4FBB591}" type="datetimeFigureOut">
              <a:rPr lang="en-US" smtClean="0"/>
              <a:t>12/22/20</a:t>
            </a:fld>
            <a:endParaRPr lang="en-US"/>
          </a:p>
        </p:txBody>
      </p:sp>
      <p:sp>
        <p:nvSpPr>
          <p:cNvPr id="5" name="Footer Placeholder 4">
            <a:extLst>
              <a:ext uri="{FF2B5EF4-FFF2-40B4-BE49-F238E27FC236}">
                <a16:creationId xmlns:a16="http://schemas.microsoft.com/office/drawing/2014/main" id="{A52AA26D-34C7-AE4A-8A2C-90A8B7E5CE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8F0CC6-C890-BE44-BBD7-49851717CB77}"/>
              </a:ext>
            </a:extLst>
          </p:cNvPr>
          <p:cNvSpPr>
            <a:spLocks noGrp="1"/>
          </p:cNvSpPr>
          <p:nvPr>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1412774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54659" y="152526"/>
            <a:ext cx="10282681" cy="1355090"/>
          </a:xfrm>
          <a:prstGeom prst="rect">
            <a:avLst/>
          </a:prstGeom>
        </p:spPr>
        <p:txBody>
          <a:bodyPr wrap="square" lIns="0" tIns="0" rIns="0" bIns="0">
            <a:spAutoFit/>
          </a:bodyPr>
          <a:lstStyle>
            <a:lvl1pPr>
              <a:defRPr sz="4400" b="1" i="0">
                <a:solidFill>
                  <a:srgbClr val="0C5A82"/>
                </a:solidFill>
                <a:latin typeface="Times New Roman"/>
                <a:cs typeface="Times New Roman"/>
              </a:defRPr>
            </a:lvl1pPr>
          </a:lstStyle>
          <a:p>
            <a:endParaRPr/>
          </a:p>
        </p:txBody>
      </p:sp>
      <p:sp>
        <p:nvSpPr>
          <p:cNvPr id="3" name="Holder 3"/>
          <p:cNvSpPr>
            <a:spLocks noGrp="1"/>
          </p:cNvSpPr>
          <p:nvPr>
            <p:ph type="subTitle" idx="4"/>
          </p:nvPr>
        </p:nvSpPr>
        <p:spPr>
          <a:xfrm>
            <a:off x="2672461" y="4559934"/>
            <a:ext cx="6847077" cy="1123314"/>
          </a:xfrm>
          <a:prstGeom prst="rect">
            <a:avLst/>
          </a:prstGeom>
        </p:spPr>
        <p:txBody>
          <a:bodyPr wrap="square" lIns="0" tIns="0" rIns="0" bIns="0">
            <a:spAutoFit/>
          </a:bodyPr>
          <a:lstStyle>
            <a:lvl1pPr>
              <a:defRPr sz="36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765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gradFill flip="none" rotWithShape="1">
          <a:gsLst>
            <a:gs pos="0">
              <a:schemeClr val="bg2"/>
            </a:gs>
            <a:gs pos="92000">
              <a:schemeClr val="accent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46B6C-18AE-524C-850A-7A4C5ED7356C}"/>
              </a:ext>
            </a:extLst>
          </p:cNvPr>
          <p:cNvSpPr>
            <a:spLocks noGrp="1"/>
          </p:cNvSpPr>
          <p:nvPr>
            <p:ph type="ctrTitle" hasCustomPrompt="1"/>
          </p:nvPr>
        </p:nvSpPr>
        <p:spPr>
          <a:xfrm>
            <a:off x="1524000" y="1028700"/>
            <a:ext cx="9144000" cy="18034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21D97E8-8B83-0D4B-82AC-4F5DD3D919D3}"/>
              </a:ext>
            </a:extLst>
          </p:cNvPr>
          <p:cNvSpPr>
            <a:spLocks noGrp="1"/>
          </p:cNvSpPr>
          <p:nvPr>
            <p:ph type="subTitle" idx="1"/>
          </p:nvPr>
        </p:nvSpPr>
        <p:spPr>
          <a:xfrm>
            <a:off x="1524000" y="2949575"/>
            <a:ext cx="9144000" cy="77152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A picture containing logo&#10;&#10;Description automatically generated">
            <a:extLst>
              <a:ext uri="{FF2B5EF4-FFF2-40B4-BE49-F238E27FC236}">
                <a16:creationId xmlns:a16="http://schemas.microsoft.com/office/drawing/2014/main" id="{3C76ABB3-7ED4-F24B-AF13-562371425DAE}"/>
              </a:ext>
            </a:extLst>
          </p:cNvPr>
          <p:cNvPicPr>
            <a:picLocks noChangeAspect="1"/>
          </p:cNvPicPr>
          <p:nvPr userDrawn="1"/>
        </p:nvPicPr>
        <p:blipFill>
          <a:blip r:embed="rId2"/>
          <a:stretch>
            <a:fillRect/>
          </a:stretch>
        </p:blipFill>
        <p:spPr>
          <a:xfrm>
            <a:off x="3486150" y="4049643"/>
            <a:ext cx="5219700" cy="2463800"/>
          </a:xfrm>
          <a:prstGeom prst="rect">
            <a:avLst/>
          </a:prstGeom>
          <a:effectLst>
            <a:outerShdw blurRad="139700" dist="38100" dir="5400000" sx="102000" sy="102000" algn="ctr" rotWithShape="0">
              <a:srgbClr val="000000">
                <a:alpha val="32000"/>
              </a:srgbClr>
            </a:outerShdw>
          </a:effectLst>
        </p:spPr>
      </p:pic>
    </p:spTree>
    <p:extLst>
      <p:ext uri="{BB962C8B-B14F-4D97-AF65-F5344CB8AC3E}">
        <p14:creationId xmlns:p14="http://schemas.microsoft.com/office/powerpoint/2010/main" val="214545541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CBDE2-4C2F-C844-BCF8-960E49B372D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00A5939-2BD9-694E-8474-92D8635C549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44203003-0C4A-C24C-82A6-7452BCA13EDA}"/>
              </a:ext>
            </a:extLst>
          </p:cNvPr>
          <p:cNvSpPr>
            <a:spLocks noGrp="1"/>
          </p:cNvSpPr>
          <p:nvPr>
            <p:ph type="sldNum" sz="quarter" idx="4"/>
          </p:nvPr>
        </p:nvSpPr>
        <p:spPr>
          <a:xfrm>
            <a:off x="8610600" y="6325872"/>
            <a:ext cx="2743200" cy="344727"/>
          </a:xfrm>
          <a:prstGeom prst="rect">
            <a:avLst/>
          </a:prstGeom>
        </p:spPr>
        <p:txBody>
          <a:bodyPr vert="horz" lIns="91440" tIns="45720" rIns="91440" bIns="45720" rtlCol="0" anchor="ctr"/>
          <a:lstStyle>
            <a:lvl1pPr algn="r">
              <a:defRPr sz="1200">
                <a:solidFill>
                  <a:schemeClr val="tx1">
                    <a:tint val="75000"/>
                  </a:schemeClr>
                </a:solidFill>
              </a:defRPr>
            </a:lvl1pPr>
          </a:lstStyle>
          <a:p>
            <a:fld id="{0D4E7D25-D4AF-884A-BB07-379C6E65AB3F}" type="slidenum">
              <a:rPr lang="en-US" smtClean="0"/>
              <a:t>‹#›</a:t>
            </a:fld>
            <a:endParaRPr lang="en-US"/>
          </a:p>
        </p:txBody>
      </p:sp>
    </p:spTree>
    <p:extLst>
      <p:ext uri="{BB962C8B-B14F-4D97-AF65-F5344CB8AC3E}">
        <p14:creationId xmlns:p14="http://schemas.microsoft.com/office/powerpoint/2010/main" val="339542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Title Main">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2AC3E00-6D28-DD49-93C3-C7869DAA689A}"/>
              </a:ext>
            </a:extLst>
          </p:cNvPr>
          <p:cNvSpPr/>
          <p:nvPr userDrawn="1"/>
        </p:nvSpPr>
        <p:spPr>
          <a:xfrm>
            <a:off x="419853" y="-11771"/>
            <a:ext cx="11772147" cy="6895275"/>
          </a:xfrm>
          <a:custGeom>
            <a:avLst/>
            <a:gdLst>
              <a:gd name="connsiteX0" fmla="*/ 0 w 6805749"/>
              <a:gd name="connsiteY0" fmla="*/ 0 h 6858000"/>
              <a:gd name="connsiteX1" fmla="*/ 6805749 w 6805749"/>
              <a:gd name="connsiteY1" fmla="*/ 0 h 6858000"/>
              <a:gd name="connsiteX2" fmla="*/ 6805749 w 6805749"/>
              <a:gd name="connsiteY2" fmla="*/ 6858000 h 6858000"/>
              <a:gd name="connsiteX3" fmla="*/ 0 w 6805749"/>
              <a:gd name="connsiteY3" fmla="*/ 6858000 h 6858000"/>
              <a:gd name="connsiteX4" fmla="*/ 0 w 6805749"/>
              <a:gd name="connsiteY4" fmla="*/ 0 h 6858000"/>
              <a:gd name="connsiteX0" fmla="*/ 0 w 6805749"/>
              <a:gd name="connsiteY0" fmla="*/ 0 h 6858000"/>
              <a:gd name="connsiteX1" fmla="*/ 6805749 w 6805749"/>
              <a:gd name="connsiteY1" fmla="*/ 0 h 6858000"/>
              <a:gd name="connsiteX2" fmla="*/ 3631475 w 6805749"/>
              <a:gd name="connsiteY2" fmla="*/ 6858000 h 6858000"/>
              <a:gd name="connsiteX3" fmla="*/ 0 w 6805749"/>
              <a:gd name="connsiteY3" fmla="*/ 6858000 h 6858000"/>
              <a:gd name="connsiteX4" fmla="*/ 0 w 6805749"/>
              <a:gd name="connsiteY4" fmla="*/ 0 h 6858000"/>
              <a:gd name="connsiteX0" fmla="*/ 0 w 9222377"/>
              <a:gd name="connsiteY0" fmla="*/ 13063 h 6871063"/>
              <a:gd name="connsiteX1" fmla="*/ 9222377 w 9222377"/>
              <a:gd name="connsiteY1" fmla="*/ 0 h 6871063"/>
              <a:gd name="connsiteX2" fmla="*/ 3631475 w 9222377"/>
              <a:gd name="connsiteY2" fmla="*/ 6871063 h 6871063"/>
              <a:gd name="connsiteX3" fmla="*/ 0 w 9222377"/>
              <a:gd name="connsiteY3" fmla="*/ 6871063 h 6871063"/>
              <a:gd name="connsiteX4" fmla="*/ 0 w 9222377"/>
              <a:gd name="connsiteY4" fmla="*/ 13063 h 6871063"/>
              <a:gd name="connsiteX0" fmla="*/ 0 w 11772147"/>
              <a:gd name="connsiteY0" fmla="*/ 7202 h 6865202"/>
              <a:gd name="connsiteX1" fmla="*/ 11772147 w 11772147"/>
              <a:gd name="connsiteY1" fmla="*/ 0 h 6865202"/>
              <a:gd name="connsiteX2" fmla="*/ 3631475 w 11772147"/>
              <a:gd name="connsiteY2" fmla="*/ 6865202 h 6865202"/>
              <a:gd name="connsiteX3" fmla="*/ 0 w 11772147"/>
              <a:gd name="connsiteY3" fmla="*/ 6865202 h 6865202"/>
              <a:gd name="connsiteX4" fmla="*/ 0 w 11772147"/>
              <a:gd name="connsiteY4" fmla="*/ 7202 h 6865202"/>
              <a:gd name="connsiteX0" fmla="*/ 0 w 11772147"/>
              <a:gd name="connsiteY0" fmla="*/ 7202 h 6878649"/>
              <a:gd name="connsiteX1" fmla="*/ 11772147 w 11772147"/>
              <a:gd name="connsiteY1" fmla="*/ 0 h 6878649"/>
              <a:gd name="connsiteX2" fmla="*/ 7369757 w 11772147"/>
              <a:gd name="connsiteY2" fmla="*/ 6878649 h 6878649"/>
              <a:gd name="connsiteX3" fmla="*/ 0 w 11772147"/>
              <a:gd name="connsiteY3" fmla="*/ 6865202 h 6878649"/>
              <a:gd name="connsiteX4" fmla="*/ 0 w 11772147"/>
              <a:gd name="connsiteY4" fmla="*/ 7202 h 6878649"/>
              <a:gd name="connsiteX0" fmla="*/ 0 w 11772147"/>
              <a:gd name="connsiteY0" fmla="*/ 7202 h 6895275"/>
              <a:gd name="connsiteX1" fmla="*/ 11772147 w 11772147"/>
              <a:gd name="connsiteY1" fmla="*/ 0 h 6895275"/>
              <a:gd name="connsiteX2" fmla="*/ 7353131 w 11772147"/>
              <a:gd name="connsiteY2" fmla="*/ 6895275 h 6895275"/>
              <a:gd name="connsiteX3" fmla="*/ 0 w 11772147"/>
              <a:gd name="connsiteY3" fmla="*/ 6865202 h 6895275"/>
              <a:gd name="connsiteX4" fmla="*/ 0 w 11772147"/>
              <a:gd name="connsiteY4" fmla="*/ 7202 h 68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2147" h="6895275">
                <a:moveTo>
                  <a:pt x="0" y="7202"/>
                </a:moveTo>
                <a:lnTo>
                  <a:pt x="11772147" y="0"/>
                </a:lnTo>
                <a:lnTo>
                  <a:pt x="7353131" y="6895275"/>
                </a:lnTo>
                <a:lnTo>
                  <a:pt x="0" y="6865202"/>
                </a:lnTo>
                <a:lnTo>
                  <a:pt x="0" y="7202"/>
                </a:lnTo>
                <a:close/>
              </a:path>
            </a:pathLst>
          </a:custGeom>
          <a:gradFill flip="none" rotWithShape="1">
            <a:gsLst>
              <a:gs pos="0">
                <a:schemeClr val="tx2"/>
              </a:gs>
              <a:gs pos="100000">
                <a:schemeClr val="accent3"/>
              </a:gs>
            </a:gsLst>
            <a:lin ang="13500000" scaled="1"/>
            <a:tileRect/>
          </a:gradFill>
          <a:ln>
            <a:noFill/>
          </a:ln>
          <a:effectLst>
            <a:outerShdw blurRad="368300" dist="635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a:extLst>
              <a:ext uri="{FF2B5EF4-FFF2-40B4-BE49-F238E27FC236}">
                <a16:creationId xmlns:a16="http://schemas.microsoft.com/office/drawing/2014/main" id="{21F8E448-26C2-3749-9DBA-BE5DCBD5CBDE}"/>
              </a:ext>
            </a:extLst>
          </p:cNvPr>
          <p:cNvSpPr/>
          <p:nvPr userDrawn="1"/>
        </p:nvSpPr>
        <p:spPr>
          <a:xfrm>
            <a:off x="-66450" y="-10449"/>
            <a:ext cx="11811703" cy="6918425"/>
          </a:xfrm>
          <a:custGeom>
            <a:avLst/>
            <a:gdLst>
              <a:gd name="connsiteX0" fmla="*/ 0 w 6805749"/>
              <a:gd name="connsiteY0" fmla="*/ 0 h 6858000"/>
              <a:gd name="connsiteX1" fmla="*/ 6805749 w 6805749"/>
              <a:gd name="connsiteY1" fmla="*/ 0 h 6858000"/>
              <a:gd name="connsiteX2" fmla="*/ 6805749 w 6805749"/>
              <a:gd name="connsiteY2" fmla="*/ 6858000 h 6858000"/>
              <a:gd name="connsiteX3" fmla="*/ 0 w 6805749"/>
              <a:gd name="connsiteY3" fmla="*/ 6858000 h 6858000"/>
              <a:gd name="connsiteX4" fmla="*/ 0 w 6805749"/>
              <a:gd name="connsiteY4" fmla="*/ 0 h 6858000"/>
              <a:gd name="connsiteX0" fmla="*/ 0 w 6805749"/>
              <a:gd name="connsiteY0" fmla="*/ 0 h 6858000"/>
              <a:gd name="connsiteX1" fmla="*/ 6805749 w 6805749"/>
              <a:gd name="connsiteY1" fmla="*/ 0 h 6858000"/>
              <a:gd name="connsiteX2" fmla="*/ 3631475 w 6805749"/>
              <a:gd name="connsiteY2" fmla="*/ 6858000 h 6858000"/>
              <a:gd name="connsiteX3" fmla="*/ 0 w 6805749"/>
              <a:gd name="connsiteY3" fmla="*/ 6858000 h 6858000"/>
              <a:gd name="connsiteX4" fmla="*/ 0 w 6805749"/>
              <a:gd name="connsiteY4" fmla="*/ 0 h 6858000"/>
              <a:gd name="connsiteX0" fmla="*/ 0 w 9222377"/>
              <a:gd name="connsiteY0" fmla="*/ 13063 h 6871063"/>
              <a:gd name="connsiteX1" fmla="*/ 9222377 w 9222377"/>
              <a:gd name="connsiteY1" fmla="*/ 0 h 6871063"/>
              <a:gd name="connsiteX2" fmla="*/ 3631475 w 9222377"/>
              <a:gd name="connsiteY2" fmla="*/ 6871063 h 6871063"/>
              <a:gd name="connsiteX3" fmla="*/ 0 w 9222377"/>
              <a:gd name="connsiteY3" fmla="*/ 6871063 h 6871063"/>
              <a:gd name="connsiteX4" fmla="*/ 0 w 9222377"/>
              <a:gd name="connsiteY4" fmla="*/ 13063 h 6871063"/>
              <a:gd name="connsiteX0" fmla="*/ 0 w 11772147"/>
              <a:gd name="connsiteY0" fmla="*/ 7202 h 6865202"/>
              <a:gd name="connsiteX1" fmla="*/ 11772147 w 11772147"/>
              <a:gd name="connsiteY1" fmla="*/ 0 h 6865202"/>
              <a:gd name="connsiteX2" fmla="*/ 3631475 w 11772147"/>
              <a:gd name="connsiteY2" fmla="*/ 6865202 h 6865202"/>
              <a:gd name="connsiteX3" fmla="*/ 0 w 11772147"/>
              <a:gd name="connsiteY3" fmla="*/ 6865202 h 6865202"/>
              <a:gd name="connsiteX4" fmla="*/ 0 w 11772147"/>
              <a:gd name="connsiteY4" fmla="*/ 7202 h 6865202"/>
              <a:gd name="connsiteX0" fmla="*/ 0 w 11772147"/>
              <a:gd name="connsiteY0" fmla="*/ 7202 h 6878649"/>
              <a:gd name="connsiteX1" fmla="*/ 11772147 w 11772147"/>
              <a:gd name="connsiteY1" fmla="*/ 0 h 6878649"/>
              <a:gd name="connsiteX2" fmla="*/ 7369757 w 11772147"/>
              <a:gd name="connsiteY2" fmla="*/ 6878649 h 6878649"/>
              <a:gd name="connsiteX3" fmla="*/ 0 w 11772147"/>
              <a:gd name="connsiteY3" fmla="*/ 6865202 h 6878649"/>
              <a:gd name="connsiteX4" fmla="*/ 0 w 11772147"/>
              <a:gd name="connsiteY4" fmla="*/ 7202 h 6878649"/>
              <a:gd name="connsiteX0" fmla="*/ 0 w 11781025"/>
              <a:gd name="connsiteY0" fmla="*/ 0 h 6880325"/>
              <a:gd name="connsiteX1" fmla="*/ 11781025 w 11781025"/>
              <a:gd name="connsiteY1" fmla="*/ 1676 h 6880325"/>
              <a:gd name="connsiteX2" fmla="*/ 7378635 w 11781025"/>
              <a:gd name="connsiteY2" fmla="*/ 6880325 h 6880325"/>
              <a:gd name="connsiteX3" fmla="*/ 8878 w 11781025"/>
              <a:gd name="connsiteY3" fmla="*/ 6866878 h 6880325"/>
              <a:gd name="connsiteX4" fmla="*/ 0 w 11781025"/>
              <a:gd name="connsiteY4" fmla="*/ 0 h 6880325"/>
              <a:gd name="connsiteX0" fmla="*/ 0 w 11789903"/>
              <a:gd name="connsiteY0" fmla="*/ 0 h 6880325"/>
              <a:gd name="connsiteX1" fmla="*/ 11789903 w 11789903"/>
              <a:gd name="connsiteY1" fmla="*/ 1676 h 6880325"/>
              <a:gd name="connsiteX2" fmla="*/ 7387513 w 11789903"/>
              <a:gd name="connsiteY2" fmla="*/ 6880325 h 6880325"/>
              <a:gd name="connsiteX3" fmla="*/ 17756 w 11789903"/>
              <a:gd name="connsiteY3" fmla="*/ 6866878 h 6880325"/>
              <a:gd name="connsiteX4" fmla="*/ 0 w 11789903"/>
              <a:gd name="connsiteY4" fmla="*/ 0 h 6880325"/>
              <a:gd name="connsiteX0" fmla="*/ 9270 w 11799173"/>
              <a:gd name="connsiteY0" fmla="*/ 0 h 6884634"/>
              <a:gd name="connsiteX1" fmla="*/ 11799173 w 11799173"/>
              <a:gd name="connsiteY1" fmla="*/ 1676 h 6884634"/>
              <a:gd name="connsiteX2" fmla="*/ 7396783 w 11799173"/>
              <a:gd name="connsiteY2" fmla="*/ 6880325 h 6884634"/>
              <a:gd name="connsiteX3" fmla="*/ 393 w 11799173"/>
              <a:gd name="connsiteY3" fmla="*/ 6884634 h 6884634"/>
              <a:gd name="connsiteX4" fmla="*/ 9270 w 11799173"/>
              <a:gd name="connsiteY4" fmla="*/ 0 h 6884634"/>
              <a:gd name="connsiteX0" fmla="*/ 9270 w 11799173"/>
              <a:gd name="connsiteY0" fmla="*/ 0 h 6918425"/>
              <a:gd name="connsiteX1" fmla="*/ 11799173 w 11799173"/>
              <a:gd name="connsiteY1" fmla="*/ 1676 h 6918425"/>
              <a:gd name="connsiteX2" fmla="*/ 7396783 w 11799173"/>
              <a:gd name="connsiteY2" fmla="*/ 6918425 h 6918425"/>
              <a:gd name="connsiteX3" fmla="*/ 393 w 11799173"/>
              <a:gd name="connsiteY3" fmla="*/ 6884634 h 6918425"/>
              <a:gd name="connsiteX4" fmla="*/ 9270 w 11799173"/>
              <a:gd name="connsiteY4" fmla="*/ 0 h 6918425"/>
              <a:gd name="connsiteX0" fmla="*/ 21800 w 11811703"/>
              <a:gd name="connsiteY0" fmla="*/ 0 h 6918425"/>
              <a:gd name="connsiteX1" fmla="*/ 11811703 w 11811703"/>
              <a:gd name="connsiteY1" fmla="*/ 1676 h 6918425"/>
              <a:gd name="connsiteX2" fmla="*/ 7409313 w 11811703"/>
              <a:gd name="connsiteY2" fmla="*/ 6918425 h 6918425"/>
              <a:gd name="connsiteX3" fmla="*/ 223 w 11811703"/>
              <a:gd name="connsiteY3" fmla="*/ 6910034 h 6918425"/>
              <a:gd name="connsiteX4" fmla="*/ 21800 w 11811703"/>
              <a:gd name="connsiteY4" fmla="*/ 0 h 691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703" h="6918425">
                <a:moveTo>
                  <a:pt x="21800" y="0"/>
                </a:moveTo>
                <a:lnTo>
                  <a:pt x="11811703" y="1676"/>
                </a:lnTo>
                <a:lnTo>
                  <a:pt x="7409313" y="6918425"/>
                </a:lnTo>
                <a:lnTo>
                  <a:pt x="223" y="6910034"/>
                </a:lnTo>
                <a:cubicBezTo>
                  <a:pt x="-2736" y="4621075"/>
                  <a:pt x="24759" y="2288959"/>
                  <a:pt x="21800" y="0"/>
                </a:cubicBezTo>
                <a:close/>
              </a:path>
            </a:pathLst>
          </a:custGeom>
          <a:gradFill flip="none" rotWithShape="1">
            <a:gsLst>
              <a:gs pos="0">
                <a:schemeClr val="tx2"/>
              </a:gs>
              <a:gs pos="100000">
                <a:schemeClr val="accent3"/>
              </a:gs>
            </a:gsLst>
            <a:lin ang="10800000" scaled="1"/>
            <a:tileRect/>
          </a:gradFill>
          <a:ln>
            <a:noFill/>
          </a:ln>
          <a:effectLst>
            <a:outerShdw blurRad="368300" dist="635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A8B4F120-39F4-D94E-ABA3-16501418DBA0}"/>
              </a:ext>
            </a:extLst>
          </p:cNvPr>
          <p:cNvPicPr>
            <a:picLocks noChangeAspect="1"/>
          </p:cNvPicPr>
          <p:nvPr userDrawn="1"/>
        </p:nvPicPr>
        <p:blipFill>
          <a:blip r:embed="rId2"/>
          <a:stretch>
            <a:fillRect/>
          </a:stretch>
        </p:blipFill>
        <p:spPr>
          <a:xfrm>
            <a:off x="798241" y="6182437"/>
            <a:ext cx="881342" cy="681037"/>
          </a:xfrm>
          <a:prstGeom prst="rect">
            <a:avLst/>
          </a:prstGeom>
        </p:spPr>
      </p:pic>
      <p:pic>
        <p:nvPicPr>
          <p:cNvPr id="9" name="Picture 8">
            <a:extLst>
              <a:ext uri="{FF2B5EF4-FFF2-40B4-BE49-F238E27FC236}">
                <a16:creationId xmlns:a16="http://schemas.microsoft.com/office/drawing/2014/main" id="{09612D57-9BE4-A742-B186-14D6A776551F}"/>
              </a:ext>
            </a:extLst>
          </p:cNvPr>
          <p:cNvPicPr>
            <a:picLocks noChangeAspect="1"/>
          </p:cNvPicPr>
          <p:nvPr userDrawn="1"/>
        </p:nvPicPr>
        <p:blipFill>
          <a:blip r:embed="rId3"/>
          <a:stretch>
            <a:fillRect/>
          </a:stretch>
        </p:blipFill>
        <p:spPr>
          <a:xfrm>
            <a:off x="1740208" y="6395123"/>
            <a:ext cx="2743200" cy="292100"/>
          </a:xfrm>
          <a:prstGeom prst="rect">
            <a:avLst/>
          </a:prstGeom>
        </p:spPr>
      </p:pic>
      <p:sp>
        <p:nvSpPr>
          <p:cNvPr id="2" name="Title 1">
            <a:extLst>
              <a:ext uri="{FF2B5EF4-FFF2-40B4-BE49-F238E27FC236}">
                <a16:creationId xmlns:a16="http://schemas.microsoft.com/office/drawing/2014/main" id="{D9EBEB76-89B3-E041-B492-151CBC3C338E}"/>
              </a:ext>
            </a:extLst>
          </p:cNvPr>
          <p:cNvSpPr>
            <a:spLocks noGrp="1"/>
          </p:cNvSpPr>
          <p:nvPr userDrawn="1">
            <p:ph type="title"/>
          </p:nvPr>
        </p:nvSpPr>
        <p:spPr>
          <a:xfrm>
            <a:off x="831851" y="758825"/>
            <a:ext cx="7347874" cy="2852737"/>
          </a:xfrm>
        </p:spPr>
        <p:txBody>
          <a:bodyPr anchor="b"/>
          <a:lstStyle>
            <a:lvl1pPr>
              <a:defRPr sz="54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5795CD3-95F3-E645-9513-DEB37BEFD4B4}"/>
              </a:ext>
            </a:extLst>
          </p:cNvPr>
          <p:cNvSpPr>
            <a:spLocks noGrp="1"/>
          </p:cNvSpPr>
          <p:nvPr userDrawn="1">
            <p:ph type="body" idx="1"/>
          </p:nvPr>
        </p:nvSpPr>
        <p:spPr>
          <a:xfrm>
            <a:off x="831851" y="3742686"/>
            <a:ext cx="7347874" cy="1500187"/>
          </a:xfrm>
        </p:spPr>
        <p:txBody>
          <a:bodyPr/>
          <a:lstStyle>
            <a:lvl1pPr marL="0" indent="0">
              <a:buNone/>
              <a:defRPr sz="2400" b="0" i="0">
                <a:solidFill>
                  <a:schemeClr val="bg1">
                    <a:alpha val="75000"/>
                  </a:schemeClr>
                </a:solidFill>
                <a:latin typeface="Avenir Next Condensed" panose="020B0506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271C1F62-F2A6-ED46-8C24-6BB3A2C2B494}"/>
              </a:ext>
            </a:extLst>
          </p:cNvPr>
          <p:cNvSpPr>
            <a:spLocks noGrp="1"/>
          </p:cNvSpPr>
          <p:nvPr userDrawn="1">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3950835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Title 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EB76-89B3-E041-B492-151CBC3C33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795CD3-95F3-E645-9513-DEB37BEFD4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271C1F62-F2A6-ED46-8C24-6BB3A2C2B494}"/>
              </a:ext>
            </a:extLst>
          </p:cNvPr>
          <p:cNvSpPr>
            <a:spLocks noGrp="1"/>
          </p:cNvSpPr>
          <p:nvPr>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77525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0931-0FE5-884E-B92B-60F42B0250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D2925A-20EF-314D-A534-180F8F0306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DFF068-031B-9948-87EA-C143B6D890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7A6C5D7-4F6F-C249-827A-D5BB7D6C2F54}"/>
              </a:ext>
            </a:extLst>
          </p:cNvPr>
          <p:cNvSpPr>
            <a:spLocks noGrp="1"/>
          </p:cNvSpPr>
          <p:nvPr>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24088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AE5E-67A6-5346-9DA7-2EC42B76E3F8}"/>
              </a:ext>
            </a:extLst>
          </p:cNvPr>
          <p:cNvSpPr>
            <a:spLocks noGrp="1"/>
          </p:cNvSpPr>
          <p:nvPr>
            <p:ph type="title"/>
          </p:nvPr>
        </p:nvSpPr>
        <p:spPr>
          <a:xfrm>
            <a:off x="839788" y="365125"/>
            <a:ext cx="10515600" cy="1080906"/>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4346C9-AF25-E145-87A9-1B7B06230B54}"/>
              </a:ext>
            </a:extLst>
          </p:cNvPr>
          <p:cNvSpPr>
            <a:spLocks noGrp="1"/>
          </p:cNvSpPr>
          <p:nvPr>
            <p:ph type="body" idx="1"/>
          </p:nvPr>
        </p:nvSpPr>
        <p:spPr>
          <a:xfrm>
            <a:off x="839788" y="1446031"/>
            <a:ext cx="5157787" cy="823912"/>
          </a:xfrm>
        </p:spPr>
        <p:txBody>
          <a:bodyPr anchor="b"/>
          <a:lstStyle>
            <a:lvl1pPr marL="0" indent="0">
              <a:buNone/>
              <a:defRPr sz="2400" b="1" i="0">
                <a:latin typeface="Avenir Next Condensed Demi Bold" panose="020B0506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0A1728-B564-9548-8504-41C75767101E}"/>
              </a:ext>
            </a:extLst>
          </p:cNvPr>
          <p:cNvSpPr>
            <a:spLocks noGrp="1"/>
          </p:cNvSpPr>
          <p:nvPr>
            <p:ph sz="half" idx="2"/>
          </p:nvPr>
        </p:nvSpPr>
        <p:spPr>
          <a:xfrm>
            <a:off x="839788" y="2269943"/>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63FD12-0094-1C4B-BE2E-91D0E7C82796}"/>
              </a:ext>
            </a:extLst>
          </p:cNvPr>
          <p:cNvSpPr>
            <a:spLocks noGrp="1"/>
          </p:cNvSpPr>
          <p:nvPr>
            <p:ph type="body" sz="quarter" idx="3"/>
          </p:nvPr>
        </p:nvSpPr>
        <p:spPr>
          <a:xfrm>
            <a:off x="6172200" y="1446031"/>
            <a:ext cx="5183188" cy="823912"/>
          </a:xfrm>
        </p:spPr>
        <p:txBody>
          <a:bodyPr anchor="b"/>
          <a:lstStyle>
            <a:lvl1pPr marL="0" indent="0">
              <a:buNone/>
              <a:defRPr sz="2400" b="1" i="0">
                <a:latin typeface="Avenir Next Condensed Demi Bold" panose="020B0506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5AE595-FCE8-B040-A990-03127F01D725}"/>
              </a:ext>
            </a:extLst>
          </p:cNvPr>
          <p:cNvSpPr>
            <a:spLocks noGrp="1"/>
          </p:cNvSpPr>
          <p:nvPr>
            <p:ph sz="quarter" idx="4"/>
          </p:nvPr>
        </p:nvSpPr>
        <p:spPr>
          <a:xfrm>
            <a:off x="6172200" y="2269943"/>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9BC5CD8B-A9BC-054A-BAD0-BF22986E0CDB}"/>
              </a:ext>
            </a:extLst>
          </p:cNvPr>
          <p:cNvSpPr>
            <a:spLocks noGrp="1"/>
          </p:cNvSpPr>
          <p:nvPr>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2738715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8C99-995C-B243-8C4D-BE85B1BCC08B}"/>
              </a:ext>
            </a:extLst>
          </p:cNvPr>
          <p:cNvSpPr>
            <a:spLocks noGrp="1"/>
          </p:cNvSpPr>
          <p:nvPr>
            <p:ph type="title"/>
          </p:nvPr>
        </p:nvSpPr>
        <p:spPr>
          <a:xfrm>
            <a:off x="839788" y="396875"/>
            <a:ext cx="7770812" cy="5397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12E8D0-0F73-444B-945A-98D765B850A4}"/>
              </a:ext>
            </a:extLst>
          </p:cNvPr>
          <p:cNvSpPr>
            <a:spLocks noGrp="1"/>
          </p:cNvSpPr>
          <p:nvPr>
            <p:ph type="pic" idx="1"/>
          </p:nvPr>
        </p:nvSpPr>
        <p:spPr>
          <a:xfrm>
            <a:off x="1974850" y="1349375"/>
            <a:ext cx="8242300" cy="4187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BED19C-EE91-1946-9DB1-6FDDF61706DB}"/>
              </a:ext>
            </a:extLst>
          </p:cNvPr>
          <p:cNvSpPr>
            <a:spLocks noGrp="1"/>
          </p:cNvSpPr>
          <p:nvPr>
            <p:ph type="body" sz="half" idx="2"/>
          </p:nvPr>
        </p:nvSpPr>
        <p:spPr>
          <a:xfrm>
            <a:off x="4129881" y="5664200"/>
            <a:ext cx="3932237" cy="342900"/>
          </a:xfrm>
        </p:spPr>
        <p:txBody>
          <a:bodyPr/>
          <a:lstStyle>
            <a:lvl1pPr marL="0" indent="0" algn="ctr">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709BE2C-1825-9244-A566-932C586785AC}"/>
              </a:ext>
            </a:extLst>
          </p:cNvPr>
          <p:cNvSpPr>
            <a:spLocks noGrp="1"/>
          </p:cNvSpPr>
          <p:nvPr>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377686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2F91-A4B9-2848-AB4B-F2FEA161F60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BD5A2F1A-D80D-4E43-8683-CC478D336A30}"/>
              </a:ext>
            </a:extLst>
          </p:cNvPr>
          <p:cNvSpPr>
            <a:spLocks noGrp="1"/>
          </p:cNvSpPr>
          <p:nvPr>
            <p:ph type="sldNum" sz="quarter" idx="12"/>
          </p:nvPr>
        </p:nvSpPr>
        <p:spPr/>
        <p:txBody>
          <a:bodyPr/>
          <a:lstStyle/>
          <a:p>
            <a:fld id="{0D4E7D25-D4AF-884A-BB07-379C6E65AB3F}" type="slidenum">
              <a:rPr lang="en-US" smtClean="0"/>
              <a:t>‹#›</a:t>
            </a:fld>
            <a:endParaRPr lang="en-US"/>
          </a:p>
        </p:txBody>
      </p:sp>
    </p:spTree>
    <p:extLst>
      <p:ext uri="{BB962C8B-B14F-4D97-AF65-F5344CB8AC3E}">
        <p14:creationId xmlns:p14="http://schemas.microsoft.com/office/powerpoint/2010/main" val="335805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6E6035-F59F-A740-B7A3-B04C3EE83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727013B-1154-6B4D-9FFB-535A2ED5D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C67A5C3-0FDE-8F46-AAE1-4BD31463A83B}"/>
              </a:ext>
            </a:extLst>
          </p:cNvPr>
          <p:cNvSpPr>
            <a:spLocks noGrp="1"/>
          </p:cNvSpPr>
          <p:nvPr>
            <p:ph type="sldNum" sz="quarter" idx="4"/>
          </p:nvPr>
        </p:nvSpPr>
        <p:spPr>
          <a:xfrm>
            <a:off x="8610600" y="6325872"/>
            <a:ext cx="2743200" cy="344727"/>
          </a:xfrm>
          <a:prstGeom prst="rect">
            <a:avLst/>
          </a:prstGeom>
        </p:spPr>
        <p:txBody>
          <a:bodyPr vert="horz" lIns="91440" tIns="45720" rIns="91440" bIns="45720" rtlCol="0" anchor="ctr"/>
          <a:lstStyle>
            <a:lvl1pPr algn="r">
              <a:defRPr sz="1200">
                <a:solidFill>
                  <a:schemeClr val="tx1">
                    <a:tint val="75000"/>
                  </a:schemeClr>
                </a:solidFill>
              </a:defRPr>
            </a:lvl1pPr>
          </a:lstStyle>
          <a:p>
            <a:fld id="{0D4E7D25-D4AF-884A-BB07-379C6E65AB3F}" type="slidenum">
              <a:rPr lang="en-US" smtClean="0"/>
              <a:t>‹#›</a:t>
            </a:fld>
            <a:endParaRPr lang="en-US"/>
          </a:p>
        </p:txBody>
      </p:sp>
      <p:sp>
        <p:nvSpPr>
          <p:cNvPr id="13" name="Rectangle 12">
            <a:extLst>
              <a:ext uri="{FF2B5EF4-FFF2-40B4-BE49-F238E27FC236}">
                <a16:creationId xmlns:a16="http://schemas.microsoft.com/office/drawing/2014/main" id="{F655256B-0BD7-414D-A4CF-E2D9E232343E}"/>
              </a:ext>
            </a:extLst>
          </p:cNvPr>
          <p:cNvSpPr/>
          <p:nvPr userDrawn="1"/>
        </p:nvSpPr>
        <p:spPr>
          <a:xfrm>
            <a:off x="-22339" y="6325872"/>
            <a:ext cx="7022797" cy="365125"/>
          </a:xfrm>
          <a:custGeom>
            <a:avLst/>
            <a:gdLst>
              <a:gd name="connsiteX0" fmla="*/ 0 w 8064418"/>
              <a:gd name="connsiteY0" fmla="*/ 0 h 365125"/>
              <a:gd name="connsiteX1" fmla="*/ 8064418 w 8064418"/>
              <a:gd name="connsiteY1" fmla="*/ 0 h 365125"/>
              <a:gd name="connsiteX2" fmla="*/ 8064418 w 8064418"/>
              <a:gd name="connsiteY2" fmla="*/ 365125 h 365125"/>
              <a:gd name="connsiteX3" fmla="*/ 0 w 8064418"/>
              <a:gd name="connsiteY3" fmla="*/ 365125 h 365125"/>
              <a:gd name="connsiteX4" fmla="*/ 0 w 8064418"/>
              <a:gd name="connsiteY4" fmla="*/ 0 h 365125"/>
              <a:gd name="connsiteX0" fmla="*/ 0 w 8064418"/>
              <a:gd name="connsiteY0" fmla="*/ 0 h 365125"/>
              <a:gd name="connsiteX1" fmla="*/ 8064418 w 8064418"/>
              <a:gd name="connsiteY1" fmla="*/ 0 h 365125"/>
              <a:gd name="connsiteX2" fmla="*/ 7763551 w 8064418"/>
              <a:gd name="connsiteY2" fmla="*/ 353326 h 365125"/>
              <a:gd name="connsiteX3" fmla="*/ 0 w 8064418"/>
              <a:gd name="connsiteY3" fmla="*/ 365125 h 365125"/>
              <a:gd name="connsiteX4" fmla="*/ 0 w 8064418"/>
              <a:gd name="connsiteY4" fmla="*/ 0 h 365125"/>
              <a:gd name="connsiteX0" fmla="*/ 1049572 w 8064418"/>
              <a:gd name="connsiteY0" fmla="*/ 7952 h 365125"/>
              <a:gd name="connsiteX1" fmla="*/ 8064418 w 8064418"/>
              <a:gd name="connsiteY1" fmla="*/ 0 h 365125"/>
              <a:gd name="connsiteX2" fmla="*/ 7763551 w 8064418"/>
              <a:gd name="connsiteY2" fmla="*/ 353326 h 365125"/>
              <a:gd name="connsiteX3" fmla="*/ 0 w 8064418"/>
              <a:gd name="connsiteY3" fmla="*/ 365125 h 365125"/>
              <a:gd name="connsiteX4" fmla="*/ 1049572 w 8064418"/>
              <a:gd name="connsiteY4" fmla="*/ 7952 h 365125"/>
              <a:gd name="connsiteX0" fmla="*/ 7951 w 7022797"/>
              <a:gd name="connsiteY0" fmla="*/ 7952 h 365125"/>
              <a:gd name="connsiteX1" fmla="*/ 7022797 w 7022797"/>
              <a:gd name="connsiteY1" fmla="*/ 0 h 365125"/>
              <a:gd name="connsiteX2" fmla="*/ 6721930 w 7022797"/>
              <a:gd name="connsiteY2" fmla="*/ 353326 h 365125"/>
              <a:gd name="connsiteX3" fmla="*/ 0 w 7022797"/>
              <a:gd name="connsiteY3" fmla="*/ 365125 h 365125"/>
              <a:gd name="connsiteX4" fmla="*/ 7951 w 7022797"/>
              <a:gd name="connsiteY4" fmla="*/ 7952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2797" h="365125">
                <a:moveTo>
                  <a:pt x="7951" y="7952"/>
                </a:moveTo>
                <a:lnTo>
                  <a:pt x="7022797" y="0"/>
                </a:lnTo>
                <a:lnTo>
                  <a:pt x="6721930" y="353326"/>
                </a:lnTo>
                <a:lnTo>
                  <a:pt x="0" y="365125"/>
                </a:lnTo>
                <a:lnTo>
                  <a:pt x="7951" y="7952"/>
                </a:lnTo>
                <a:close/>
              </a:path>
            </a:pathLst>
          </a:custGeom>
          <a:gradFill flip="none" rotWithShape="1">
            <a:gsLst>
              <a:gs pos="0">
                <a:schemeClr val="tx1">
                  <a:shade val="30000"/>
                  <a:satMod val="115000"/>
                </a:schemeClr>
              </a:gs>
              <a:gs pos="22000">
                <a:schemeClr val="tx1">
                  <a:shade val="67500"/>
                  <a:satMod val="115000"/>
                </a:schemeClr>
              </a:gs>
              <a:gs pos="100000">
                <a:schemeClr val="tx1">
                  <a:shade val="100000"/>
                  <a:satMod val="115000"/>
                </a:schemeClr>
              </a:gs>
            </a:gsLst>
            <a:lin ang="0" scaled="1"/>
            <a:tileRect/>
          </a:gradFill>
          <a:ln>
            <a:noFill/>
          </a:ln>
          <a:effectLst>
            <a:outerShdw blurRad="50800" dist="50800" dir="5400000" algn="ctr" rotWithShape="0">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29A6B2D-379D-FC4B-B3FC-52A0FF5B6348}"/>
              </a:ext>
            </a:extLst>
          </p:cNvPr>
          <p:cNvGrpSpPr/>
          <p:nvPr userDrawn="1"/>
        </p:nvGrpSpPr>
        <p:grpSpPr>
          <a:xfrm>
            <a:off x="2049" y="6247865"/>
            <a:ext cx="7167417" cy="387043"/>
            <a:chOff x="0" y="6255122"/>
            <a:chExt cx="7167417" cy="387043"/>
          </a:xfrm>
        </p:grpSpPr>
        <p:cxnSp>
          <p:nvCxnSpPr>
            <p:cNvPr id="8" name="Straight Connector 7">
              <a:extLst>
                <a:ext uri="{FF2B5EF4-FFF2-40B4-BE49-F238E27FC236}">
                  <a16:creationId xmlns:a16="http://schemas.microsoft.com/office/drawing/2014/main" id="{9B8A156B-CEFF-1D4D-8E1E-3564F8C47CE7}"/>
                </a:ext>
              </a:extLst>
            </p:cNvPr>
            <p:cNvCxnSpPr>
              <a:cxnSpLocks/>
            </p:cNvCxnSpPr>
            <p:nvPr userDrawn="1"/>
          </p:nvCxnSpPr>
          <p:spPr>
            <a:xfrm>
              <a:off x="0" y="6255122"/>
              <a:ext cx="71674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A42F6A4-42DE-B14E-8EC1-E14080451F35}"/>
                </a:ext>
              </a:extLst>
            </p:cNvPr>
            <p:cNvCxnSpPr>
              <a:cxnSpLocks/>
            </p:cNvCxnSpPr>
            <p:nvPr userDrawn="1"/>
          </p:nvCxnSpPr>
          <p:spPr>
            <a:xfrm flipH="1">
              <a:off x="6837539" y="6255122"/>
              <a:ext cx="329878" cy="38704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5E6584-45B5-9449-9629-A9C1FA942D7A}"/>
                </a:ext>
              </a:extLst>
            </p:cNvPr>
            <p:cNvCxnSpPr/>
            <p:nvPr userDrawn="1"/>
          </p:nvCxnSpPr>
          <p:spPr>
            <a:xfrm flipH="1">
              <a:off x="5011615" y="6642165"/>
              <a:ext cx="18259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27" name="Picture 26" descr="Logo&#10;&#10;Description automatically generated">
            <a:extLst>
              <a:ext uri="{FF2B5EF4-FFF2-40B4-BE49-F238E27FC236}">
                <a16:creationId xmlns:a16="http://schemas.microsoft.com/office/drawing/2014/main" id="{971BB2EE-DB40-4E4D-A0CC-B3F089529BE7}"/>
              </a:ext>
            </a:extLst>
          </p:cNvPr>
          <p:cNvPicPr>
            <a:picLocks noChangeAspect="1"/>
          </p:cNvPicPr>
          <p:nvPr userDrawn="1"/>
        </p:nvPicPr>
        <p:blipFill>
          <a:blip r:embed="rId17"/>
          <a:stretch>
            <a:fillRect/>
          </a:stretch>
        </p:blipFill>
        <p:spPr>
          <a:xfrm>
            <a:off x="798241" y="6165812"/>
            <a:ext cx="881342" cy="681037"/>
          </a:xfrm>
          <a:prstGeom prst="rect">
            <a:avLst/>
          </a:prstGeom>
        </p:spPr>
      </p:pic>
      <p:pic>
        <p:nvPicPr>
          <p:cNvPr id="28" name="Picture 27">
            <a:extLst>
              <a:ext uri="{FF2B5EF4-FFF2-40B4-BE49-F238E27FC236}">
                <a16:creationId xmlns:a16="http://schemas.microsoft.com/office/drawing/2014/main" id="{EBB3393B-CA99-B54A-B2F2-82B2AFFF8974}"/>
              </a:ext>
            </a:extLst>
          </p:cNvPr>
          <p:cNvPicPr>
            <a:picLocks noChangeAspect="1"/>
          </p:cNvPicPr>
          <p:nvPr userDrawn="1"/>
        </p:nvPicPr>
        <p:blipFill>
          <a:blip r:embed="rId18"/>
          <a:stretch>
            <a:fillRect/>
          </a:stretch>
        </p:blipFill>
        <p:spPr>
          <a:xfrm>
            <a:off x="1740208" y="6378498"/>
            <a:ext cx="2743200" cy="292100"/>
          </a:xfrm>
          <a:prstGeom prst="rect">
            <a:avLst/>
          </a:prstGeom>
        </p:spPr>
      </p:pic>
      <p:sp>
        <p:nvSpPr>
          <p:cNvPr id="29" name="Rectangle 12">
            <a:extLst>
              <a:ext uri="{FF2B5EF4-FFF2-40B4-BE49-F238E27FC236}">
                <a16:creationId xmlns:a16="http://schemas.microsoft.com/office/drawing/2014/main" id="{7CB072F0-39C7-354C-85B1-A75A9C095D72}"/>
              </a:ext>
            </a:extLst>
          </p:cNvPr>
          <p:cNvSpPr/>
          <p:nvPr userDrawn="1"/>
        </p:nvSpPr>
        <p:spPr>
          <a:xfrm flipH="1">
            <a:off x="9607702" y="152173"/>
            <a:ext cx="2600866" cy="359978"/>
          </a:xfrm>
          <a:custGeom>
            <a:avLst/>
            <a:gdLst>
              <a:gd name="connsiteX0" fmla="*/ 0 w 8064418"/>
              <a:gd name="connsiteY0" fmla="*/ 0 h 365125"/>
              <a:gd name="connsiteX1" fmla="*/ 8064418 w 8064418"/>
              <a:gd name="connsiteY1" fmla="*/ 0 h 365125"/>
              <a:gd name="connsiteX2" fmla="*/ 8064418 w 8064418"/>
              <a:gd name="connsiteY2" fmla="*/ 365125 h 365125"/>
              <a:gd name="connsiteX3" fmla="*/ 0 w 8064418"/>
              <a:gd name="connsiteY3" fmla="*/ 365125 h 365125"/>
              <a:gd name="connsiteX4" fmla="*/ 0 w 8064418"/>
              <a:gd name="connsiteY4" fmla="*/ 0 h 365125"/>
              <a:gd name="connsiteX0" fmla="*/ 0 w 8064418"/>
              <a:gd name="connsiteY0" fmla="*/ 0 h 365125"/>
              <a:gd name="connsiteX1" fmla="*/ 8064418 w 8064418"/>
              <a:gd name="connsiteY1" fmla="*/ 0 h 365125"/>
              <a:gd name="connsiteX2" fmla="*/ 7763551 w 8064418"/>
              <a:gd name="connsiteY2" fmla="*/ 353326 h 365125"/>
              <a:gd name="connsiteX3" fmla="*/ 0 w 8064418"/>
              <a:gd name="connsiteY3" fmla="*/ 365125 h 365125"/>
              <a:gd name="connsiteX4" fmla="*/ 0 w 8064418"/>
              <a:gd name="connsiteY4" fmla="*/ 0 h 365125"/>
              <a:gd name="connsiteX0" fmla="*/ 1049572 w 8064418"/>
              <a:gd name="connsiteY0" fmla="*/ 7952 h 365125"/>
              <a:gd name="connsiteX1" fmla="*/ 8064418 w 8064418"/>
              <a:gd name="connsiteY1" fmla="*/ 0 h 365125"/>
              <a:gd name="connsiteX2" fmla="*/ 7763551 w 8064418"/>
              <a:gd name="connsiteY2" fmla="*/ 353326 h 365125"/>
              <a:gd name="connsiteX3" fmla="*/ 0 w 8064418"/>
              <a:gd name="connsiteY3" fmla="*/ 365125 h 365125"/>
              <a:gd name="connsiteX4" fmla="*/ 1049572 w 8064418"/>
              <a:gd name="connsiteY4" fmla="*/ 7952 h 365125"/>
              <a:gd name="connsiteX0" fmla="*/ 7951 w 7022797"/>
              <a:gd name="connsiteY0" fmla="*/ 7952 h 365125"/>
              <a:gd name="connsiteX1" fmla="*/ 7022797 w 7022797"/>
              <a:gd name="connsiteY1" fmla="*/ 0 h 365125"/>
              <a:gd name="connsiteX2" fmla="*/ 6721930 w 7022797"/>
              <a:gd name="connsiteY2" fmla="*/ 353326 h 365125"/>
              <a:gd name="connsiteX3" fmla="*/ 0 w 7022797"/>
              <a:gd name="connsiteY3" fmla="*/ 365125 h 365125"/>
              <a:gd name="connsiteX4" fmla="*/ 7951 w 7022797"/>
              <a:gd name="connsiteY4" fmla="*/ 7952 h 365125"/>
              <a:gd name="connsiteX0" fmla="*/ 4440803 w 7022797"/>
              <a:gd name="connsiteY0" fmla="*/ 0 h 367112"/>
              <a:gd name="connsiteX1" fmla="*/ 7022797 w 7022797"/>
              <a:gd name="connsiteY1" fmla="*/ 1987 h 367112"/>
              <a:gd name="connsiteX2" fmla="*/ 6721930 w 7022797"/>
              <a:gd name="connsiteY2" fmla="*/ 355313 h 367112"/>
              <a:gd name="connsiteX3" fmla="*/ 0 w 7022797"/>
              <a:gd name="connsiteY3" fmla="*/ 367112 h 367112"/>
              <a:gd name="connsiteX4" fmla="*/ 4440803 w 7022797"/>
              <a:gd name="connsiteY4" fmla="*/ 0 h 367112"/>
              <a:gd name="connsiteX0" fmla="*/ 7951 w 2589945"/>
              <a:gd name="connsiteY0" fmla="*/ 0 h 357173"/>
              <a:gd name="connsiteX1" fmla="*/ 2589945 w 2589945"/>
              <a:gd name="connsiteY1" fmla="*/ 1987 h 357173"/>
              <a:gd name="connsiteX2" fmla="*/ 2289078 w 2589945"/>
              <a:gd name="connsiteY2" fmla="*/ 355313 h 357173"/>
              <a:gd name="connsiteX3" fmla="*/ 0 w 2589945"/>
              <a:gd name="connsiteY3" fmla="*/ 357173 h 357173"/>
              <a:gd name="connsiteX4" fmla="*/ 7951 w 2589945"/>
              <a:gd name="connsiteY4" fmla="*/ 0 h 357173"/>
              <a:gd name="connsiteX0" fmla="*/ 3286 w 2589945"/>
              <a:gd name="connsiteY0" fmla="*/ 0 h 357173"/>
              <a:gd name="connsiteX1" fmla="*/ 2589945 w 2589945"/>
              <a:gd name="connsiteY1" fmla="*/ 1987 h 357173"/>
              <a:gd name="connsiteX2" fmla="*/ 2289078 w 2589945"/>
              <a:gd name="connsiteY2" fmla="*/ 355313 h 357173"/>
              <a:gd name="connsiteX3" fmla="*/ 0 w 2589945"/>
              <a:gd name="connsiteY3" fmla="*/ 357173 h 357173"/>
              <a:gd name="connsiteX4" fmla="*/ 3286 w 2589945"/>
              <a:gd name="connsiteY4" fmla="*/ 0 h 357173"/>
              <a:gd name="connsiteX0" fmla="*/ 12616 w 2599275"/>
              <a:gd name="connsiteY0" fmla="*/ 0 h 355313"/>
              <a:gd name="connsiteX1" fmla="*/ 2599275 w 2599275"/>
              <a:gd name="connsiteY1" fmla="*/ 1987 h 355313"/>
              <a:gd name="connsiteX2" fmla="*/ 2298408 w 2599275"/>
              <a:gd name="connsiteY2" fmla="*/ 355313 h 355313"/>
              <a:gd name="connsiteX3" fmla="*/ 0 w 2599275"/>
              <a:gd name="connsiteY3" fmla="*/ 352508 h 355313"/>
              <a:gd name="connsiteX4" fmla="*/ 12616 w 2599275"/>
              <a:gd name="connsiteY4" fmla="*/ 0 h 355313"/>
              <a:gd name="connsiteX0" fmla="*/ 211 w 2600866"/>
              <a:gd name="connsiteY0" fmla="*/ 0 h 359978"/>
              <a:gd name="connsiteX1" fmla="*/ 2600866 w 2600866"/>
              <a:gd name="connsiteY1" fmla="*/ 6652 h 359978"/>
              <a:gd name="connsiteX2" fmla="*/ 2299999 w 2600866"/>
              <a:gd name="connsiteY2" fmla="*/ 359978 h 359978"/>
              <a:gd name="connsiteX3" fmla="*/ 1591 w 2600866"/>
              <a:gd name="connsiteY3" fmla="*/ 357173 h 359978"/>
              <a:gd name="connsiteX4" fmla="*/ 211 w 2600866"/>
              <a:gd name="connsiteY4" fmla="*/ 0 h 359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866" h="359978">
                <a:moveTo>
                  <a:pt x="211" y="0"/>
                </a:moveTo>
                <a:lnTo>
                  <a:pt x="2600866" y="6652"/>
                </a:lnTo>
                <a:lnTo>
                  <a:pt x="2299999" y="359978"/>
                </a:lnTo>
                <a:lnTo>
                  <a:pt x="1591" y="357173"/>
                </a:lnTo>
                <a:cubicBezTo>
                  <a:pt x="2686" y="238115"/>
                  <a:pt x="-884" y="119058"/>
                  <a:pt x="211" y="0"/>
                </a:cubicBezTo>
                <a:close/>
              </a:path>
            </a:pathLst>
          </a:custGeom>
          <a:gradFill flip="none" rotWithShape="1">
            <a:gsLst>
              <a:gs pos="0">
                <a:schemeClr val="tx1">
                  <a:shade val="30000"/>
                  <a:satMod val="115000"/>
                </a:schemeClr>
              </a:gs>
              <a:gs pos="22000">
                <a:schemeClr val="tx1">
                  <a:shade val="67500"/>
                  <a:satMod val="115000"/>
                </a:schemeClr>
              </a:gs>
              <a:gs pos="100000">
                <a:schemeClr val="tx1">
                  <a:shade val="100000"/>
                  <a:satMod val="115000"/>
                </a:schemeClr>
              </a:gs>
            </a:gsLst>
            <a:lin ang="0" scaled="1"/>
            <a:tileRect/>
          </a:gradFill>
          <a:ln>
            <a:noFill/>
          </a:ln>
          <a:effectLst>
            <a:outerShdw blurRad="50800" dist="50800" dir="5400000" algn="ctr" rotWithShape="0">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32E6F1AE-A334-5944-8AE3-3929F0667498}"/>
              </a:ext>
            </a:extLst>
          </p:cNvPr>
          <p:cNvGrpSpPr/>
          <p:nvPr userDrawn="1"/>
        </p:nvGrpSpPr>
        <p:grpSpPr>
          <a:xfrm>
            <a:off x="9429215" y="68454"/>
            <a:ext cx="2762785" cy="387043"/>
            <a:chOff x="9429215" y="68454"/>
            <a:chExt cx="2762785" cy="387043"/>
          </a:xfrm>
        </p:grpSpPr>
        <p:cxnSp>
          <p:nvCxnSpPr>
            <p:cNvPr id="32" name="Straight Connector 31">
              <a:extLst>
                <a:ext uri="{FF2B5EF4-FFF2-40B4-BE49-F238E27FC236}">
                  <a16:creationId xmlns:a16="http://schemas.microsoft.com/office/drawing/2014/main" id="{A7BD3ED0-98C2-1F45-B04A-4547C1DB2649}"/>
                </a:ext>
              </a:extLst>
            </p:cNvPr>
            <p:cNvCxnSpPr>
              <a:cxnSpLocks/>
            </p:cNvCxnSpPr>
            <p:nvPr userDrawn="1"/>
          </p:nvCxnSpPr>
          <p:spPr>
            <a:xfrm flipH="1">
              <a:off x="9429216" y="68454"/>
              <a:ext cx="27627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7828ED1-AB12-1445-9968-C2FFA8C92812}"/>
                </a:ext>
              </a:extLst>
            </p:cNvPr>
            <p:cNvCxnSpPr>
              <a:cxnSpLocks/>
            </p:cNvCxnSpPr>
            <p:nvPr userDrawn="1"/>
          </p:nvCxnSpPr>
          <p:spPr>
            <a:xfrm>
              <a:off x="9429215" y="68454"/>
              <a:ext cx="329878" cy="38704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6C93006-CA4A-3348-9DB1-A64E0E9D7A56}"/>
                </a:ext>
              </a:extLst>
            </p:cNvPr>
            <p:cNvCxnSpPr>
              <a:cxnSpLocks/>
            </p:cNvCxnSpPr>
            <p:nvPr userDrawn="1"/>
          </p:nvCxnSpPr>
          <p:spPr>
            <a:xfrm>
              <a:off x="9759093" y="455497"/>
              <a:ext cx="182592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0170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3" r:id="rId4"/>
    <p:sldLayoutId id="2147483651" r:id="rId5"/>
    <p:sldLayoutId id="2147483652" r:id="rId6"/>
    <p:sldLayoutId id="2147483653" r:id="rId7"/>
    <p:sldLayoutId id="2147483664" r:id="rId8"/>
    <p:sldLayoutId id="2147483654" r:id="rId9"/>
    <p:sldLayoutId id="2147483655" r:id="rId10"/>
    <p:sldLayoutId id="2147483656" r:id="rId11"/>
    <p:sldLayoutId id="2147483657" r:id="rId12"/>
    <p:sldLayoutId id="2147483658" r:id="rId13"/>
    <p:sldLayoutId id="2147483659" r:id="rId14"/>
    <p:sldLayoutId id="2147483665" r:id="rId15"/>
  </p:sldLayoutIdLst>
  <p:txStyles>
    <p:titleStyle>
      <a:lvl1pPr algn="l" defTabSz="914400" rtl="0" eaLnBrk="1" latinLnBrk="0" hangingPunct="1">
        <a:lnSpc>
          <a:spcPct val="90000"/>
        </a:lnSpc>
        <a:spcBef>
          <a:spcPct val="0"/>
        </a:spcBef>
        <a:buNone/>
        <a:defRPr sz="4400" b="1" i="0" kern="1200">
          <a:solidFill>
            <a:schemeClr val="tx1"/>
          </a:solidFill>
          <a:latin typeface="Avenir Next Condensed Demi Bold" panose="020B0506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5"/>
          </a:solidFill>
          <a:latin typeface="Avenir Next Condense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5"/>
          </a:solidFill>
          <a:latin typeface="Avenir Next Condense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5"/>
          </a:solidFill>
          <a:latin typeface="Avenir Next Condense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5"/>
          </a:solidFill>
          <a:latin typeface="Avenir Next Condense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5"/>
          </a:solidFill>
          <a:latin typeface="Avenir Next Condense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jpg"/></Relationships>
</file>

<file path=ppt/slides/_rels/slide12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jp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9.xml"/><Relationship Id="rId4" Type="http://schemas.openxmlformats.org/officeDocument/2006/relationships/image" Target="../media/image69.png"/></Relationships>
</file>

<file path=ppt/slides/_rels/slide135.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jpg"/></Relationships>
</file>

<file path=ppt/slides/_rels/slide140.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9.jp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5.jp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9.jpg"/><Relationship Id="rId10" Type="http://schemas.openxmlformats.org/officeDocument/2006/relationships/image" Target="../media/image5.jpg"/><Relationship Id="rId4" Type="http://schemas.openxmlformats.org/officeDocument/2006/relationships/image" Target="../media/image8.jpg"/><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9.jpg"/><Relationship Id="rId10" Type="http://schemas.openxmlformats.org/officeDocument/2006/relationships/image" Target="../media/image5.jpg"/><Relationship Id="rId4" Type="http://schemas.openxmlformats.org/officeDocument/2006/relationships/image" Target="../media/image8.jp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5.jp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5.jp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20.pn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20.png"/></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5" Type="http://schemas.openxmlformats.org/officeDocument/2006/relationships/image" Target="../media/image21.pn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20.png"/></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image" Target="../media/image6.jpg"/><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5" Type="http://schemas.openxmlformats.org/officeDocument/2006/relationships/image" Target="../media/image21.pn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20.png"/></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6.jpg"/><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5" Type="http://schemas.openxmlformats.org/officeDocument/2006/relationships/image" Target="../media/image21.pn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20.png"/></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6.jpg"/><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5" Type="http://schemas.openxmlformats.org/officeDocument/2006/relationships/image" Target="../media/image21.pn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20.png"/></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6.jpg"/><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5" Type="http://schemas.openxmlformats.org/officeDocument/2006/relationships/image" Target="../media/image21.png"/><Relationship Id="rId10" Type="http://schemas.openxmlformats.org/officeDocument/2006/relationships/image" Target="../media/image13.png"/><Relationship Id="rId19" Type="http://schemas.openxmlformats.org/officeDocument/2006/relationships/image" Target="../media/image25.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20.png"/></Relationships>
</file>

<file path=ppt/slides/_rels/slide3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26.png"/><Relationship Id="rId16"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5" Type="http://schemas.openxmlformats.org/officeDocument/2006/relationships/image" Target="../media/image21.png"/><Relationship Id="rId10" Type="http://schemas.openxmlformats.org/officeDocument/2006/relationships/image" Target="../media/image13.png"/><Relationship Id="rId19" Type="http://schemas.openxmlformats.org/officeDocument/2006/relationships/image" Target="../media/image25.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9.jp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3.png"/><Relationship Id="rId5" Type="http://schemas.openxmlformats.org/officeDocument/2006/relationships/image" Target="../media/image24.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jpg"/></Relationships>
</file>

<file path=ppt/slides/_rels/slide6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6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9.jpg"/><Relationship Id="rId4" Type="http://schemas.openxmlformats.org/officeDocument/2006/relationships/image" Target="../media/image8.jpg"/></Relationships>
</file>

<file path=ppt/slides/_rels/slide6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5.jpg"/></Relationships>
</file>

<file path=ppt/slides/_rels/slide6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9.jpg"/><Relationship Id="rId10" Type="http://schemas.openxmlformats.org/officeDocument/2006/relationships/image" Target="../media/image5.jpg"/><Relationship Id="rId4" Type="http://schemas.openxmlformats.org/officeDocument/2006/relationships/image" Target="../media/image8.jpg"/><Relationship Id="rId9" Type="http://schemas.openxmlformats.org/officeDocument/2006/relationships/image" Target="../media/image13.png"/></Relationships>
</file>

<file path=ppt/slides/_rels/slide6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9.jpg"/><Relationship Id="rId10" Type="http://schemas.openxmlformats.org/officeDocument/2006/relationships/image" Target="../media/image5.jpg"/><Relationship Id="rId4" Type="http://schemas.openxmlformats.org/officeDocument/2006/relationships/image" Target="../media/image8.jpg"/><Relationship Id="rId9" Type="http://schemas.openxmlformats.org/officeDocument/2006/relationships/image" Target="../media/image13.png"/></Relationships>
</file>

<file path=ppt/slides/_rels/slide6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5.jp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s>
</file>

<file path=ppt/slides/_rels/slide6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5.jp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s>
</file>

<file path=ppt/slides/_rels/slide7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png"/></Relationships>
</file>

<file path=ppt/slides/_rels/slide7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png"/></Relationships>
</file>

<file path=ppt/slides/_rels/slide7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png"/></Relationships>
</file>

<file path=ppt/slides/_rels/slide7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png"/></Relationships>
</file>

<file path=ppt/slides/_rels/slide7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20.png"/></Relationships>
</file>

<file path=ppt/slides/_rels/slide7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20.png"/></Relationships>
</file>

<file path=ppt/slides/_rels/slide7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5" Type="http://schemas.openxmlformats.org/officeDocument/2006/relationships/image" Target="../media/image45.png"/><Relationship Id="rId10" Type="http://schemas.openxmlformats.org/officeDocument/2006/relationships/image" Target="../media/image13.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20.png"/></Relationships>
</file>

<file path=ppt/slides/_rels/slide7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18" Type="http://schemas.openxmlformats.org/officeDocument/2006/relationships/image" Target="../media/image50.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49.png"/><Relationship Id="rId2" Type="http://schemas.openxmlformats.org/officeDocument/2006/relationships/image" Target="../media/image6.jpg"/><Relationship Id="rId16" Type="http://schemas.openxmlformats.org/officeDocument/2006/relationships/image" Target="../media/image48.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5" Type="http://schemas.openxmlformats.org/officeDocument/2006/relationships/image" Target="../media/image47.jpg"/><Relationship Id="rId10" Type="http://schemas.openxmlformats.org/officeDocument/2006/relationships/image" Target="../media/image13.png"/><Relationship Id="rId19" Type="http://schemas.openxmlformats.org/officeDocument/2006/relationships/image" Target="../media/image51.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46.png"/></Relationships>
</file>

<file path=ppt/slides/_rels/slide7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18" Type="http://schemas.openxmlformats.org/officeDocument/2006/relationships/image" Target="../media/image50.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49.png"/><Relationship Id="rId2" Type="http://schemas.openxmlformats.org/officeDocument/2006/relationships/image" Target="../media/image6.jpg"/><Relationship Id="rId16" Type="http://schemas.openxmlformats.org/officeDocument/2006/relationships/image" Target="../media/image48.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5" Type="http://schemas.openxmlformats.org/officeDocument/2006/relationships/image" Target="../media/image47.jpg"/><Relationship Id="rId10" Type="http://schemas.openxmlformats.org/officeDocument/2006/relationships/image" Target="../media/image13.png"/><Relationship Id="rId19" Type="http://schemas.openxmlformats.org/officeDocument/2006/relationships/image" Target="../media/image51.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18" Type="http://schemas.openxmlformats.org/officeDocument/2006/relationships/image" Target="../media/image50.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49.png"/><Relationship Id="rId2" Type="http://schemas.openxmlformats.org/officeDocument/2006/relationships/image" Target="../media/image6.jpg"/><Relationship Id="rId16" Type="http://schemas.openxmlformats.org/officeDocument/2006/relationships/image" Target="../media/image48.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5" Type="http://schemas.openxmlformats.org/officeDocument/2006/relationships/image" Target="../media/image47.jpg"/><Relationship Id="rId10" Type="http://schemas.openxmlformats.org/officeDocument/2006/relationships/image" Target="../media/image13.png"/><Relationship Id="rId19" Type="http://schemas.openxmlformats.org/officeDocument/2006/relationships/image" Target="../media/image51.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46.png"/></Relationships>
</file>

<file path=ppt/slides/_rels/slide8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18" Type="http://schemas.openxmlformats.org/officeDocument/2006/relationships/image" Target="../media/image50.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49.png"/><Relationship Id="rId2" Type="http://schemas.openxmlformats.org/officeDocument/2006/relationships/image" Target="../media/image6.jpg"/><Relationship Id="rId16" Type="http://schemas.openxmlformats.org/officeDocument/2006/relationships/image" Target="../media/image48.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5" Type="http://schemas.openxmlformats.org/officeDocument/2006/relationships/image" Target="../media/image47.jpg"/><Relationship Id="rId10" Type="http://schemas.openxmlformats.org/officeDocument/2006/relationships/image" Target="../media/image13.png"/><Relationship Id="rId19" Type="http://schemas.openxmlformats.org/officeDocument/2006/relationships/image" Target="../media/image51.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46.png"/></Relationships>
</file>

<file path=ppt/slides/_rels/slide8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18" Type="http://schemas.openxmlformats.org/officeDocument/2006/relationships/image" Target="../media/image50.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49.png"/><Relationship Id="rId2" Type="http://schemas.openxmlformats.org/officeDocument/2006/relationships/image" Target="../media/image6.jpg"/><Relationship Id="rId16" Type="http://schemas.openxmlformats.org/officeDocument/2006/relationships/image" Target="../media/image48.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5" Type="http://schemas.openxmlformats.org/officeDocument/2006/relationships/image" Target="../media/image47.jpg"/><Relationship Id="rId10" Type="http://schemas.openxmlformats.org/officeDocument/2006/relationships/image" Target="../media/image13.png"/><Relationship Id="rId19" Type="http://schemas.openxmlformats.org/officeDocument/2006/relationships/image" Target="../media/image51.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46.png"/></Relationships>
</file>

<file path=ppt/slides/_rels/slide8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18" Type="http://schemas.openxmlformats.org/officeDocument/2006/relationships/image" Target="../media/image50.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49.png"/><Relationship Id="rId2" Type="http://schemas.openxmlformats.org/officeDocument/2006/relationships/image" Target="../media/image6.jpg"/><Relationship Id="rId16" Type="http://schemas.openxmlformats.org/officeDocument/2006/relationships/image" Target="../media/image48.jp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5" Type="http://schemas.openxmlformats.org/officeDocument/2006/relationships/image" Target="../media/image47.jpg"/><Relationship Id="rId10" Type="http://schemas.openxmlformats.org/officeDocument/2006/relationships/image" Target="../media/image13.png"/><Relationship Id="rId19" Type="http://schemas.openxmlformats.org/officeDocument/2006/relationships/image" Target="../media/image51.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46.png"/></Relationships>
</file>

<file path=ppt/slides/_rels/slide8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18" Type="http://schemas.openxmlformats.org/officeDocument/2006/relationships/image" Target="../media/image52.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49.png"/><Relationship Id="rId2" Type="http://schemas.openxmlformats.org/officeDocument/2006/relationships/image" Target="../media/image6.jpg"/><Relationship Id="rId16" Type="http://schemas.openxmlformats.org/officeDocument/2006/relationships/image" Target="../media/image48.jpg"/><Relationship Id="rId20"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5" Type="http://schemas.openxmlformats.org/officeDocument/2006/relationships/image" Target="../media/image47.jpg"/><Relationship Id="rId10" Type="http://schemas.openxmlformats.org/officeDocument/2006/relationships/image" Target="../media/image13.png"/><Relationship Id="rId19" Type="http://schemas.openxmlformats.org/officeDocument/2006/relationships/image" Target="../media/image50.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46.png"/></Relationships>
</file>

<file path=ppt/slides/_rels/slide8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18" Type="http://schemas.openxmlformats.org/officeDocument/2006/relationships/image" Target="../media/image53.png"/><Relationship Id="rId3" Type="http://schemas.openxmlformats.org/officeDocument/2006/relationships/image" Target="../media/image7.jpg"/><Relationship Id="rId21" Type="http://schemas.openxmlformats.org/officeDocument/2006/relationships/image" Target="../media/image54.pn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49.png"/><Relationship Id="rId2" Type="http://schemas.openxmlformats.org/officeDocument/2006/relationships/image" Target="../media/image6.jpg"/><Relationship Id="rId16" Type="http://schemas.openxmlformats.org/officeDocument/2006/relationships/image" Target="../media/image48.jpg"/><Relationship Id="rId20"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5" Type="http://schemas.openxmlformats.org/officeDocument/2006/relationships/image" Target="../media/image47.jpg"/><Relationship Id="rId10" Type="http://schemas.openxmlformats.org/officeDocument/2006/relationships/image" Target="../media/image13.png"/><Relationship Id="rId19" Type="http://schemas.openxmlformats.org/officeDocument/2006/relationships/image" Target="../media/image52.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46.png"/><Relationship Id="rId22" Type="http://schemas.openxmlformats.org/officeDocument/2006/relationships/image" Target="../media/image51.png"/></Relationships>
</file>

<file path=ppt/slides/_rels/slide8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18" Type="http://schemas.openxmlformats.org/officeDocument/2006/relationships/image" Target="../media/image53.png"/><Relationship Id="rId3" Type="http://schemas.openxmlformats.org/officeDocument/2006/relationships/image" Target="../media/image7.jpg"/><Relationship Id="rId21" Type="http://schemas.openxmlformats.org/officeDocument/2006/relationships/image" Target="../media/image54.pn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49.png"/><Relationship Id="rId2" Type="http://schemas.openxmlformats.org/officeDocument/2006/relationships/image" Target="../media/image6.jpg"/><Relationship Id="rId16" Type="http://schemas.openxmlformats.org/officeDocument/2006/relationships/image" Target="../media/image48.jpg"/><Relationship Id="rId20"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5" Type="http://schemas.openxmlformats.org/officeDocument/2006/relationships/image" Target="../media/image47.jpg"/><Relationship Id="rId10" Type="http://schemas.openxmlformats.org/officeDocument/2006/relationships/image" Target="../media/image13.png"/><Relationship Id="rId19" Type="http://schemas.openxmlformats.org/officeDocument/2006/relationships/image" Target="../media/image52.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46.png"/><Relationship Id="rId22" Type="http://schemas.openxmlformats.org/officeDocument/2006/relationships/image" Target="../media/image51.png"/></Relationships>
</file>

<file path=ppt/slides/_rels/slide8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18" Type="http://schemas.openxmlformats.org/officeDocument/2006/relationships/image" Target="../media/image53.png"/><Relationship Id="rId3" Type="http://schemas.openxmlformats.org/officeDocument/2006/relationships/image" Target="../media/image7.jpg"/><Relationship Id="rId21" Type="http://schemas.openxmlformats.org/officeDocument/2006/relationships/image" Target="../media/image54.pn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49.png"/><Relationship Id="rId2" Type="http://schemas.openxmlformats.org/officeDocument/2006/relationships/image" Target="../media/image6.jpg"/><Relationship Id="rId16" Type="http://schemas.openxmlformats.org/officeDocument/2006/relationships/image" Target="../media/image48.jpg"/><Relationship Id="rId20"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5" Type="http://schemas.openxmlformats.org/officeDocument/2006/relationships/image" Target="../media/image47.jpg"/><Relationship Id="rId10" Type="http://schemas.openxmlformats.org/officeDocument/2006/relationships/image" Target="../media/image13.png"/><Relationship Id="rId19" Type="http://schemas.openxmlformats.org/officeDocument/2006/relationships/image" Target="../media/image52.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46.png"/><Relationship Id="rId22" Type="http://schemas.openxmlformats.org/officeDocument/2006/relationships/image" Target="../media/image51.png"/></Relationships>
</file>

<file path=ppt/slides/_rels/slide8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18" Type="http://schemas.openxmlformats.org/officeDocument/2006/relationships/image" Target="../media/image53.png"/><Relationship Id="rId3" Type="http://schemas.openxmlformats.org/officeDocument/2006/relationships/image" Target="../media/image7.jpg"/><Relationship Id="rId21" Type="http://schemas.openxmlformats.org/officeDocument/2006/relationships/image" Target="../media/image54.pn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49.png"/><Relationship Id="rId2" Type="http://schemas.openxmlformats.org/officeDocument/2006/relationships/image" Target="../media/image6.jpg"/><Relationship Id="rId16" Type="http://schemas.openxmlformats.org/officeDocument/2006/relationships/image" Target="../media/image48.jpg"/><Relationship Id="rId20"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9.jpg"/><Relationship Id="rId15" Type="http://schemas.openxmlformats.org/officeDocument/2006/relationships/image" Target="../media/image47.jpg"/><Relationship Id="rId10" Type="http://schemas.openxmlformats.org/officeDocument/2006/relationships/image" Target="../media/image13.png"/><Relationship Id="rId19" Type="http://schemas.openxmlformats.org/officeDocument/2006/relationships/image" Target="../media/image52.png"/><Relationship Id="rId4" Type="http://schemas.openxmlformats.org/officeDocument/2006/relationships/image" Target="../media/image8.jpg"/><Relationship Id="rId9" Type="http://schemas.openxmlformats.org/officeDocument/2006/relationships/image" Target="../media/image12.png"/><Relationship Id="rId14" Type="http://schemas.openxmlformats.org/officeDocument/2006/relationships/image" Target="../media/image46.png"/><Relationship Id="rId22" Type="http://schemas.openxmlformats.org/officeDocument/2006/relationships/image" Target="../media/image5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6B1FB74-1007-DC4B-BE7C-2397A0CFA657}"/>
              </a:ext>
            </a:extLst>
          </p:cNvPr>
          <p:cNvSpPr>
            <a:spLocks noGrp="1"/>
          </p:cNvSpPr>
          <p:nvPr>
            <p:ph type="ctrTitle"/>
          </p:nvPr>
        </p:nvSpPr>
        <p:spPr>
          <a:xfrm>
            <a:off x="1524000" y="3256005"/>
            <a:ext cx="9144000" cy="1803400"/>
          </a:xfrm>
        </p:spPr>
        <p:txBody>
          <a:bodyPr>
            <a:normAutofit/>
          </a:bodyPr>
          <a:lstStyle/>
          <a:p>
            <a:r>
              <a:rPr lang="en-US" dirty="0"/>
              <a:t>Advanced Electrical</a:t>
            </a:r>
            <a:br>
              <a:rPr lang="en-US" dirty="0"/>
            </a:br>
            <a:r>
              <a:rPr lang="en-US" sz="3100" dirty="0"/>
              <a:t>The 35 Most Missed &amp; Misunderstood</a:t>
            </a:r>
            <a:br>
              <a:rPr lang="en-US" sz="3100" dirty="0"/>
            </a:br>
            <a:r>
              <a:rPr lang="en-US" sz="3100" dirty="0"/>
              <a:t>Electrical Inspection Items</a:t>
            </a:r>
          </a:p>
        </p:txBody>
      </p:sp>
      <p:sp>
        <p:nvSpPr>
          <p:cNvPr id="14" name="Subtitle 13">
            <a:extLst>
              <a:ext uri="{FF2B5EF4-FFF2-40B4-BE49-F238E27FC236}">
                <a16:creationId xmlns:a16="http://schemas.microsoft.com/office/drawing/2014/main" id="{15841B8E-474B-E448-85FE-B82C2587B269}"/>
              </a:ext>
            </a:extLst>
          </p:cNvPr>
          <p:cNvSpPr>
            <a:spLocks noGrp="1"/>
          </p:cNvSpPr>
          <p:nvPr>
            <p:ph type="subTitle" idx="1"/>
          </p:nvPr>
        </p:nvSpPr>
        <p:spPr>
          <a:xfrm>
            <a:off x="1524000" y="5251021"/>
            <a:ext cx="9144000" cy="771525"/>
          </a:xfrm>
        </p:spPr>
        <p:txBody>
          <a:bodyPr/>
          <a:lstStyle/>
          <a:p>
            <a:r>
              <a:rPr lang="en-US" dirty="0"/>
              <a:t>Dave Haught, ACI, MIES, EP</a:t>
            </a:r>
          </a:p>
        </p:txBody>
      </p:sp>
    </p:spTree>
    <p:extLst>
      <p:ext uri="{BB962C8B-B14F-4D97-AF65-F5344CB8AC3E}">
        <p14:creationId xmlns:p14="http://schemas.microsoft.com/office/powerpoint/2010/main" val="549334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14" name="Content Placeholder 13">
            <a:extLst>
              <a:ext uri="{FF2B5EF4-FFF2-40B4-BE49-F238E27FC236}">
                <a16:creationId xmlns:a16="http://schemas.microsoft.com/office/drawing/2014/main" id="{E1188E5D-579D-C348-B70B-5403E0FDA165}"/>
              </a:ext>
            </a:extLst>
          </p:cNvPr>
          <p:cNvSpPr>
            <a:spLocks noGrp="1"/>
          </p:cNvSpPr>
          <p:nvPr>
            <p:ph sz="half" idx="1"/>
          </p:nvPr>
        </p:nvSpPr>
        <p:spPr>
          <a:xfrm>
            <a:off x="914400" y="2893912"/>
            <a:ext cx="5181600" cy="1961184"/>
          </a:xfrm>
        </p:spPr>
        <p:txBody>
          <a:bodyPr/>
          <a:lstStyle/>
          <a:p>
            <a:r>
              <a:rPr lang="en-US" dirty="0"/>
              <a:t>Let’s Start with the toaster or any appliance in the home.</a:t>
            </a:r>
          </a:p>
          <a:p>
            <a:endParaRPr lang="en-US" dirty="0"/>
          </a:p>
        </p:txBody>
      </p:sp>
      <p:sp>
        <p:nvSpPr>
          <p:cNvPr id="3" name="object 3"/>
          <p:cNvSpPr/>
          <p:nvPr/>
        </p:nvSpPr>
        <p:spPr>
          <a:xfrm>
            <a:off x="6391656" y="1967748"/>
            <a:ext cx="4733544" cy="367436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171945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9" name="Content Placeholder 8">
            <a:extLst>
              <a:ext uri="{FF2B5EF4-FFF2-40B4-BE49-F238E27FC236}">
                <a16:creationId xmlns:a16="http://schemas.microsoft.com/office/drawing/2014/main" id="{DD98A50C-4194-9946-B29A-FC6A42266A7A}"/>
              </a:ext>
            </a:extLst>
          </p:cNvPr>
          <p:cNvSpPr>
            <a:spLocks noGrp="1"/>
          </p:cNvSpPr>
          <p:nvPr>
            <p:ph idx="1"/>
          </p:nvPr>
        </p:nvSpPr>
        <p:spPr>
          <a:xfrm>
            <a:off x="838200" y="1825626"/>
            <a:ext cx="6427304" cy="1822036"/>
          </a:xfrm>
        </p:spPr>
        <p:txBody>
          <a:bodyPr/>
          <a:lstStyle/>
          <a:p>
            <a:pPr marL="0" indent="0">
              <a:lnSpc>
                <a:spcPct val="150000"/>
              </a:lnSpc>
              <a:buNone/>
            </a:pPr>
            <a:r>
              <a:rPr lang="en-US" sz="2000" dirty="0"/>
              <a:t>Let’s go to Ohms Law</a:t>
            </a:r>
          </a:p>
          <a:p>
            <a:pPr>
              <a:lnSpc>
                <a:spcPct val="150000"/>
              </a:lnSpc>
            </a:pPr>
            <a:r>
              <a:rPr lang="en-US" sz="2000" dirty="0"/>
              <a:t>Power (Watts) = Resistance x I</a:t>
            </a:r>
            <a:r>
              <a:rPr lang="en-US" sz="2000" baseline="30000" dirty="0"/>
              <a:t>2</a:t>
            </a:r>
          </a:p>
          <a:p>
            <a:pPr>
              <a:lnSpc>
                <a:spcPct val="150000"/>
              </a:lnSpc>
            </a:pPr>
            <a:r>
              <a:rPr lang="en-US" sz="2000" dirty="0"/>
              <a:t>P	=	R	x	I</a:t>
            </a:r>
            <a:r>
              <a:rPr lang="en-US" sz="2000" baseline="30000" dirty="0"/>
              <a:t>2</a:t>
            </a:r>
          </a:p>
          <a:p>
            <a:pPr>
              <a:lnSpc>
                <a:spcPct val="150000"/>
              </a:lnSpc>
            </a:pPr>
            <a:endParaRPr lang="en-US" dirty="0"/>
          </a:p>
        </p:txBody>
      </p:sp>
      <p:sp>
        <p:nvSpPr>
          <p:cNvPr id="5" name="object 5"/>
          <p:cNvSpPr/>
          <p:nvPr/>
        </p:nvSpPr>
        <p:spPr>
          <a:xfrm>
            <a:off x="7591242" y="1690688"/>
            <a:ext cx="3214116" cy="2386583"/>
          </a:xfrm>
          <a:prstGeom prst="rect">
            <a:avLst/>
          </a:prstGeom>
          <a:blipFill>
            <a:blip r:embed="rId2" cstate="print"/>
            <a:stretch>
              <a:fillRect/>
            </a:stretch>
          </a:blipFill>
        </p:spPr>
        <p:txBody>
          <a:bodyPr wrap="square" lIns="0" tIns="0" rIns="0" bIns="0" rtlCol="0"/>
          <a:lstStyle/>
          <a:p>
            <a:endParaRPr/>
          </a:p>
        </p:txBody>
      </p:sp>
      <p:sp>
        <p:nvSpPr>
          <p:cNvPr id="6" name="object 5">
            <a:extLst>
              <a:ext uri="{FF2B5EF4-FFF2-40B4-BE49-F238E27FC236}">
                <a16:creationId xmlns:a16="http://schemas.microsoft.com/office/drawing/2014/main" id="{31BD81A8-6A02-7741-94CD-3ED03F29CFE1}"/>
              </a:ext>
            </a:extLst>
          </p:cNvPr>
          <p:cNvSpPr txBox="1"/>
          <p:nvPr/>
        </p:nvSpPr>
        <p:spPr>
          <a:xfrm>
            <a:off x="945724" y="3482498"/>
            <a:ext cx="8355330" cy="1692771"/>
          </a:xfrm>
          <a:prstGeom prst="rect">
            <a:avLst/>
          </a:prstGeom>
        </p:spPr>
        <p:txBody>
          <a:bodyPr vert="horz" wrap="square" lIns="0" tIns="198120" rIns="0" bIns="0" rtlCol="0">
            <a:spAutoFit/>
          </a:bodyPr>
          <a:lstStyle/>
          <a:p>
            <a:pPr marL="12700">
              <a:lnSpc>
                <a:spcPct val="100000"/>
              </a:lnSpc>
              <a:spcBef>
                <a:spcPts val="1560"/>
              </a:spcBef>
            </a:pPr>
            <a:r>
              <a:rPr sz="2400" spc="-5" dirty="0">
                <a:latin typeface="Avenir Next Condensed Medium" panose="020B0506020202020204" pitchFamily="34" charset="0"/>
                <a:cs typeface="Times New Roman"/>
              </a:rPr>
              <a:t>Again </a:t>
            </a:r>
            <a:r>
              <a:rPr sz="2400" spc="-10" dirty="0">
                <a:latin typeface="Avenir Next Condensed Medium" panose="020B0506020202020204" pitchFamily="34" charset="0"/>
                <a:cs typeface="Times New Roman"/>
              </a:rPr>
              <a:t>resistance </a:t>
            </a:r>
            <a:r>
              <a:rPr sz="2400" spc="-5" dirty="0">
                <a:latin typeface="Avenir Next Condensed Medium" panose="020B0506020202020204" pitchFamily="34" charset="0"/>
                <a:cs typeface="Times New Roman"/>
              </a:rPr>
              <a:t>is </a:t>
            </a:r>
            <a:r>
              <a:rPr sz="2400" dirty="0">
                <a:latin typeface="Avenir Next Condensed Medium" panose="020B0506020202020204" pitchFamily="34" charset="0"/>
                <a:cs typeface="Times New Roman"/>
              </a:rPr>
              <a:t>.6 </a:t>
            </a:r>
            <a:r>
              <a:rPr sz="2400" spc="-5" dirty="0">
                <a:latin typeface="Avenir Next Condensed Medium" panose="020B0506020202020204" pitchFamily="34" charset="0"/>
                <a:cs typeface="Times New Roman"/>
              </a:rPr>
              <a:t>and amperage</a:t>
            </a:r>
            <a:r>
              <a:rPr sz="2400" spc="25" dirty="0">
                <a:latin typeface="Avenir Next Condensed Medium" panose="020B0506020202020204" pitchFamily="34" charset="0"/>
                <a:cs typeface="Times New Roman"/>
              </a:rPr>
              <a:t> </a:t>
            </a:r>
            <a:r>
              <a:rPr sz="2400" dirty="0">
                <a:latin typeface="Avenir Next Condensed Medium" panose="020B0506020202020204" pitchFamily="34" charset="0"/>
                <a:cs typeface="Times New Roman"/>
              </a:rPr>
              <a:t>200</a:t>
            </a:r>
          </a:p>
          <a:p>
            <a:pPr marL="12700">
              <a:lnSpc>
                <a:spcPct val="100000"/>
              </a:lnSpc>
              <a:spcBef>
                <a:spcPts val="1465"/>
              </a:spcBef>
              <a:tabLst>
                <a:tab pos="3383915" algn="l"/>
              </a:tabLst>
            </a:pPr>
            <a:r>
              <a:rPr sz="2400" dirty="0">
                <a:latin typeface="Avenir Next Condensed Medium" panose="020B0506020202020204" pitchFamily="34" charset="0"/>
                <a:cs typeface="Times New Roman"/>
              </a:rPr>
              <a:t>P = .6</a:t>
            </a:r>
            <a:r>
              <a:rPr sz="2400" spc="-204" dirty="0">
                <a:latin typeface="Avenir Next Condensed Medium" panose="020B0506020202020204" pitchFamily="34" charset="0"/>
                <a:cs typeface="Times New Roman"/>
              </a:rPr>
              <a:t> </a:t>
            </a:r>
            <a:r>
              <a:rPr sz="2400" dirty="0">
                <a:latin typeface="Avenir Next Condensed Medium" panose="020B0506020202020204" pitchFamily="34" charset="0"/>
                <a:cs typeface="Times New Roman"/>
              </a:rPr>
              <a:t>x 200</a:t>
            </a:r>
            <a:r>
              <a:rPr lang="en-US" sz="2400" baseline="30000" dirty="0">
                <a:latin typeface="Avenir Next Condensed Medium" panose="020B0506020202020204" pitchFamily="34" charset="0"/>
                <a:cs typeface="Times New Roman"/>
              </a:rPr>
              <a:t>2</a:t>
            </a:r>
            <a:r>
              <a:rPr lang="en-US" sz="2400" dirty="0">
                <a:latin typeface="Avenir Next Condensed Medium" panose="020B0506020202020204" pitchFamily="34" charset="0"/>
                <a:cs typeface="Times New Roman"/>
              </a:rPr>
              <a:t>        </a:t>
            </a:r>
            <a:r>
              <a:rPr sz="2400" dirty="0">
                <a:latin typeface="Avenir Next Condensed Medium" panose="020B0506020202020204" pitchFamily="34" charset="0"/>
                <a:cs typeface="Times New Roman"/>
              </a:rPr>
              <a:t>.6 x 40,000 = 24,000</a:t>
            </a:r>
            <a:r>
              <a:rPr sz="2400" spc="-90" dirty="0">
                <a:latin typeface="Avenir Next Condensed Medium" panose="020B0506020202020204" pitchFamily="34" charset="0"/>
                <a:cs typeface="Times New Roman"/>
              </a:rPr>
              <a:t> </a:t>
            </a:r>
            <a:r>
              <a:rPr sz="2400" spc="-5" dirty="0">
                <a:latin typeface="Avenir Next Condensed Medium" panose="020B0506020202020204" pitchFamily="34" charset="0"/>
                <a:cs typeface="Times New Roman"/>
              </a:rPr>
              <a:t>watts</a:t>
            </a:r>
            <a:endParaRPr sz="2400" dirty="0">
              <a:latin typeface="Avenir Next Condensed Medium" panose="020B0506020202020204" pitchFamily="34" charset="0"/>
              <a:cs typeface="Times New Roman"/>
            </a:endParaRPr>
          </a:p>
          <a:p>
            <a:pPr marL="12700">
              <a:lnSpc>
                <a:spcPct val="100000"/>
              </a:lnSpc>
              <a:spcBef>
                <a:spcPts val="1470"/>
              </a:spcBef>
            </a:pPr>
            <a:r>
              <a:rPr sz="2400" spc="-5" dirty="0">
                <a:latin typeface="Avenir Next Condensed Medium" panose="020B0506020202020204" pitchFamily="34" charset="0"/>
                <a:cs typeface="Times New Roman"/>
              </a:rPr>
              <a:t>Resistance is </a:t>
            </a:r>
            <a:r>
              <a:rPr sz="2400" spc="-10" dirty="0">
                <a:latin typeface="Avenir Next Condensed Medium" panose="020B0506020202020204" pitchFamily="34" charset="0"/>
                <a:cs typeface="Times New Roman"/>
              </a:rPr>
              <a:t>Increased </a:t>
            </a:r>
            <a:r>
              <a:rPr sz="2400" dirty="0">
                <a:latin typeface="Avenir Next Condensed Medium" panose="020B0506020202020204" pitchFamily="34" charset="0"/>
                <a:cs typeface="Times New Roman"/>
              </a:rPr>
              <a:t>again to</a:t>
            </a:r>
            <a:r>
              <a:rPr sz="2400" spc="15" dirty="0">
                <a:latin typeface="Avenir Next Condensed Medium" panose="020B0506020202020204" pitchFamily="34" charset="0"/>
                <a:cs typeface="Times New Roman"/>
              </a:rPr>
              <a:t> </a:t>
            </a:r>
            <a:r>
              <a:rPr sz="2400" dirty="0">
                <a:latin typeface="Avenir Next Condensed Medium" panose="020B0506020202020204" pitchFamily="34" charset="0"/>
                <a:cs typeface="Times New Roman"/>
              </a:rPr>
              <a:t>5</a:t>
            </a:r>
          </a:p>
        </p:txBody>
      </p:sp>
      <p:sp>
        <p:nvSpPr>
          <p:cNvPr id="3" name="Rectangle 2">
            <a:extLst>
              <a:ext uri="{FF2B5EF4-FFF2-40B4-BE49-F238E27FC236}">
                <a16:creationId xmlns:a16="http://schemas.microsoft.com/office/drawing/2014/main" id="{98BCC99F-A6FF-6146-922F-8A4AED3346F5}"/>
              </a:ext>
            </a:extLst>
          </p:cNvPr>
          <p:cNvSpPr/>
          <p:nvPr/>
        </p:nvSpPr>
        <p:spPr>
          <a:xfrm>
            <a:off x="1918335" y="5402834"/>
            <a:ext cx="8355329" cy="523220"/>
          </a:xfrm>
          <a:prstGeom prst="rect">
            <a:avLst/>
          </a:prstGeom>
        </p:spPr>
        <p:txBody>
          <a:bodyPr wrap="square">
            <a:spAutoFit/>
          </a:bodyPr>
          <a:lstStyle/>
          <a:p>
            <a:pPr marL="926465">
              <a:lnSpc>
                <a:spcPct val="100000"/>
              </a:lnSpc>
              <a:spcBef>
                <a:spcPts val="1465"/>
              </a:spcBef>
              <a:tabLst>
                <a:tab pos="3638550" algn="l"/>
              </a:tabLst>
            </a:pPr>
            <a:r>
              <a:rPr lang="en-US" sz="2800" b="1" dirty="0">
                <a:latin typeface="Avenir Next Condensed Demi Bold" panose="020B0506020202020204" pitchFamily="34" charset="0"/>
                <a:cs typeface="Times New Roman"/>
              </a:rPr>
              <a:t>P= 5 x</a:t>
            </a:r>
            <a:r>
              <a:rPr lang="en-US" sz="2800" b="1" spc="5" dirty="0">
                <a:latin typeface="Avenir Next Condensed Demi Bold" panose="020B0506020202020204" pitchFamily="34" charset="0"/>
                <a:cs typeface="Times New Roman"/>
              </a:rPr>
              <a:t> </a:t>
            </a:r>
            <a:r>
              <a:rPr lang="en-US" sz="2800" b="1" spc="-5" dirty="0">
                <a:latin typeface="Avenir Next Condensed Demi Bold" panose="020B0506020202020204" pitchFamily="34" charset="0"/>
                <a:cs typeface="Times New Roman"/>
              </a:rPr>
              <a:t>200	</a:t>
            </a:r>
            <a:r>
              <a:rPr lang="en-US" sz="2800" b="1" dirty="0">
                <a:latin typeface="Avenir Next Condensed Demi Bold" panose="020B0506020202020204" pitchFamily="34" charset="0"/>
                <a:cs typeface="Times New Roman"/>
              </a:rPr>
              <a:t>5 x </a:t>
            </a:r>
            <a:r>
              <a:rPr lang="en-US" sz="2800" b="1" spc="-5" dirty="0">
                <a:latin typeface="Avenir Next Condensed Demi Bold" panose="020B0506020202020204" pitchFamily="34" charset="0"/>
                <a:cs typeface="Times New Roman"/>
              </a:rPr>
              <a:t>40,000 </a:t>
            </a:r>
            <a:r>
              <a:rPr lang="en-US" sz="2800" b="1" dirty="0">
                <a:latin typeface="Avenir Next Condensed Demi Bold" panose="020B0506020202020204" pitchFamily="34" charset="0"/>
                <a:cs typeface="Times New Roman"/>
              </a:rPr>
              <a:t>= </a:t>
            </a:r>
            <a:r>
              <a:rPr lang="en-US" sz="2800" b="1" spc="-5" dirty="0">
                <a:solidFill>
                  <a:schemeClr val="accent1"/>
                </a:solidFill>
                <a:latin typeface="Avenir Next Condensed Demi Bold" panose="020B0506020202020204" pitchFamily="34" charset="0"/>
                <a:cs typeface="Times New Roman"/>
              </a:rPr>
              <a:t>200,000 watts</a:t>
            </a:r>
            <a:r>
              <a:rPr lang="en-US" sz="2800" b="1" spc="-65" dirty="0">
                <a:solidFill>
                  <a:schemeClr val="accent1"/>
                </a:solidFill>
                <a:latin typeface="Avenir Next Condensed Demi Bold" panose="020B0506020202020204" pitchFamily="34" charset="0"/>
                <a:cs typeface="Times New Roman"/>
              </a:rPr>
              <a:t> </a:t>
            </a:r>
            <a:r>
              <a:rPr lang="en-US" sz="2800" b="1" dirty="0">
                <a:solidFill>
                  <a:schemeClr val="accent1"/>
                </a:solidFill>
                <a:latin typeface="Avenir Next Condensed Demi Bold" panose="020B0506020202020204" pitchFamily="34" charset="0"/>
                <a:cs typeface="Times New Roman"/>
              </a:rPr>
              <a:t>!</a:t>
            </a:r>
          </a:p>
        </p:txBody>
      </p:sp>
    </p:spTree>
    <p:extLst>
      <p:ext uri="{BB962C8B-B14F-4D97-AF65-F5344CB8AC3E}">
        <p14:creationId xmlns:p14="http://schemas.microsoft.com/office/powerpoint/2010/main" val="39027627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6" name="Content Placeholder 5">
            <a:extLst>
              <a:ext uri="{FF2B5EF4-FFF2-40B4-BE49-F238E27FC236}">
                <a16:creationId xmlns:a16="http://schemas.microsoft.com/office/drawing/2014/main" id="{1D711C41-8033-FB4D-B1ED-9BC84EDD98BD}"/>
              </a:ext>
            </a:extLst>
          </p:cNvPr>
          <p:cNvSpPr>
            <a:spLocks noGrp="1"/>
          </p:cNvSpPr>
          <p:nvPr>
            <p:ph idx="1"/>
          </p:nvPr>
        </p:nvSpPr>
        <p:spPr>
          <a:xfrm>
            <a:off x="838200" y="1825625"/>
            <a:ext cx="6824870" cy="4351338"/>
          </a:xfrm>
        </p:spPr>
        <p:txBody>
          <a:bodyPr/>
          <a:lstStyle/>
          <a:p>
            <a:pPr marL="0" indent="0">
              <a:lnSpc>
                <a:spcPct val="150000"/>
              </a:lnSpc>
              <a:buNone/>
            </a:pPr>
            <a:r>
              <a:rPr lang="en-US" dirty="0"/>
              <a:t>Let’s go to Ohms Law</a:t>
            </a:r>
          </a:p>
          <a:p>
            <a:pPr>
              <a:lnSpc>
                <a:spcPct val="150000"/>
              </a:lnSpc>
            </a:pPr>
            <a:r>
              <a:rPr lang="en-US" dirty="0"/>
              <a:t>Current = Voltage / Resistance</a:t>
            </a:r>
          </a:p>
          <a:p>
            <a:pPr>
              <a:lnSpc>
                <a:spcPct val="150000"/>
              </a:lnSpc>
            </a:pPr>
            <a:r>
              <a:rPr lang="en-US" dirty="0"/>
              <a:t>I	=	V	/	R</a:t>
            </a:r>
          </a:p>
          <a:p>
            <a:pPr>
              <a:lnSpc>
                <a:spcPct val="150000"/>
              </a:lnSpc>
            </a:pPr>
            <a:r>
              <a:rPr lang="en-US" dirty="0"/>
              <a:t>Voltage = 120v	Resistance is a value of .6</a:t>
            </a:r>
          </a:p>
          <a:p>
            <a:pPr>
              <a:lnSpc>
                <a:spcPct val="150000"/>
              </a:lnSpc>
            </a:pPr>
            <a:endParaRPr lang="en-US" dirty="0"/>
          </a:p>
        </p:txBody>
      </p:sp>
      <p:sp>
        <p:nvSpPr>
          <p:cNvPr id="4" name="object 4"/>
          <p:cNvSpPr/>
          <p:nvPr/>
        </p:nvSpPr>
        <p:spPr>
          <a:xfrm>
            <a:off x="7992451" y="1731137"/>
            <a:ext cx="3160776" cy="234696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268175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6" name="Content Placeholder 5">
            <a:extLst>
              <a:ext uri="{FF2B5EF4-FFF2-40B4-BE49-F238E27FC236}">
                <a16:creationId xmlns:a16="http://schemas.microsoft.com/office/drawing/2014/main" id="{1D711C41-8033-FB4D-B1ED-9BC84EDD98BD}"/>
              </a:ext>
            </a:extLst>
          </p:cNvPr>
          <p:cNvSpPr>
            <a:spLocks noGrp="1"/>
          </p:cNvSpPr>
          <p:nvPr>
            <p:ph idx="1"/>
          </p:nvPr>
        </p:nvSpPr>
        <p:spPr>
          <a:xfrm>
            <a:off x="838200" y="1825625"/>
            <a:ext cx="6824870" cy="4351338"/>
          </a:xfrm>
        </p:spPr>
        <p:txBody>
          <a:bodyPr/>
          <a:lstStyle/>
          <a:p>
            <a:pPr marL="0" indent="0">
              <a:lnSpc>
                <a:spcPct val="150000"/>
              </a:lnSpc>
              <a:buNone/>
            </a:pPr>
            <a:r>
              <a:rPr lang="en-US" dirty="0"/>
              <a:t>Let’s go to Ohms Law</a:t>
            </a:r>
          </a:p>
          <a:p>
            <a:pPr>
              <a:lnSpc>
                <a:spcPct val="150000"/>
              </a:lnSpc>
            </a:pPr>
            <a:r>
              <a:rPr lang="en-US" dirty="0"/>
              <a:t>Current = Voltage / Resistance</a:t>
            </a:r>
          </a:p>
          <a:p>
            <a:pPr>
              <a:lnSpc>
                <a:spcPct val="150000"/>
              </a:lnSpc>
            </a:pPr>
            <a:r>
              <a:rPr lang="en-US" dirty="0"/>
              <a:t>I	=	V	/	R</a:t>
            </a:r>
          </a:p>
          <a:p>
            <a:pPr marL="520065" marR="5080" indent="-508000">
              <a:lnSpc>
                <a:spcPct val="135600"/>
              </a:lnSpc>
              <a:spcBef>
                <a:spcPts val="20"/>
              </a:spcBef>
              <a:tabLst>
                <a:tab pos="1953260" algn="l"/>
                <a:tab pos="2388235" algn="l"/>
                <a:tab pos="2757170" algn="l"/>
              </a:tabLst>
            </a:pPr>
            <a:r>
              <a:rPr lang="en-US" b="1" spc="-40" dirty="0">
                <a:cs typeface="Times New Roman"/>
              </a:rPr>
              <a:t>Voltage</a:t>
            </a:r>
            <a:r>
              <a:rPr lang="en-US" b="1" spc="-30" dirty="0">
                <a:cs typeface="Times New Roman"/>
              </a:rPr>
              <a:t> </a:t>
            </a:r>
            <a:r>
              <a:rPr lang="en-US" b="1" dirty="0">
                <a:cs typeface="Times New Roman"/>
              </a:rPr>
              <a:t>=</a:t>
            </a:r>
            <a:r>
              <a:rPr lang="en-US" b="1" spc="5" dirty="0">
                <a:cs typeface="Times New Roman"/>
              </a:rPr>
              <a:t> </a:t>
            </a:r>
            <a:r>
              <a:rPr lang="en-US" b="1" dirty="0">
                <a:cs typeface="Times New Roman"/>
              </a:rPr>
              <a:t>120v	and Resistance is a value of</a:t>
            </a:r>
            <a:r>
              <a:rPr lang="en-US" b="1" spc="-130" dirty="0">
                <a:cs typeface="Times New Roman"/>
              </a:rPr>
              <a:t> </a:t>
            </a:r>
            <a:r>
              <a:rPr lang="en-US" b="1" dirty="0">
                <a:cs typeface="Times New Roman"/>
              </a:rPr>
              <a:t>.6  120</a:t>
            </a:r>
            <a:r>
              <a:rPr lang="en-US" b="1" spc="-15" dirty="0">
                <a:cs typeface="Times New Roman"/>
              </a:rPr>
              <a:t> </a:t>
            </a:r>
            <a:r>
              <a:rPr lang="en-US" b="1" dirty="0">
                <a:cs typeface="Times New Roman"/>
              </a:rPr>
              <a:t>/</a:t>
            </a:r>
            <a:r>
              <a:rPr lang="en-US" b="1" spc="5" dirty="0">
                <a:cs typeface="Times New Roman"/>
              </a:rPr>
              <a:t> </a:t>
            </a:r>
            <a:r>
              <a:rPr lang="en-US" b="1" dirty="0">
                <a:cs typeface="Times New Roman"/>
              </a:rPr>
              <a:t>.6	=	200</a:t>
            </a:r>
          </a:p>
          <a:p>
            <a:pPr>
              <a:lnSpc>
                <a:spcPct val="150000"/>
              </a:lnSpc>
            </a:pPr>
            <a:endParaRPr lang="en-US" dirty="0"/>
          </a:p>
        </p:txBody>
      </p:sp>
      <p:sp>
        <p:nvSpPr>
          <p:cNvPr id="4" name="object 4"/>
          <p:cNvSpPr/>
          <p:nvPr/>
        </p:nvSpPr>
        <p:spPr>
          <a:xfrm>
            <a:off x="7992451" y="1731137"/>
            <a:ext cx="3160776" cy="234696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723255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6" name="Content Placeholder 5">
            <a:extLst>
              <a:ext uri="{FF2B5EF4-FFF2-40B4-BE49-F238E27FC236}">
                <a16:creationId xmlns:a16="http://schemas.microsoft.com/office/drawing/2014/main" id="{1D711C41-8033-FB4D-B1ED-9BC84EDD98BD}"/>
              </a:ext>
            </a:extLst>
          </p:cNvPr>
          <p:cNvSpPr>
            <a:spLocks noGrp="1"/>
          </p:cNvSpPr>
          <p:nvPr>
            <p:ph idx="1"/>
          </p:nvPr>
        </p:nvSpPr>
        <p:spPr>
          <a:xfrm>
            <a:off x="838200" y="1825625"/>
            <a:ext cx="6824870" cy="2974975"/>
          </a:xfrm>
        </p:spPr>
        <p:txBody>
          <a:bodyPr/>
          <a:lstStyle/>
          <a:p>
            <a:pPr marL="0" indent="0">
              <a:lnSpc>
                <a:spcPct val="150000"/>
              </a:lnSpc>
              <a:buNone/>
            </a:pPr>
            <a:r>
              <a:rPr lang="en-US" sz="2000" dirty="0"/>
              <a:t>Let’s go to Ohms Law</a:t>
            </a:r>
          </a:p>
          <a:p>
            <a:pPr>
              <a:lnSpc>
                <a:spcPct val="150000"/>
              </a:lnSpc>
            </a:pPr>
            <a:r>
              <a:rPr lang="en-US" sz="2000" dirty="0"/>
              <a:t>Current = Voltage / Resistance</a:t>
            </a:r>
          </a:p>
          <a:p>
            <a:pPr>
              <a:lnSpc>
                <a:spcPct val="150000"/>
              </a:lnSpc>
            </a:pPr>
            <a:r>
              <a:rPr lang="en-US" sz="2000" dirty="0"/>
              <a:t>I	=	V	/	R</a:t>
            </a:r>
          </a:p>
          <a:p>
            <a:pPr marL="520065" marR="5080" indent="-508000">
              <a:lnSpc>
                <a:spcPct val="135600"/>
              </a:lnSpc>
              <a:spcBef>
                <a:spcPts val="20"/>
              </a:spcBef>
              <a:tabLst>
                <a:tab pos="1953260" algn="l"/>
                <a:tab pos="2388235" algn="l"/>
                <a:tab pos="2757170" algn="l"/>
              </a:tabLst>
            </a:pPr>
            <a:r>
              <a:rPr lang="en-US" spc="-40" dirty="0">
                <a:latin typeface="Avenir Next Condensed Medium" panose="020B0506020202020204" pitchFamily="34" charset="0"/>
                <a:cs typeface="Times New Roman"/>
              </a:rPr>
              <a:t>Voltage</a:t>
            </a:r>
            <a:r>
              <a:rPr lang="en-US" spc="-30" dirty="0">
                <a:latin typeface="Avenir Next Condensed Medium" panose="020B0506020202020204" pitchFamily="34" charset="0"/>
                <a:cs typeface="Times New Roman"/>
              </a:rPr>
              <a:t> </a:t>
            </a:r>
            <a:r>
              <a:rPr lang="en-US" dirty="0">
                <a:latin typeface="Avenir Next Condensed Medium" panose="020B0506020202020204" pitchFamily="34" charset="0"/>
                <a:cs typeface="Times New Roman"/>
              </a:rPr>
              <a:t>=</a:t>
            </a:r>
            <a:r>
              <a:rPr lang="en-US" spc="5" dirty="0">
                <a:latin typeface="Avenir Next Condensed Medium" panose="020B0506020202020204" pitchFamily="34" charset="0"/>
                <a:cs typeface="Times New Roman"/>
              </a:rPr>
              <a:t> </a:t>
            </a:r>
            <a:r>
              <a:rPr lang="en-US" dirty="0">
                <a:latin typeface="Avenir Next Condensed Medium" panose="020B0506020202020204" pitchFamily="34" charset="0"/>
                <a:cs typeface="Times New Roman"/>
              </a:rPr>
              <a:t>120v	and Resistance is a value of</a:t>
            </a:r>
            <a:r>
              <a:rPr lang="en-US" spc="-130" dirty="0">
                <a:latin typeface="Avenir Next Condensed Medium" panose="020B0506020202020204" pitchFamily="34" charset="0"/>
                <a:cs typeface="Times New Roman"/>
              </a:rPr>
              <a:t> </a:t>
            </a:r>
            <a:r>
              <a:rPr lang="en-US" dirty="0">
                <a:latin typeface="Avenir Next Condensed Medium" panose="020B0506020202020204" pitchFamily="34" charset="0"/>
                <a:cs typeface="Times New Roman"/>
              </a:rPr>
              <a:t>.6  120</a:t>
            </a:r>
            <a:r>
              <a:rPr lang="en-US" spc="-15" dirty="0">
                <a:latin typeface="Avenir Next Condensed Medium" panose="020B0506020202020204" pitchFamily="34" charset="0"/>
                <a:cs typeface="Times New Roman"/>
              </a:rPr>
              <a:t> </a:t>
            </a:r>
            <a:r>
              <a:rPr lang="en-US" dirty="0">
                <a:latin typeface="Avenir Next Condensed Medium" panose="020B0506020202020204" pitchFamily="34" charset="0"/>
                <a:cs typeface="Times New Roman"/>
              </a:rPr>
              <a:t>/</a:t>
            </a:r>
            <a:r>
              <a:rPr lang="en-US" spc="5" dirty="0">
                <a:latin typeface="Avenir Next Condensed Medium" panose="020B0506020202020204" pitchFamily="34" charset="0"/>
                <a:cs typeface="Times New Roman"/>
              </a:rPr>
              <a:t> </a:t>
            </a:r>
            <a:r>
              <a:rPr lang="en-US" dirty="0">
                <a:latin typeface="Avenir Next Condensed Medium" panose="020B0506020202020204" pitchFamily="34" charset="0"/>
                <a:cs typeface="Times New Roman"/>
              </a:rPr>
              <a:t>.6	=	200</a:t>
            </a:r>
          </a:p>
        </p:txBody>
      </p:sp>
      <p:sp>
        <p:nvSpPr>
          <p:cNvPr id="4" name="object 4"/>
          <p:cNvSpPr/>
          <p:nvPr/>
        </p:nvSpPr>
        <p:spPr>
          <a:xfrm>
            <a:off x="7992451" y="1731137"/>
            <a:ext cx="3160776" cy="2346960"/>
          </a:xfrm>
          <a:prstGeom prst="rect">
            <a:avLst/>
          </a:prstGeom>
          <a:blipFill>
            <a:blip r:embed="rId2" cstate="print"/>
            <a:stretch>
              <a:fillRect/>
            </a:stretch>
          </a:blipFill>
        </p:spPr>
        <p:txBody>
          <a:bodyPr wrap="square" lIns="0" tIns="0" rIns="0" bIns="0" rtlCol="0"/>
          <a:lstStyle/>
          <a:p>
            <a:endParaRPr/>
          </a:p>
        </p:txBody>
      </p:sp>
      <p:sp>
        <p:nvSpPr>
          <p:cNvPr id="3" name="Rectangle 2">
            <a:extLst>
              <a:ext uri="{FF2B5EF4-FFF2-40B4-BE49-F238E27FC236}">
                <a16:creationId xmlns:a16="http://schemas.microsoft.com/office/drawing/2014/main" id="{F8EDF06E-70B6-2A42-98AD-196D7A502372}"/>
              </a:ext>
            </a:extLst>
          </p:cNvPr>
          <p:cNvSpPr/>
          <p:nvPr/>
        </p:nvSpPr>
        <p:spPr>
          <a:xfrm>
            <a:off x="1202634" y="4800600"/>
            <a:ext cx="8746435" cy="1133644"/>
          </a:xfrm>
          <a:prstGeom prst="rect">
            <a:avLst/>
          </a:prstGeom>
        </p:spPr>
        <p:txBody>
          <a:bodyPr wrap="square">
            <a:spAutoFit/>
          </a:bodyPr>
          <a:lstStyle/>
          <a:p>
            <a:pPr marL="12700">
              <a:lnSpc>
                <a:spcPct val="100000"/>
              </a:lnSpc>
              <a:spcBef>
                <a:spcPts val="1370"/>
              </a:spcBef>
            </a:pPr>
            <a:r>
              <a:rPr lang="en-US" sz="2800" b="1" dirty="0">
                <a:latin typeface="Avenir Next Condensed" panose="020B0506020202020204" pitchFamily="34" charset="0"/>
                <a:cs typeface="Times New Roman"/>
              </a:rPr>
              <a:t>Resistance </a:t>
            </a:r>
            <a:r>
              <a:rPr lang="en-US" sz="2800" b="1" spc="-5" dirty="0">
                <a:latin typeface="Avenir Next Condensed" panose="020B0506020202020204" pitchFamily="34" charset="0"/>
                <a:cs typeface="Times New Roman"/>
              </a:rPr>
              <a:t>increases </a:t>
            </a:r>
            <a:r>
              <a:rPr lang="en-US" sz="2800" b="1" dirty="0">
                <a:latin typeface="Avenir Next Condensed" panose="020B0506020202020204" pitchFamily="34" charset="0"/>
                <a:cs typeface="Times New Roman"/>
              </a:rPr>
              <a:t>to</a:t>
            </a:r>
            <a:r>
              <a:rPr lang="en-US" sz="2800" b="1" spc="-30" dirty="0">
                <a:latin typeface="Avenir Next Condensed" panose="020B0506020202020204" pitchFamily="34" charset="0"/>
                <a:cs typeface="Times New Roman"/>
              </a:rPr>
              <a:t> </a:t>
            </a:r>
            <a:r>
              <a:rPr lang="en-US" sz="2800" b="1" dirty="0">
                <a:latin typeface="Avenir Next Condensed" panose="020B0506020202020204" pitchFamily="34" charset="0"/>
                <a:cs typeface="Times New Roman"/>
              </a:rPr>
              <a:t>5</a:t>
            </a:r>
          </a:p>
          <a:p>
            <a:pPr marL="1384300">
              <a:lnSpc>
                <a:spcPct val="100000"/>
              </a:lnSpc>
              <a:spcBef>
                <a:spcPts val="1365"/>
              </a:spcBef>
              <a:tabLst>
                <a:tab pos="2715260" algn="l"/>
                <a:tab pos="3150870" algn="l"/>
                <a:tab pos="4370070" algn="l"/>
              </a:tabLst>
            </a:pPr>
            <a:r>
              <a:rPr lang="en-US" sz="2800" b="1" dirty="0">
                <a:latin typeface="Avenir Next Condensed" panose="020B0506020202020204" pitchFamily="34" charset="0"/>
                <a:cs typeface="Times New Roman"/>
              </a:rPr>
              <a:t>120</a:t>
            </a:r>
            <a:r>
              <a:rPr lang="en-US" sz="2800" b="1" spc="-15" dirty="0">
                <a:latin typeface="Avenir Next Condensed" panose="020B0506020202020204" pitchFamily="34" charset="0"/>
                <a:cs typeface="Times New Roman"/>
              </a:rPr>
              <a:t> </a:t>
            </a:r>
            <a:r>
              <a:rPr lang="en-US" sz="2800" b="1" dirty="0">
                <a:latin typeface="Avenir Next Condensed" panose="020B0506020202020204" pitchFamily="34" charset="0"/>
                <a:cs typeface="Times New Roman"/>
              </a:rPr>
              <a:t>/</a:t>
            </a:r>
            <a:r>
              <a:rPr lang="en-US" sz="2800" b="1" spc="-10" dirty="0">
                <a:latin typeface="Avenir Next Condensed" panose="020B0506020202020204" pitchFamily="34" charset="0"/>
                <a:cs typeface="Times New Roman"/>
              </a:rPr>
              <a:t> </a:t>
            </a:r>
            <a:r>
              <a:rPr lang="en-US" sz="2800" b="1" dirty="0">
                <a:latin typeface="Avenir Next Condensed" panose="020B0506020202020204" pitchFamily="34" charset="0"/>
                <a:cs typeface="Times New Roman"/>
              </a:rPr>
              <a:t>5	=	24	</a:t>
            </a:r>
            <a:r>
              <a:rPr lang="en-US" sz="2800" b="1" spc="-5" dirty="0">
                <a:latin typeface="Avenir Next Condensed" panose="020B0506020202020204" pitchFamily="34" charset="0"/>
                <a:cs typeface="Times New Roman"/>
              </a:rPr>
              <a:t>See the </a:t>
            </a:r>
            <a:r>
              <a:rPr lang="en-US" sz="2800" b="1" spc="-15" dirty="0">
                <a:latin typeface="Avenir Next Condensed" panose="020B0506020202020204" pitchFamily="34" charset="0"/>
                <a:cs typeface="Times New Roman"/>
              </a:rPr>
              <a:t>drop </a:t>
            </a:r>
            <a:r>
              <a:rPr lang="en-US" sz="2800" b="1" spc="-5" dirty="0">
                <a:latin typeface="Avenir Next Condensed" panose="020B0506020202020204" pitchFamily="34" charset="0"/>
                <a:cs typeface="Times New Roman"/>
              </a:rPr>
              <a:t>in</a:t>
            </a:r>
            <a:r>
              <a:rPr lang="en-US" sz="2800" b="1" spc="-40" dirty="0">
                <a:latin typeface="Avenir Next Condensed" panose="020B0506020202020204" pitchFamily="34" charset="0"/>
                <a:cs typeface="Times New Roman"/>
              </a:rPr>
              <a:t> </a:t>
            </a:r>
            <a:r>
              <a:rPr lang="en-US" sz="2800" b="1" spc="-5" dirty="0">
                <a:latin typeface="Avenir Next Condensed" panose="020B0506020202020204" pitchFamily="34" charset="0"/>
                <a:cs typeface="Times New Roman"/>
              </a:rPr>
              <a:t>current!</a:t>
            </a:r>
            <a:endParaRPr lang="en-US" sz="2800" b="1" dirty="0">
              <a:latin typeface="Avenir Next Condensed" panose="020B0506020202020204" pitchFamily="34" charset="0"/>
              <a:cs typeface="Times New Roman"/>
            </a:endParaRPr>
          </a:p>
        </p:txBody>
      </p:sp>
    </p:spTree>
    <p:extLst>
      <p:ext uri="{BB962C8B-B14F-4D97-AF65-F5344CB8AC3E}">
        <p14:creationId xmlns:p14="http://schemas.microsoft.com/office/powerpoint/2010/main" val="31630519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4" name="Content Placeholder 3">
            <a:extLst>
              <a:ext uri="{FF2B5EF4-FFF2-40B4-BE49-F238E27FC236}">
                <a16:creationId xmlns:a16="http://schemas.microsoft.com/office/drawing/2014/main" id="{BB35F569-B439-5B46-A10B-BD31200632CD}"/>
              </a:ext>
            </a:extLst>
          </p:cNvPr>
          <p:cNvSpPr>
            <a:spLocks noGrp="1"/>
          </p:cNvSpPr>
          <p:nvPr>
            <p:ph idx="1"/>
          </p:nvPr>
        </p:nvSpPr>
        <p:spPr>
          <a:xfrm>
            <a:off x="838200" y="1825625"/>
            <a:ext cx="10515600" cy="4351338"/>
          </a:xfrm>
        </p:spPr>
        <p:txBody>
          <a:bodyPr/>
          <a:lstStyle/>
          <a:p>
            <a:pPr>
              <a:lnSpc>
                <a:spcPct val="150000"/>
              </a:lnSpc>
            </a:pPr>
            <a:r>
              <a:rPr lang="en-US" dirty="0"/>
              <a:t>So, what does this mean?</a:t>
            </a:r>
          </a:p>
          <a:p>
            <a:pPr>
              <a:lnSpc>
                <a:spcPct val="150000"/>
              </a:lnSpc>
            </a:pPr>
            <a:r>
              <a:rPr lang="en-US" dirty="0"/>
              <a:t>Half of the home will have a drop in watts incandescent lights will be dimming.</a:t>
            </a:r>
          </a:p>
          <a:p>
            <a:pPr>
              <a:lnSpc>
                <a:spcPct val="150000"/>
              </a:lnSpc>
            </a:pPr>
            <a:r>
              <a:rPr lang="en-US" dirty="0"/>
              <a:t>The other half will show a huge increase ½ the incandescent lights will be very bright and burning out.	</a:t>
            </a:r>
          </a:p>
          <a:p>
            <a:pPr marL="0" indent="0">
              <a:lnSpc>
                <a:spcPct val="150000"/>
              </a:lnSpc>
              <a:buNone/>
            </a:pPr>
            <a:r>
              <a:rPr lang="en-US" dirty="0"/>
              <a:t>SO ???</a:t>
            </a:r>
          </a:p>
          <a:p>
            <a:pPr>
              <a:lnSpc>
                <a:spcPct val="150000"/>
              </a:lnSpc>
            </a:pPr>
            <a:endParaRPr lang="en-US" dirty="0"/>
          </a:p>
        </p:txBody>
      </p:sp>
    </p:spTree>
    <p:extLst>
      <p:ext uri="{BB962C8B-B14F-4D97-AF65-F5344CB8AC3E}">
        <p14:creationId xmlns:p14="http://schemas.microsoft.com/office/powerpoint/2010/main" val="36045952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92838" y="1884271"/>
            <a:ext cx="5206323" cy="368164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5" name="Rectangle 4">
            <a:extLst>
              <a:ext uri="{FF2B5EF4-FFF2-40B4-BE49-F238E27FC236}">
                <a16:creationId xmlns:a16="http://schemas.microsoft.com/office/drawing/2014/main" id="{8F1665B4-D1B2-4240-9BC7-F3D767508D40}"/>
              </a:ext>
            </a:extLst>
          </p:cNvPr>
          <p:cNvSpPr/>
          <p:nvPr/>
        </p:nvSpPr>
        <p:spPr>
          <a:xfrm>
            <a:off x="4880992" y="5674220"/>
            <a:ext cx="2690480" cy="369332"/>
          </a:xfrm>
          <a:prstGeom prst="rect">
            <a:avLst/>
          </a:prstGeom>
        </p:spPr>
        <p:txBody>
          <a:bodyPr wrap="none">
            <a:spAutoFit/>
          </a:bodyPr>
          <a:lstStyle/>
          <a:p>
            <a:r>
              <a:rPr lang="en-US" b="1" dirty="0">
                <a:latin typeface="Avenir Next Condensed Demi Bold" panose="020B0506020202020204" pitchFamily="34" charset="0"/>
              </a:rPr>
              <a:t>IT CAN CAUSE A HOUSE FIRE!</a:t>
            </a:r>
          </a:p>
        </p:txBody>
      </p:sp>
    </p:spTree>
    <p:extLst>
      <p:ext uri="{BB962C8B-B14F-4D97-AF65-F5344CB8AC3E}">
        <p14:creationId xmlns:p14="http://schemas.microsoft.com/office/powerpoint/2010/main" val="8475149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F4B4A9-CFDE-374A-A03E-FE3BCD66C94F}"/>
              </a:ext>
            </a:extLst>
          </p:cNvPr>
          <p:cNvSpPr>
            <a:spLocks noGrp="1"/>
          </p:cNvSpPr>
          <p:nvPr>
            <p:ph type="title"/>
          </p:nvPr>
        </p:nvSpPr>
        <p:spPr>
          <a:xfrm>
            <a:off x="831851" y="758825"/>
            <a:ext cx="7347874" cy="2852737"/>
          </a:xfrm>
        </p:spPr>
        <p:txBody>
          <a:bodyPr anchor="b">
            <a:normAutofit/>
          </a:bodyPr>
          <a:lstStyle/>
          <a:p>
            <a:r>
              <a:rPr lang="en-US" dirty="0"/>
              <a:t>What </a:t>
            </a:r>
            <a:r>
              <a:rPr lang="en-US" spc="-5" dirty="0"/>
              <a:t>is </a:t>
            </a:r>
            <a:r>
              <a:rPr lang="en-US" dirty="0"/>
              <a:t>Stray</a:t>
            </a:r>
            <a:r>
              <a:rPr lang="en-US" spc="-110" dirty="0"/>
              <a:t> </a:t>
            </a:r>
            <a:r>
              <a:rPr lang="en-US" spc="-65" dirty="0"/>
              <a:t>Voltage?</a:t>
            </a:r>
            <a:br>
              <a:rPr lang="en-US" dirty="0"/>
            </a:br>
            <a:endParaRPr lang="en-US" dirty="0"/>
          </a:p>
        </p:txBody>
      </p:sp>
      <p:sp>
        <p:nvSpPr>
          <p:cNvPr id="10" name="Text Placeholder 2">
            <a:extLst>
              <a:ext uri="{FF2B5EF4-FFF2-40B4-BE49-F238E27FC236}">
                <a16:creationId xmlns:a16="http://schemas.microsoft.com/office/drawing/2014/main" id="{8D63218D-7988-4C0A-92F6-779DA9EDB8C0}"/>
              </a:ext>
            </a:extLst>
          </p:cNvPr>
          <p:cNvSpPr>
            <a:spLocks noGrp="1"/>
          </p:cNvSpPr>
          <p:nvPr>
            <p:ph type="body" idx="1"/>
          </p:nvPr>
        </p:nvSpPr>
        <p:spPr>
          <a:xfrm>
            <a:off x="831851" y="3742686"/>
            <a:ext cx="7347874" cy="1500187"/>
          </a:xfrm>
        </p:spPr>
        <p:txBody>
          <a:bodyPr/>
          <a:lstStyle/>
          <a:p>
            <a:endParaRPr lang="en-US"/>
          </a:p>
        </p:txBody>
      </p:sp>
    </p:spTree>
    <p:extLst>
      <p:ext uri="{BB962C8B-B14F-4D97-AF65-F5344CB8AC3E}">
        <p14:creationId xmlns:p14="http://schemas.microsoft.com/office/powerpoint/2010/main" val="13184353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F4B4A9-CFDE-374A-A03E-FE3BCD66C94F}"/>
              </a:ext>
            </a:extLst>
          </p:cNvPr>
          <p:cNvSpPr>
            <a:spLocks noGrp="1"/>
          </p:cNvSpPr>
          <p:nvPr>
            <p:ph type="title"/>
          </p:nvPr>
        </p:nvSpPr>
        <p:spPr>
          <a:xfrm>
            <a:off x="831851" y="758825"/>
            <a:ext cx="7347874" cy="2852737"/>
          </a:xfrm>
        </p:spPr>
        <p:txBody>
          <a:bodyPr anchor="b">
            <a:normAutofit/>
          </a:bodyPr>
          <a:lstStyle/>
          <a:p>
            <a:r>
              <a:rPr lang="en-US" dirty="0"/>
              <a:t>Why do we have Stray Voltage?</a:t>
            </a:r>
          </a:p>
        </p:txBody>
      </p:sp>
      <p:sp>
        <p:nvSpPr>
          <p:cNvPr id="3" name="Text Placeholder 2">
            <a:extLst>
              <a:ext uri="{FF2B5EF4-FFF2-40B4-BE49-F238E27FC236}">
                <a16:creationId xmlns:a16="http://schemas.microsoft.com/office/drawing/2014/main" id="{ABE5077E-1494-8D43-AD4B-D61B076A15F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772851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F4B4A9-CFDE-374A-A03E-FE3BCD66C94F}"/>
              </a:ext>
            </a:extLst>
          </p:cNvPr>
          <p:cNvSpPr>
            <a:spLocks noGrp="1"/>
          </p:cNvSpPr>
          <p:nvPr>
            <p:ph type="title"/>
          </p:nvPr>
        </p:nvSpPr>
        <p:spPr>
          <a:xfrm>
            <a:off x="831851" y="758825"/>
            <a:ext cx="7347874" cy="2852737"/>
          </a:xfrm>
        </p:spPr>
        <p:txBody>
          <a:bodyPr anchor="b">
            <a:normAutofit/>
          </a:bodyPr>
          <a:lstStyle/>
          <a:p>
            <a:r>
              <a:rPr lang="en-US" dirty="0"/>
              <a:t>Where does Stray Voltage come from?</a:t>
            </a:r>
          </a:p>
        </p:txBody>
      </p:sp>
      <p:sp>
        <p:nvSpPr>
          <p:cNvPr id="4" name="Text Placeholder 3">
            <a:extLst>
              <a:ext uri="{FF2B5EF4-FFF2-40B4-BE49-F238E27FC236}">
                <a16:creationId xmlns:a16="http://schemas.microsoft.com/office/drawing/2014/main" id="{0D705DE4-ADF8-4E4B-A0AB-33E334EF77D8}"/>
              </a:ext>
            </a:extLst>
          </p:cNvPr>
          <p:cNvSpPr>
            <a:spLocks noGrp="1"/>
          </p:cNvSpPr>
          <p:nvPr>
            <p:ph type="body" idx="1"/>
          </p:nvPr>
        </p:nvSpPr>
        <p:spPr>
          <a:xfrm>
            <a:off x="831851" y="3742686"/>
            <a:ext cx="7347874" cy="1500187"/>
          </a:xfrm>
        </p:spPr>
        <p:txBody>
          <a:bodyPr/>
          <a:lstStyle/>
          <a:p>
            <a:r>
              <a:rPr lang="en-US" dirty="0"/>
              <a:t>How and where do I measure stray voltage?</a:t>
            </a:r>
          </a:p>
          <a:p>
            <a:r>
              <a:rPr lang="en-US" dirty="0"/>
              <a:t>Does Grounding/Bonding take Stray Voltage to zero  volts?</a:t>
            </a:r>
          </a:p>
          <a:p>
            <a:endParaRPr lang="en-US" dirty="0"/>
          </a:p>
        </p:txBody>
      </p:sp>
    </p:spTree>
    <p:extLst>
      <p:ext uri="{BB962C8B-B14F-4D97-AF65-F5344CB8AC3E}">
        <p14:creationId xmlns:p14="http://schemas.microsoft.com/office/powerpoint/2010/main" val="22379252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3" name="object 3"/>
          <p:cNvSpPr txBox="1">
            <a:spLocks noGrp="1"/>
          </p:cNvSpPr>
          <p:nvPr>
            <p:ph idx="1"/>
          </p:nvPr>
        </p:nvSpPr>
        <p:spPr>
          <a:xfrm>
            <a:off x="838200" y="1825625"/>
            <a:ext cx="10515600" cy="1575431"/>
          </a:xfrm>
        </p:spPr>
        <p:txBody>
          <a:bodyPr vert="horz" wrap="square" lIns="0" tIns="13335" rIns="0" bIns="0" rtlCol="0">
            <a:spAutoFit/>
          </a:bodyPr>
          <a:lstStyle/>
          <a:p>
            <a:pPr marL="0" indent="0">
              <a:buNone/>
            </a:pPr>
            <a:r>
              <a:rPr lang="en-US" dirty="0"/>
              <a:t>Would you be surprised to learn if you take a voltage meter (analog) and connect one lead to your gas meter and the other to earth, or your water pipe to earth, or even your swimming pool ladder to earth you will get a voltage reading. This is stray voltage.</a:t>
            </a:r>
          </a:p>
        </p:txBody>
      </p:sp>
      <p:sp>
        <p:nvSpPr>
          <p:cNvPr id="4" name="object 4"/>
          <p:cNvSpPr/>
          <p:nvPr/>
        </p:nvSpPr>
        <p:spPr>
          <a:xfrm>
            <a:off x="8124841" y="3213120"/>
            <a:ext cx="2136648" cy="284835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0613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12" name="Content Placeholder 11">
            <a:extLst>
              <a:ext uri="{FF2B5EF4-FFF2-40B4-BE49-F238E27FC236}">
                <a16:creationId xmlns:a16="http://schemas.microsoft.com/office/drawing/2014/main" id="{E37BD570-D8C1-C042-90EA-D17D346FCD00}"/>
              </a:ext>
            </a:extLst>
          </p:cNvPr>
          <p:cNvSpPr>
            <a:spLocks noGrp="1"/>
          </p:cNvSpPr>
          <p:nvPr>
            <p:ph idx="1"/>
          </p:nvPr>
        </p:nvSpPr>
        <p:spPr>
          <a:xfrm>
            <a:off x="4517135" y="4614719"/>
            <a:ext cx="6684265" cy="1325562"/>
          </a:xfrm>
        </p:spPr>
        <p:txBody>
          <a:bodyPr>
            <a:normAutofit fontScale="92500" lnSpcReduction="20000"/>
          </a:bodyPr>
          <a:lstStyle/>
          <a:p>
            <a:pPr marL="0" indent="0">
              <a:lnSpc>
                <a:spcPct val="110000"/>
              </a:lnSpc>
              <a:buNone/>
            </a:pPr>
            <a:r>
              <a:rPr lang="en-US" dirty="0"/>
              <a:t>The electrical flow starts at the generation plant.</a:t>
            </a:r>
          </a:p>
          <a:p>
            <a:pPr marL="0" indent="0">
              <a:lnSpc>
                <a:spcPct val="110000"/>
              </a:lnSpc>
              <a:buNone/>
            </a:pPr>
            <a:r>
              <a:rPr lang="en-US" dirty="0"/>
              <a:t>Goes through the distribution system to a Transformer in your neighborhood</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9589007" y="2221992"/>
            <a:ext cx="2083307" cy="188366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484375" y="4375403"/>
            <a:ext cx="485140" cy="978535"/>
          </a:xfrm>
          <a:custGeom>
            <a:avLst/>
            <a:gdLst/>
            <a:ahLst/>
            <a:cxnLst/>
            <a:rect l="l" t="t" r="r" b="b"/>
            <a:pathLst>
              <a:path w="485139" h="978535">
                <a:moveTo>
                  <a:pt x="363474" y="242316"/>
                </a:moveTo>
                <a:lnTo>
                  <a:pt x="121158" y="242316"/>
                </a:lnTo>
                <a:lnTo>
                  <a:pt x="121158" y="978408"/>
                </a:lnTo>
                <a:lnTo>
                  <a:pt x="363474" y="978408"/>
                </a:lnTo>
                <a:lnTo>
                  <a:pt x="363474" y="242316"/>
                </a:lnTo>
                <a:close/>
              </a:path>
              <a:path w="485139" h="978535">
                <a:moveTo>
                  <a:pt x="242316" y="0"/>
                </a:moveTo>
                <a:lnTo>
                  <a:pt x="0" y="242316"/>
                </a:lnTo>
                <a:lnTo>
                  <a:pt x="484631" y="242316"/>
                </a:lnTo>
                <a:lnTo>
                  <a:pt x="242316" y="0"/>
                </a:lnTo>
                <a:close/>
              </a:path>
            </a:pathLst>
          </a:custGeom>
          <a:solidFill>
            <a:srgbClr val="FF0000"/>
          </a:solidFill>
        </p:spPr>
        <p:txBody>
          <a:bodyPr wrap="square" lIns="0" tIns="0" rIns="0" bIns="0" rtlCol="0"/>
          <a:lstStyle/>
          <a:p>
            <a:endParaRPr/>
          </a:p>
        </p:txBody>
      </p:sp>
      <p:sp>
        <p:nvSpPr>
          <p:cNvPr id="10" name="object 10"/>
          <p:cNvSpPr/>
          <p:nvPr/>
        </p:nvSpPr>
        <p:spPr>
          <a:xfrm>
            <a:off x="1484375" y="4375403"/>
            <a:ext cx="485140" cy="978535"/>
          </a:xfrm>
          <a:custGeom>
            <a:avLst/>
            <a:gdLst/>
            <a:ahLst/>
            <a:cxnLst/>
            <a:rect l="l" t="t" r="r" b="b"/>
            <a:pathLst>
              <a:path w="485139" h="978535">
                <a:moveTo>
                  <a:pt x="0" y="242316"/>
                </a:moveTo>
                <a:lnTo>
                  <a:pt x="242316" y="0"/>
                </a:lnTo>
                <a:lnTo>
                  <a:pt x="484631" y="242316"/>
                </a:lnTo>
                <a:lnTo>
                  <a:pt x="363474" y="242316"/>
                </a:lnTo>
                <a:lnTo>
                  <a:pt x="363474" y="978408"/>
                </a:lnTo>
                <a:lnTo>
                  <a:pt x="121158" y="978408"/>
                </a:lnTo>
                <a:lnTo>
                  <a:pt x="121158" y="242316"/>
                </a:lnTo>
                <a:lnTo>
                  <a:pt x="0" y="242316"/>
                </a:lnTo>
                <a:close/>
              </a:path>
            </a:pathLst>
          </a:custGeom>
          <a:ln w="15240">
            <a:solidFill>
              <a:srgbClr val="1F7CAC"/>
            </a:solidFill>
          </a:ln>
        </p:spPr>
        <p:txBody>
          <a:bodyPr wrap="square" lIns="0" tIns="0" rIns="0" bIns="0" rtlCol="0"/>
          <a:lstStyle/>
          <a:p>
            <a:endParaRPr/>
          </a:p>
        </p:txBody>
      </p:sp>
    </p:spTree>
    <p:extLst>
      <p:ext uri="{BB962C8B-B14F-4D97-AF65-F5344CB8AC3E}">
        <p14:creationId xmlns:p14="http://schemas.microsoft.com/office/powerpoint/2010/main" val="11628594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a:t>
            </a:r>
            <a:br>
              <a:rPr lang="en-US" dirty="0"/>
            </a:br>
            <a:r>
              <a:rPr lang="en-US" dirty="0"/>
              <a:t>Electrical Inspection Items</a:t>
            </a:r>
          </a:p>
        </p:txBody>
      </p:sp>
      <p:sp>
        <p:nvSpPr>
          <p:cNvPr id="5" name="Content Placeholder 4">
            <a:extLst>
              <a:ext uri="{FF2B5EF4-FFF2-40B4-BE49-F238E27FC236}">
                <a16:creationId xmlns:a16="http://schemas.microsoft.com/office/drawing/2014/main" id="{1801D1E0-790B-3A48-9A27-A3D2F1C67CF5}"/>
              </a:ext>
            </a:extLst>
          </p:cNvPr>
          <p:cNvSpPr>
            <a:spLocks noGrp="1"/>
          </p:cNvSpPr>
          <p:nvPr>
            <p:ph idx="1"/>
          </p:nvPr>
        </p:nvSpPr>
        <p:spPr>
          <a:xfrm>
            <a:off x="838200" y="1825625"/>
            <a:ext cx="10515600" cy="4351338"/>
          </a:xfrm>
        </p:spPr>
        <p:txBody>
          <a:bodyPr/>
          <a:lstStyle/>
          <a:p>
            <a:pPr marL="0" indent="0">
              <a:buNone/>
            </a:pPr>
            <a:r>
              <a:rPr lang="en-US" dirty="0"/>
              <a:t>I can remember being in the 7th trade making a Crystal Radio to listen to the World Series. I hid the radio components in a hole cut out of the center of an old book. The antenna was a wire dropped at lunch from a second floor classroom window. I sat near the window and I could alligator clip on the radiator to ground and get the stray current to powered the radio.</a:t>
            </a:r>
          </a:p>
          <a:p>
            <a:endParaRPr lang="en-US" dirty="0"/>
          </a:p>
        </p:txBody>
      </p:sp>
    </p:spTree>
    <p:extLst>
      <p:ext uri="{BB962C8B-B14F-4D97-AF65-F5344CB8AC3E}">
        <p14:creationId xmlns:p14="http://schemas.microsoft.com/office/powerpoint/2010/main" val="8352628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3" name="object 3"/>
          <p:cNvSpPr/>
          <p:nvPr/>
        </p:nvSpPr>
        <p:spPr>
          <a:xfrm>
            <a:off x="3385764" y="1925600"/>
            <a:ext cx="5420471" cy="397519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181980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1851" y="758825"/>
            <a:ext cx="7347874" cy="2852737"/>
          </a:xfrm>
        </p:spPr>
        <p:txBody>
          <a:bodyPr vert="horz" lIns="0" tIns="45719" rIns="0" bIns="0" rtlCol="0" anchor="b">
            <a:normAutofit/>
          </a:bodyPr>
          <a:lstStyle/>
          <a:p>
            <a:r>
              <a:rPr lang="en-US" dirty="0"/>
              <a:t>What is Stray Voltage?</a:t>
            </a:r>
          </a:p>
        </p:txBody>
      </p:sp>
      <p:sp>
        <p:nvSpPr>
          <p:cNvPr id="5" name="Content Placeholder 4">
            <a:extLst>
              <a:ext uri="{FF2B5EF4-FFF2-40B4-BE49-F238E27FC236}">
                <a16:creationId xmlns:a16="http://schemas.microsoft.com/office/drawing/2014/main" id="{AC2BFB32-723B-C74D-A7D2-05B1C475045B}"/>
              </a:ext>
            </a:extLst>
          </p:cNvPr>
          <p:cNvSpPr>
            <a:spLocks noGrp="1"/>
          </p:cNvSpPr>
          <p:nvPr>
            <p:ph type="body" idx="1"/>
          </p:nvPr>
        </p:nvSpPr>
        <p:spPr>
          <a:xfrm>
            <a:off x="831851" y="3742686"/>
            <a:ext cx="7347874" cy="1500187"/>
          </a:xfrm>
        </p:spPr>
        <p:txBody>
          <a:bodyPr>
            <a:normAutofit/>
          </a:bodyPr>
          <a:lstStyle/>
          <a:p>
            <a:r>
              <a:rPr lang="en-US" dirty="0"/>
              <a:t>Why do we have Stray Voltage?  </a:t>
            </a:r>
          </a:p>
          <a:p>
            <a:r>
              <a:rPr lang="en-US" dirty="0"/>
              <a:t>Where does Stray Voltage come from?</a:t>
            </a:r>
          </a:p>
          <a:p>
            <a:endParaRPr lang="en-US" dirty="0"/>
          </a:p>
        </p:txBody>
      </p:sp>
    </p:spTree>
    <p:extLst>
      <p:ext uri="{BB962C8B-B14F-4D97-AF65-F5344CB8AC3E}">
        <p14:creationId xmlns:p14="http://schemas.microsoft.com/office/powerpoint/2010/main" val="2718015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a:t>
            </a:r>
            <a:br>
              <a:rPr lang="en-US" dirty="0"/>
            </a:br>
            <a:r>
              <a:rPr lang="en-US" dirty="0"/>
              <a:t>Electrical Inspection Items</a:t>
            </a:r>
          </a:p>
        </p:txBody>
      </p:sp>
      <p:sp>
        <p:nvSpPr>
          <p:cNvPr id="5" name="Content Placeholder 4">
            <a:extLst>
              <a:ext uri="{FF2B5EF4-FFF2-40B4-BE49-F238E27FC236}">
                <a16:creationId xmlns:a16="http://schemas.microsoft.com/office/drawing/2014/main" id="{D1E70557-2DD0-D346-93BF-74C8A0249F3C}"/>
              </a:ext>
            </a:extLst>
          </p:cNvPr>
          <p:cNvSpPr>
            <a:spLocks noGrp="1"/>
          </p:cNvSpPr>
          <p:nvPr>
            <p:ph idx="1"/>
          </p:nvPr>
        </p:nvSpPr>
        <p:spPr>
          <a:xfrm>
            <a:off x="838200" y="1825625"/>
            <a:ext cx="10515600" cy="4351338"/>
          </a:xfrm>
        </p:spPr>
        <p:txBody>
          <a:bodyPr/>
          <a:lstStyle/>
          <a:p>
            <a:pPr marL="0" indent="0">
              <a:buNone/>
            </a:pPr>
            <a:r>
              <a:rPr lang="en-US" b="1" dirty="0"/>
              <a:t>What is Stray Voltage?</a:t>
            </a:r>
          </a:p>
          <a:p>
            <a:endParaRPr lang="en-US" dirty="0"/>
          </a:p>
          <a:p>
            <a:pPr marL="0" indent="0">
              <a:buNone/>
            </a:pPr>
            <a:r>
              <a:rPr lang="en-US" dirty="0"/>
              <a:t>Stray voltage is the occurrence of electrical potential between two objects that ideally should not have any voltage difference between them. Small voltages often  exist between two objects in separate locations, due to normal current flow in the power system</a:t>
            </a:r>
          </a:p>
          <a:p>
            <a:endParaRPr lang="en-US" dirty="0"/>
          </a:p>
        </p:txBody>
      </p:sp>
    </p:spTree>
    <p:extLst>
      <p:ext uri="{BB962C8B-B14F-4D97-AF65-F5344CB8AC3E}">
        <p14:creationId xmlns:p14="http://schemas.microsoft.com/office/powerpoint/2010/main" val="13674812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6" name="Content Placeholder 5">
            <a:extLst>
              <a:ext uri="{FF2B5EF4-FFF2-40B4-BE49-F238E27FC236}">
                <a16:creationId xmlns:a16="http://schemas.microsoft.com/office/drawing/2014/main" id="{B64DFB68-853E-A04F-A254-6961E526B754}"/>
              </a:ext>
            </a:extLst>
          </p:cNvPr>
          <p:cNvSpPr>
            <a:spLocks noGrp="1"/>
          </p:cNvSpPr>
          <p:nvPr>
            <p:ph idx="1"/>
          </p:nvPr>
        </p:nvSpPr>
        <p:spPr>
          <a:xfrm>
            <a:off x="838200" y="1825625"/>
            <a:ext cx="9707217" cy="1901549"/>
          </a:xfrm>
        </p:spPr>
        <p:txBody>
          <a:bodyPr/>
          <a:lstStyle/>
          <a:p>
            <a:pPr marL="0" indent="0">
              <a:buNone/>
            </a:pPr>
            <a:r>
              <a:rPr lang="en-US" sz="2000" b="1" dirty="0"/>
              <a:t>Why do we have Stray Voltage?  </a:t>
            </a:r>
          </a:p>
          <a:p>
            <a:pPr marL="0" indent="0">
              <a:buNone/>
            </a:pPr>
            <a:r>
              <a:rPr lang="en-US" sz="2000" b="1" dirty="0"/>
              <a:t>Where does Stray Voltage come from?</a:t>
            </a:r>
            <a:endParaRPr lang="en-US" dirty="0"/>
          </a:p>
          <a:p>
            <a:pPr marL="0" indent="0">
              <a:buNone/>
            </a:pPr>
            <a:r>
              <a:rPr lang="en-US" sz="2000" dirty="0"/>
              <a:t>Let’s go back to our trusty toaster example. We all understand there is resistance in the wires. Based on distance and the size of the wire (AWG) and distance, there will be a voltage drop. The amount of  voltage drop from the transformer to your home will show up as stray voltage.</a:t>
            </a:r>
          </a:p>
          <a:p>
            <a:endParaRPr lang="en-US" dirty="0"/>
          </a:p>
        </p:txBody>
      </p:sp>
      <p:sp>
        <p:nvSpPr>
          <p:cNvPr id="4" name="object 4"/>
          <p:cNvSpPr/>
          <p:nvPr/>
        </p:nvSpPr>
        <p:spPr>
          <a:xfrm>
            <a:off x="538734" y="4050954"/>
            <a:ext cx="11114532" cy="173431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445390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469BC6-F9F4-F84C-B1C7-37C2418B18FA}"/>
              </a:ext>
            </a:extLst>
          </p:cNvPr>
          <p:cNvSpPr>
            <a:spLocks noGrp="1"/>
          </p:cNvSpPr>
          <p:nvPr>
            <p:ph type="title"/>
          </p:nvPr>
        </p:nvSpPr>
        <p:spPr>
          <a:xfrm>
            <a:off x="831851" y="758825"/>
            <a:ext cx="7347874" cy="2852737"/>
          </a:xfrm>
        </p:spPr>
        <p:txBody>
          <a:bodyPr anchor="b">
            <a:normAutofit/>
          </a:bodyPr>
          <a:lstStyle/>
          <a:p>
            <a:pPr marL="12700" marR="388620">
              <a:spcBef>
                <a:spcPts val="100"/>
              </a:spcBef>
            </a:pPr>
            <a:r>
              <a:rPr lang="en-US" sz="5000" spc="-5" dirty="0"/>
              <a:t>Stray</a:t>
            </a:r>
            <a:r>
              <a:rPr lang="en-US" sz="5000" spc="-75" dirty="0"/>
              <a:t> </a:t>
            </a:r>
            <a:r>
              <a:rPr lang="en-US" sz="5000" spc="-5" dirty="0"/>
              <a:t>Electric…  </a:t>
            </a:r>
            <a:r>
              <a:rPr lang="en-US" sz="5000" dirty="0"/>
              <a:t>Big</a:t>
            </a:r>
            <a:r>
              <a:rPr lang="en-US" sz="5000" spc="-10" dirty="0"/>
              <a:t> </a:t>
            </a:r>
            <a:r>
              <a:rPr lang="en-US" sz="5000" dirty="0"/>
              <a:t>Deal!</a:t>
            </a:r>
            <a:br>
              <a:rPr lang="en-US" sz="5000" dirty="0"/>
            </a:br>
            <a:r>
              <a:rPr lang="en-US" sz="5000" dirty="0"/>
              <a:t>Why should I</a:t>
            </a:r>
            <a:r>
              <a:rPr lang="en-US" sz="5000" spc="-100" dirty="0"/>
              <a:t> </a:t>
            </a:r>
            <a:r>
              <a:rPr lang="en-US" sz="5000" dirty="0"/>
              <a:t>care?</a:t>
            </a:r>
            <a:br>
              <a:rPr lang="en-US" sz="5000" dirty="0"/>
            </a:br>
            <a:endParaRPr lang="en-US" sz="5000" dirty="0"/>
          </a:p>
        </p:txBody>
      </p:sp>
      <p:sp>
        <p:nvSpPr>
          <p:cNvPr id="10" name="Text Placeholder 2">
            <a:extLst>
              <a:ext uri="{FF2B5EF4-FFF2-40B4-BE49-F238E27FC236}">
                <a16:creationId xmlns:a16="http://schemas.microsoft.com/office/drawing/2014/main" id="{A199AB89-5AD1-4106-90AB-14A18F8EDC77}"/>
              </a:ext>
            </a:extLst>
          </p:cNvPr>
          <p:cNvSpPr>
            <a:spLocks noGrp="1"/>
          </p:cNvSpPr>
          <p:nvPr>
            <p:ph type="body" idx="1"/>
          </p:nvPr>
        </p:nvSpPr>
        <p:spPr>
          <a:xfrm>
            <a:off x="831851" y="3742686"/>
            <a:ext cx="7347874" cy="1500187"/>
          </a:xfrm>
        </p:spPr>
        <p:txBody>
          <a:bodyPr/>
          <a:lstStyle/>
          <a:p>
            <a:endParaRPr lang="en-US"/>
          </a:p>
        </p:txBody>
      </p:sp>
    </p:spTree>
    <p:extLst>
      <p:ext uri="{BB962C8B-B14F-4D97-AF65-F5344CB8AC3E}">
        <p14:creationId xmlns:p14="http://schemas.microsoft.com/office/powerpoint/2010/main" val="243396953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3B27B9-43BB-1042-9DDD-D249F7830CCC}"/>
              </a:ext>
            </a:extLst>
          </p:cNvPr>
          <p:cNvSpPr>
            <a:spLocks noGrp="1"/>
          </p:cNvSpPr>
          <p:nvPr>
            <p:ph type="title"/>
          </p:nvPr>
        </p:nvSpPr>
        <p:spPr>
          <a:xfrm>
            <a:off x="1252330" y="2001423"/>
            <a:ext cx="9687339" cy="2855153"/>
          </a:xfrm>
        </p:spPr>
        <p:txBody>
          <a:bodyPr>
            <a:normAutofit fontScale="90000"/>
          </a:bodyPr>
          <a:lstStyle/>
          <a:p>
            <a:pPr marL="0" indent="0"/>
            <a:br>
              <a:rPr lang="en-US" dirty="0"/>
            </a:br>
            <a:r>
              <a:rPr lang="en-US" i="1" dirty="0"/>
              <a:t>You are responsible, during your inspections, to </a:t>
            </a:r>
            <a:br>
              <a:rPr lang="en-US" i="1" dirty="0"/>
            </a:br>
            <a:r>
              <a:rPr lang="en-US" i="1" dirty="0"/>
              <a:t>insure the electrical system is properly grounded </a:t>
            </a:r>
            <a:br>
              <a:rPr lang="en-US" i="1" dirty="0"/>
            </a:br>
            <a:r>
              <a:rPr lang="en-US" i="1" dirty="0"/>
              <a:t>and bonded.</a:t>
            </a:r>
            <a:br>
              <a:rPr lang="en-US" i="1" dirty="0"/>
            </a:br>
            <a:br>
              <a:rPr lang="en-US" dirty="0"/>
            </a:br>
            <a:endParaRPr lang="en-US" dirty="0"/>
          </a:p>
        </p:txBody>
      </p:sp>
    </p:spTree>
    <p:extLst>
      <p:ext uri="{BB962C8B-B14F-4D97-AF65-F5344CB8AC3E}">
        <p14:creationId xmlns:p14="http://schemas.microsoft.com/office/powerpoint/2010/main" val="28010206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a:t>
            </a:r>
            <a:br>
              <a:rPr lang="en-US" dirty="0"/>
            </a:br>
            <a:r>
              <a:rPr lang="en-US" dirty="0"/>
              <a:t>Electrical Inspection Items</a:t>
            </a:r>
          </a:p>
        </p:txBody>
      </p:sp>
      <p:sp>
        <p:nvSpPr>
          <p:cNvPr id="6" name="Content Placeholder 5">
            <a:extLst>
              <a:ext uri="{FF2B5EF4-FFF2-40B4-BE49-F238E27FC236}">
                <a16:creationId xmlns:a16="http://schemas.microsoft.com/office/drawing/2014/main" id="{D680E59A-98F6-8247-A749-59AFEDD7968C}"/>
              </a:ext>
            </a:extLst>
          </p:cNvPr>
          <p:cNvSpPr>
            <a:spLocks noGrp="1"/>
          </p:cNvSpPr>
          <p:nvPr>
            <p:ph idx="1"/>
          </p:nvPr>
        </p:nvSpPr>
        <p:spPr>
          <a:xfrm>
            <a:off x="838200" y="1825625"/>
            <a:ext cx="10515600" cy="4351338"/>
          </a:xfrm>
        </p:spPr>
        <p:txBody>
          <a:bodyPr/>
          <a:lstStyle/>
          <a:p>
            <a:r>
              <a:rPr lang="en-US" dirty="0"/>
              <a:t>One reason is if water lines are not properly bonded you may feel stray current (shock) getting into the bath or swimming pool.</a:t>
            </a:r>
          </a:p>
          <a:p>
            <a:r>
              <a:rPr lang="en-US" dirty="0"/>
              <a:t>If your gas lines are not bonded, especially CSST, you could end up with ……</a:t>
            </a:r>
          </a:p>
          <a:p>
            <a:endParaRPr lang="en-US" dirty="0"/>
          </a:p>
        </p:txBody>
      </p:sp>
      <p:sp>
        <p:nvSpPr>
          <p:cNvPr id="4" name="object 4"/>
          <p:cNvSpPr/>
          <p:nvPr/>
        </p:nvSpPr>
        <p:spPr>
          <a:xfrm>
            <a:off x="4482846" y="3582460"/>
            <a:ext cx="3226308" cy="2286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1885467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6" name="Content Placeholder 5">
            <a:extLst>
              <a:ext uri="{FF2B5EF4-FFF2-40B4-BE49-F238E27FC236}">
                <a16:creationId xmlns:a16="http://schemas.microsoft.com/office/drawing/2014/main" id="{E9558B8C-3FAD-C347-BA81-F3F953ECC844}"/>
              </a:ext>
            </a:extLst>
          </p:cNvPr>
          <p:cNvSpPr>
            <a:spLocks noGrp="1"/>
          </p:cNvSpPr>
          <p:nvPr>
            <p:ph idx="1"/>
          </p:nvPr>
        </p:nvSpPr>
        <p:spPr>
          <a:xfrm>
            <a:off x="838200" y="1825625"/>
            <a:ext cx="10515600" cy="1951245"/>
          </a:xfrm>
        </p:spPr>
        <p:txBody>
          <a:bodyPr/>
          <a:lstStyle/>
          <a:p>
            <a:r>
              <a:rPr lang="en-US" dirty="0"/>
              <a:t>One reason is if water lines are not properly bonded you may feel stray current getting into the bath or swimming pool.</a:t>
            </a:r>
          </a:p>
          <a:p>
            <a:r>
              <a:rPr lang="en-US" dirty="0"/>
              <a:t>If your gas lines are not bonded, especially CSST, you could end up with ……</a:t>
            </a:r>
          </a:p>
          <a:p>
            <a:endParaRPr lang="en-US" dirty="0"/>
          </a:p>
        </p:txBody>
      </p:sp>
      <p:sp>
        <p:nvSpPr>
          <p:cNvPr id="4" name="object 4"/>
          <p:cNvSpPr/>
          <p:nvPr/>
        </p:nvSpPr>
        <p:spPr>
          <a:xfrm>
            <a:off x="2939034" y="3592399"/>
            <a:ext cx="6313932" cy="2286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409893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6" name="Content Placeholder 5">
            <a:extLst>
              <a:ext uri="{FF2B5EF4-FFF2-40B4-BE49-F238E27FC236}">
                <a16:creationId xmlns:a16="http://schemas.microsoft.com/office/drawing/2014/main" id="{88154ADA-7423-3942-AD7C-616425023CB0}"/>
              </a:ext>
            </a:extLst>
          </p:cNvPr>
          <p:cNvSpPr>
            <a:spLocks noGrp="1"/>
          </p:cNvSpPr>
          <p:nvPr>
            <p:ph idx="1"/>
          </p:nvPr>
        </p:nvSpPr>
        <p:spPr>
          <a:xfrm>
            <a:off x="838200" y="1825625"/>
            <a:ext cx="10515600" cy="1603375"/>
          </a:xfrm>
        </p:spPr>
        <p:txBody>
          <a:bodyPr/>
          <a:lstStyle/>
          <a:p>
            <a:r>
              <a:rPr lang="en-US" dirty="0"/>
              <a:t>One reason is if water lines are not properly bonded you may feel stray current getting into the bath or swimming pool.</a:t>
            </a:r>
          </a:p>
          <a:p>
            <a:r>
              <a:rPr lang="en-US" dirty="0"/>
              <a:t>If your gas lines are not bonded, especially CSST, you could end up with ……</a:t>
            </a:r>
          </a:p>
          <a:p>
            <a:endParaRPr lang="en-US" dirty="0"/>
          </a:p>
        </p:txBody>
      </p:sp>
      <p:sp>
        <p:nvSpPr>
          <p:cNvPr id="4" name="object 4"/>
          <p:cNvSpPr/>
          <p:nvPr/>
        </p:nvSpPr>
        <p:spPr>
          <a:xfrm>
            <a:off x="1420368" y="3563937"/>
            <a:ext cx="9351264" cy="2286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83318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13" name="Content Placeholder 12">
            <a:extLst>
              <a:ext uri="{FF2B5EF4-FFF2-40B4-BE49-F238E27FC236}">
                <a16:creationId xmlns:a16="http://schemas.microsoft.com/office/drawing/2014/main" id="{EC864C63-C797-5E40-92B9-719055DB47AF}"/>
              </a:ext>
            </a:extLst>
          </p:cNvPr>
          <p:cNvSpPr>
            <a:spLocks noGrp="1"/>
          </p:cNvSpPr>
          <p:nvPr>
            <p:ph idx="1"/>
          </p:nvPr>
        </p:nvSpPr>
        <p:spPr>
          <a:xfrm>
            <a:off x="518027" y="5437758"/>
            <a:ext cx="10295747" cy="625362"/>
          </a:xfrm>
        </p:spPr>
        <p:txBody>
          <a:bodyPr/>
          <a:lstStyle/>
          <a:p>
            <a:pPr marL="0" indent="0">
              <a:lnSpc>
                <a:spcPct val="100000"/>
              </a:lnSpc>
              <a:buNone/>
            </a:pPr>
            <a:r>
              <a:rPr lang="en-US" dirty="0"/>
              <a:t>The electrical flow continues along utility electric lines until it reaches your home</a:t>
            </a:r>
          </a:p>
          <a:p>
            <a:pPr>
              <a:lnSpc>
                <a:spcPct val="100000"/>
              </a:lnSpc>
            </a:pPr>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9589007" y="2221992"/>
            <a:ext cx="2083307" cy="188366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291840" y="4258055"/>
            <a:ext cx="485140" cy="978535"/>
          </a:xfrm>
          <a:custGeom>
            <a:avLst/>
            <a:gdLst/>
            <a:ahLst/>
            <a:cxnLst/>
            <a:rect l="l" t="t" r="r" b="b"/>
            <a:pathLst>
              <a:path w="485139" h="978535">
                <a:moveTo>
                  <a:pt x="363474" y="242316"/>
                </a:moveTo>
                <a:lnTo>
                  <a:pt x="121158" y="242316"/>
                </a:lnTo>
                <a:lnTo>
                  <a:pt x="121158" y="978408"/>
                </a:lnTo>
                <a:lnTo>
                  <a:pt x="363474" y="978408"/>
                </a:lnTo>
                <a:lnTo>
                  <a:pt x="363474" y="242316"/>
                </a:lnTo>
                <a:close/>
              </a:path>
              <a:path w="485139" h="978535">
                <a:moveTo>
                  <a:pt x="242315" y="0"/>
                </a:moveTo>
                <a:lnTo>
                  <a:pt x="0" y="242316"/>
                </a:lnTo>
                <a:lnTo>
                  <a:pt x="484632" y="242316"/>
                </a:lnTo>
                <a:lnTo>
                  <a:pt x="242315" y="0"/>
                </a:lnTo>
                <a:close/>
              </a:path>
            </a:pathLst>
          </a:custGeom>
          <a:solidFill>
            <a:srgbClr val="FF0000"/>
          </a:solidFill>
        </p:spPr>
        <p:txBody>
          <a:bodyPr wrap="square" lIns="0" tIns="0" rIns="0" bIns="0" rtlCol="0"/>
          <a:lstStyle/>
          <a:p>
            <a:endParaRPr/>
          </a:p>
        </p:txBody>
      </p:sp>
      <p:sp>
        <p:nvSpPr>
          <p:cNvPr id="10" name="object 10"/>
          <p:cNvSpPr/>
          <p:nvPr/>
        </p:nvSpPr>
        <p:spPr>
          <a:xfrm>
            <a:off x="3291840" y="4258055"/>
            <a:ext cx="485140" cy="978535"/>
          </a:xfrm>
          <a:custGeom>
            <a:avLst/>
            <a:gdLst/>
            <a:ahLst/>
            <a:cxnLst/>
            <a:rect l="l" t="t" r="r" b="b"/>
            <a:pathLst>
              <a:path w="485139" h="978535">
                <a:moveTo>
                  <a:pt x="0" y="242316"/>
                </a:moveTo>
                <a:lnTo>
                  <a:pt x="242315" y="0"/>
                </a:lnTo>
                <a:lnTo>
                  <a:pt x="484632" y="242316"/>
                </a:lnTo>
                <a:lnTo>
                  <a:pt x="363474" y="242316"/>
                </a:lnTo>
                <a:lnTo>
                  <a:pt x="363474" y="978408"/>
                </a:lnTo>
                <a:lnTo>
                  <a:pt x="121158" y="978408"/>
                </a:lnTo>
                <a:lnTo>
                  <a:pt x="121158" y="242316"/>
                </a:lnTo>
                <a:lnTo>
                  <a:pt x="0" y="242316"/>
                </a:lnTo>
                <a:close/>
              </a:path>
            </a:pathLst>
          </a:custGeom>
          <a:ln w="15240">
            <a:solidFill>
              <a:srgbClr val="1F7CAC"/>
            </a:solidFill>
          </a:ln>
        </p:spPr>
        <p:txBody>
          <a:bodyPr wrap="square" lIns="0" tIns="0" rIns="0" bIns="0" rtlCol="0"/>
          <a:lstStyle/>
          <a:p>
            <a:endParaRPr/>
          </a:p>
        </p:txBody>
      </p:sp>
    </p:spTree>
    <p:extLst>
      <p:ext uri="{BB962C8B-B14F-4D97-AF65-F5344CB8AC3E}">
        <p14:creationId xmlns:p14="http://schemas.microsoft.com/office/powerpoint/2010/main" val="20779695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9" name="Content Placeholder 8">
            <a:extLst>
              <a:ext uri="{FF2B5EF4-FFF2-40B4-BE49-F238E27FC236}">
                <a16:creationId xmlns:a16="http://schemas.microsoft.com/office/drawing/2014/main" id="{FB6916E8-EEE4-9246-9E29-152208FDF5AF}"/>
              </a:ext>
            </a:extLst>
          </p:cNvPr>
          <p:cNvSpPr>
            <a:spLocks noGrp="1"/>
          </p:cNvSpPr>
          <p:nvPr>
            <p:ph idx="1"/>
          </p:nvPr>
        </p:nvSpPr>
        <p:spPr>
          <a:xfrm>
            <a:off x="5118652" y="5624747"/>
            <a:ext cx="1954696" cy="342529"/>
          </a:xfrm>
        </p:spPr>
        <p:txBody>
          <a:bodyPr>
            <a:normAutofit/>
          </a:bodyPr>
          <a:lstStyle/>
          <a:p>
            <a:pPr marL="0" indent="0">
              <a:buNone/>
            </a:pPr>
            <a:r>
              <a:rPr lang="en-US" sz="1800" dirty="0">
                <a:latin typeface="Avenir Next Condensed Medium" panose="020B0506020202020204" pitchFamily="34" charset="0"/>
              </a:rPr>
              <a:t>WITH A HOUSE FIRE!</a:t>
            </a:r>
          </a:p>
          <a:p>
            <a:endParaRPr lang="en-US" sz="1800" dirty="0">
              <a:latin typeface="Avenir Next Condensed Medium" panose="020B0506020202020204" pitchFamily="34" charset="0"/>
            </a:endParaRPr>
          </a:p>
        </p:txBody>
      </p:sp>
      <p:sp>
        <p:nvSpPr>
          <p:cNvPr id="3" name="object 3"/>
          <p:cNvSpPr/>
          <p:nvPr/>
        </p:nvSpPr>
        <p:spPr>
          <a:xfrm>
            <a:off x="3527960" y="1897784"/>
            <a:ext cx="5136080" cy="363197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358275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a:t>
            </a:r>
            <a:br>
              <a:rPr lang="en-US" dirty="0"/>
            </a:br>
            <a:r>
              <a:rPr lang="en-US" dirty="0"/>
              <a:t>Electrical Inspection Items</a:t>
            </a:r>
          </a:p>
        </p:txBody>
      </p:sp>
      <p:sp>
        <p:nvSpPr>
          <p:cNvPr id="5" name="Content Placeholder 4">
            <a:extLst>
              <a:ext uri="{FF2B5EF4-FFF2-40B4-BE49-F238E27FC236}">
                <a16:creationId xmlns:a16="http://schemas.microsoft.com/office/drawing/2014/main" id="{F9087A98-94D0-2C40-A371-BB56C51B4F92}"/>
              </a:ext>
            </a:extLst>
          </p:cNvPr>
          <p:cNvSpPr>
            <a:spLocks noGrp="1"/>
          </p:cNvSpPr>
          <p:nvPr>
            <p:ph idx="1"/>
          </p:nvPr>
        </p:nvSpPr>
        <p:spPr>
          <a:xfrm>
            <a:off x="838200" y="2514599"/>
            <a:ext cx="10515600" cy="2747963"/>
          </a:xfrm>
        </p:spPr>
        <p:txBody>
          <a:bodyPr/>
          <a:lstStyle/>
          <a:p>
            <a:pPr marL="0" indent="0">
              <a:buNone/>
            </a:pPr>
            <a:r>
              <a:rPr lang="en-US" dirty="0"/>
              <a:t>Who can tell me what the difference is between grounding and bonding?</a:t>
            </a:r>
          </a:p>
          <a:p>
            <a:endParaRPr lang="en-US" dirty="0"/>
          </a:p>
          <a:p>
            <a:pPr marL="0" indent="0">
              <a:buNone/>
            </a:pPr>
            <a:r>
              <a:rPr lang="en-US" b="1" dirty="0"/>
              <a:t>Show of hands</a:t>
            </a:r>
          </a:p>
          <a:p>
            <a:endParaRPr lang="en-US" dirty="0"/>
          </a:p>
        </p:txBody>
      </p:sp>
    </p:spTree>
    <p:extLst>
      <p:ext uri="{BB962C8B-B14F-4D97-AF65-F5344CB8AC3E}">
        <p14:creationId xmlns:p14="http://schemas.microsoft.com/office/powerpoint/2010/main" val="25184944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5" name="Content Placeholder 4">
            <a:extLst>
              <a:ext uri="{FF2B5EF4-FFF2-40B4-BE49-F238E27FC236}">
                <a16:creationId xmlns:a16="http://schemas.microsoft.com/office/drawing/2014/main" id="{61C5D3F0-2F7D-D54D-B52C-30C3F29341EF}"/>
              </a:ext>
            </a:extLst>
          </p:cNvPr>
          <p:cNvSpPr>
            <a:spLocks noGrp="1"/>
          </p:cNvSpPr>
          <p:nvPr>
            <p:ph idx="1"/>
          </p:nvPr>
        </p:nvSpPr>
        <p:spPr>
          <a:xfrm>
            <a:off x="838200" y="1825625"/>
            <a:ext cx="10515600" cy="4351338"/>
          </a:xfrm>
        </p:spPr>
        <p:txBody>
          <a:bodyPr>
            <a:normAutofit/>
          </a:bodyPr>
          <a:lstStyle/>
          <a:p>
            <a:pPr marL="0" indent="0">
              <a:buNone/>
            </a:pPr>
            <a:r>
              <a:rPr lang="en-US" dirty="0"/>
              <a:t>For premises' systems that operate under 600V, grounding </a:t>
            </a:r>
            <a:r>
              <a:rPr lang="en-US" b="1" dirty="0"/>
              <a:t>“Does Not":</a:t>
            </a:r>
          </a:p>
          <a:p>
            <a:r>
              <a:rPr lang="en-US" dirty="0"/>
              <a:t>Assist in clearing a line-to-case fault because of its high resistance (IEEE 142 - 2.1.4 and 4.1.1)</a:t>
            </a:r>
          </a:p>
          <a:p>
            <a:r>
              <a:rPr lang="en-US" dirty="0"/>
              <a:t>Establish a "zero system reference"</a:t>
            </a:r>
          </a:p>
          <a:p>
            <a:r>
              <a:rPr lang="en-US" dirty="0"/>
              <a:t>Reduce shock hazard to a safe value (IEEE 142 - 2.2.8)</a:t>
            </a:r>
          </a:p>
          <a:p>
            <a:r>
              <a:rPr lang="en-US" dirty="0"/>
              <a:t>Grounding does provide a path to the earth for:</a:t>
            </a:r>
          </a:p>
          <a:p>
            <a:pPr lvl="1"/>
            <a:r>
              <a:rPr lang="en-US" dirty="0"/>
              <a:t>Lightning</a:t>
            </a:r>
          </a:p>
          <a:p>
            <a:pPr lvl="1"/>
            <a:r>
              <a:rPr lang="en-US" dirty="0"/>
              <a:t>Static electricity</a:t>
            </a:r>
          </a:p>
          <a:p>
            <a:pPr lvl="1"/>
            <a:r>
              <a:rPr lang="en-US" dirty="0"/>
              <a:t>High-frequency noise</a:t>
            </a:r>
          </a:p>
          <a:p>
            <a:endParaRPr lang="en-US" dirty="0"/>
          </a:p>
        </p:txBody>
      </p:sp>
    </p:spTree>
    <p:extLst>
      <p:ext uri="{BB962C8B-B14F-4D97-AF65-F5344CB8AC3E}">
        <p14:creationId xmlns:p14="http://schemas.microsoft.com/office/powerpoint/2010/main" val="289609247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6" name="Content Placeholder 5">
            <a:extLst>
              <a:ext uri="{FF2B5EF4-FFF2-40B4-BE49-F238E27FC236}">
                <a16:creationId xmlns:a16="http://schemas.microsoft.com/office/drawing/2014/main" id="{6B5539F6-097E-0141-9D5A-E7F74E6FA298}"/>
              </a:ext>
            </a:extLst>
          </p:cNvPr>
          <p:cNvSpPr>
            <a:spLocks noGrp="1"/>
          </p:cNvSpPr>
          <p:nvPr>
            <p:ph idx="1"/>
          </p:nvPr>
        </p:nvSpPr>
        <p:spPr>
          <a:xfrm>
            <a:off x="838200" y="1825625"/>
            <a:ext cx="10515600" cy="4351338"/>
          </a:xfrm>
        </p:spPr>
        <p:txBody>
          <a:bodyPr/>
          <a:lstStyle/>
          <a:p>
            <a:pPr marL="0" indent="0">
              <a:buNone/>
            </a:pPr>
            <a:r>
              <a:rPr lang="en-US" b="1" dirty="0"/>
              <a:t>Bonding Summary</a:t>
            </a:r>
          </a:p>
          <a:p>
            <a:r>
              <a:rPr lang="en-US" dirty="0"/>
              <a:t>For premises' systems that operate under 600V, bonding the system to metal parts does:</a:t>
            </a:r>
          </a:p>
          <a:p>
            <a:pPr lvl="1"/>
            <a:r>
              <a:rPr lang="en-US" dirty="0"/>
              <a:t>Stabilize the system voltage to referenced metal parts [IEEE 142 - 1.5.2.]</a:t>
            </a:r>
          </a:p>
          <a:p>
            <a:pPr lvl="1"/>
            <a:r>
              <a:rPr lang="en-US" dirty="0"/>
              <a:t>Assist in clearing a line-to-case fault [250.4(A)(3), (4) and </a:t>
            </a:r>
            <a:r>
              <a:rPr lang="en-US" dirty="0">
                <a:cs typeface="Times New Roman"/>
              </a:rPr>
              <a:t>(5)]</a:t>
            </a:r>
            <a:endParaRPr lang="en-US" dirty="0"/>
          </a:p>
          <a:p>
            <a:pPr lvl="1"/>
            <a:r>
              <a:rPr lang="en-US" dirty="0"/>
              <a:t>Establish a "zero system reference" (IEEE 142 - 2.2.8)</a:t>
            </a:r>
          </a:p>
          <a:p>
            <a:endParaRPr lang="en-US" dirty="0"/>
          </a:p>
        </p:txBody>
      </p:sp>
    </p:spTree>
    <p:extLst>
      <p:ext uri="{BB962C8B-B14F-4D97-AF65-F5344CB8AC3E}">
        <p14:creationId xmlns:p14="http://schemas.microsoft.com/office/powerpoint/2010/main" val="39855845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5" name="Content Placeholder 4">
            <a:extLst>
              <a:ext uri="{FF2B5EF4-FFF2-40B4-BE49-F238E27FC236}">
                <a16:creationId xmlns:a16="http://schemas.microsoft.com/office/drawing/2014/main" id="{868390C8-F866-994C-9B3F-2F8DD22F8989}"/>
              </a:ext>
            </a:extLst>
          </p:cNvPr>
          <p:cNvSpPr>
            <a:spLocks noGrp="1"/>
          </p:cNvSpPr>
          <p:nvPr>
            <p:ph idx="1"/>
          </p:nvPr>
        </p:nvSpPr>
        <p:spPr>
          <a:xfrm>
            <a:off x="838200" y="2141537"/>
            <a:ext cx="10515600" cy="2639185"/>
          </a:xfrm>
        </p:spPr>
        <p:txBody>
          <a:bodyPr/>
          <a:lstStyle/>
          <a:p>
            <a:r>
              <a:rPr lang="en-US" dirty="0"/>
              <a:t>Who can NOW tell me what the difference is between grounding and bonding?</a:t>
            </a:r>
          </a:p>
          <a:p>
            <a:endParaRPr lang="en-US" dirty="0"/>
          </a:p>
          <a:p>
            <a:r>
              <a:rPr lang="en-US" dirty="0"/>
              <a:t>One of the thing that make this tough is the NEC National Electrical Code itself. The NEC many times uses “grounding” when it really means “bonding”</a:t>
            </a:r>
          </a:p>
          <a:p>
            <a:endParaRPr lang="en-US" dirty="0"/>
          </a:p>
        </p:txBody>
      </p:sp>
    </p:spTree>
    <p:extLst>
      <p:ext uri="{BB962C8B-B14F-4D97-AF65-F5344CB8AC3E}">
        <p14:creationId xmlns:p14="http://schemas.microsoft.com/office/powerpoint/2010/main" val="24244223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a:t>
            </a:r>
            <a:br>
              <a:rPr lang="en-US" dirty="0"/>
            </a:br>
            <a:r>
              <a:rPr lang="en-US" dirty="0"/>
              <a:t>Electrical Inspection Items</a:t>
            </a:r>
          </a:p>
        </p:txBody>
      </p:sp>
      <p:sp>
        <p:nvSpPr>
          <p:cNvPr id="3" name="object 3"/>
          <p:cNvSpPr txBox="1">
            <a:spLocks noGrp="1"/>
          </p:cNvSpPr>
          <p:nvPr>
            <p:ph idx="1"/>
          </p:nvPr>
        </p:nvSpPr>
        <p:spPr>
          <a:xfrm>
            <a:off x="838200" y="1825625"/>
            <a:ext cx="9309652" cy="1642373"/>
          </a:xfrm>
        </p:spPr>
        <p:txBody>
          <a:bodyPr vert="horz" wrap="square" lIns="0" tIns="463677" rIns="0" bIns="0" rtlCol="0">
            <a:spAutoFit/>
          </a:bodyPr>
          <a:lstStyle/>
          <a:p>
            <a:pPr marL="0" indent="0">
              <a:buNone/>
            </a:pPr>
            <a:r>
              <a:rPr lang="en-US" dirty="0"/>
              <a:t>When you write your reports, you want to be consistent. Grounding is a wire with the conductors providing an alternative electric path to the earth in an electrical system.</a:t>
            </a:r>
          </a:p>
        </p:txBody>
      </p:sp>
    </p:spTree>
    <p:extLst>
      <p:ext uri="{BB962C8B-B14F-4D97-AF65-F5344CB8AC3E}">
        <p14:creationId xmlns:p14="http://schemas.microsoft.com/office/powerpoint/2010/main" val="27878603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5" name="Content Placeholder 4">
            <a:extLst>
              <a:ext uri="{FF2B5EF4-FFF2-40B4-BE49-F238E27FC236}">
                <a16:creationId xmlns:a16="http://schemas.microsoft.com/office/drawing/2014/main" id="{D03975F2-8834-D941-9A18-FD97480372BA}"/>
              </a:ext>
            </a:extLst>
          </p:cNvPr>
          <p:cNvSpPr>
            <a:spLocks noGrp="1"/>
          </p:cNvSpPr>
          <p:nvPr>
            <p:ph idx="1"/>
          </p:nvPr>
        </p:nvSpPr>
        <p:spPr>
          <a:xfrm>
            <a:off x="838200" y="2385391"/>
            <a:ext cx="9269896" cy="3220279"/>
          </a:xfrm>
        </p:spPr>
        <p:txBody>
          <a:bodyPr/>
          <a:lstStyle/>
          <a:p>
            <a:pPr marL="0" indent="0">
              <a:buNone/>
            </a:pPr>
            <a:r>
              <a:rPr lang="en-US" dirty="0"/>
              <a:t>Bonding is a wire to non normally electric conductors to provide a path to the earth. Example metal water pipes, gas pipes, furnace air ducts, metal  buildings, electric panel cabinets.</a:t>
            </a:r>
          </a:p>
          <a:p>
            <a:endParaRPr lang="en-US" dirty="0"/>
          </a:p>
        </p:txBody>
      </p:sp>
    </p:spTree>
    <p:extLst>
      <p:ext uri="{BB962C8B-B14F-4D97-AF65-F5344CB8AC3E}">
        <p14:creationId xmlns:p14="http://schemas.microsoft.com/office/powerpoint/2010/main" val="39187867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1850" y="1709738"/>
            <a:ext cx="10515600" cy="2852737"/>
          </a:xfrm>
        </p:spPr>
        <p:txBody>
          <a:bodyPr vert="horz" lIns="0" tIns="45719" rIns="0" bIns="0" rtlCol="0" anchor="b">
            <a:normAutofit/>
          </a:bodyPr>
          <a:lstStyle/>
          <a:p>
            <a:pPr marL="12700" marR="5080">
              <a:spcBef>
                <a:spcPts val="305"/>
              </a:spcBef>
            </a:pPr>
            <a:r>
              <a:rPr lang="en-US" sz="5600" spc="-5" dirty="0"/>
              <a:t>How </a:t>
            </a:r>
            <a:r>
              <a:rPr lang="en-US" sz="5600" dirty="0"/>
              <a:t>many of you feel comfortable when you</a:t>
            </a:r>
            <a:r>
              <a:rPr lang="en-US" sz="5600" spc="-75" dirty="0"/>
              <a:t> </a:t>
            </a:r>
            <a:r>
              <a:rPr lang="en-US" sz="5600" dirty="0"/>
              <a:t>walk up to </a:t>
            </a:r>
            <a:r>
              <a:rPr lang="en-US" sz="5600" spc="-5" dirty="0"/>
              <a:t>the electric </a:t>
            </a:r>
            <a:r>
              <a:rPr lang="en-US" sz="5600" dirty="0"/>
              <a:t>panel for an</a:t>
            </a:r>
            <a:r>
              <a:rPr lang="en-US" sz="5600" spc="5" dirty="0"/>
              <a:t> </a:t>
            </a:r>
            <a:r>
              <a:rPr lang="en-US" sz="5600" spc="-5" dirty="0"/>
              <a:t>inspection?</a:t>
            </a:r>
            <a:endParaRPr lang="en-US" sz="5600" dirty="0"/>
          </a:p>
        </p:txBody>
      </p:sp>
      <p:sp>
        <p:nvSpPr>
          <p:cNvPr id="8" name="Text Placeholder 2">
            <a:extLst>
              <a:ext uri="{FF2B5EF4-FFF2-40B4-BE49-F238E27FC236}">
                <a16:creationId xmlns:a16="http://schemas.microsoft.com/office/drawing/2014/main" id="{2E4676A8-2998-43C3-B260-93065ACB90D7}"/>
              </a:ext>
            </a:extLst>
          </p:cNvPr>
          <p:cNvSpPr>
            <a:spLocks noGrp="1"/>
          </p:cNvSpPr>
          <p:nvPr>
            <p:ph type="body" idx="1"/>
          </p:nvPr>
        </p:nvSpPr>
        <p:spPr>
          <a:xfrm>
            <a:off x="831850" y="4589463"/>
            <a:ext cx="10515600" cy="1500187"/>
          </a:xfrm>
        </p:spPr>
        <p:txBody>
          <a:bodyPr/>
          <a:lstStyle/>
          <a:p>
            <a:endParaRPr lang="en-US"/>
          </a:p>
        </p:txBody>
      </p:sp>
    </p:spTree>
    <p:extLst>
      <p:ext uri="{BB962C8B-B14F-4D97-AF65-F5344CB8AC3E}">
        <p14:creationId xmlns:p14="http://schemas.microsoft.com/office/powerpoint/2010/main" val="266095011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5" name="Content Placeholder 4">
            <a:extLst>
              <a:ext uri="{FF2B5EF4-FFF2-40B4-BE49-F238E27FC236}">
                <a16:creationId xmlns:a16="http://schemas.microsoft.com/office/drawing/2014/main" id="{93547106-92DA-A343-B36C-0D4ADB76E1F5}"/>
              </a:ext>
            </a:extLst>
          </p:cNvPr>
          <p:cNvSpPr>
            <a:spLocks noGrp="1"/>
          </p:cNvSpPr>
          <p:nvPr>
            <p:ph idx="1"/>
          </p:nvPr>
        </p:nvSpPr>
        <p:spPr>
          <a:xfrm>
            <a:off x="838200" y="2087217"/>
            <a:ext cx="10515600" cy="4089746"/>
          </a:xfrm>
        </p:spPr>
        <p:txBody>
          <a:bodyPr/>
          <a:lstStyle/>
          <a:p>
            <a:pPr marL="0" indent="0">
              <a:buNone/>
            </a:pPr>
            <a:r>
              <a:rPr lang="en-US" b="1" dirty="0"/>
              <a:t>Your Safety Comes first!</a:t>
            </a:r>
          </a:p>
          <a:p>
            <a:r>
              <a:rPr lang="en-US" dirty="0"/>
              <a:t>The first thing should do is lightly touch the front of the panel with the back of your hand to ensure the electric panel is not energized.</a:t>
            </a:r>
          </a:p>
          <a:p>
            <a:pPr marL="0" indent="0">
              <a:buNone/>
            </a:pPr>
            <a:endParaRPr lang="en-US" dirty="0"/>
          </a:p>
          <a:p>
            <a:pPr marL="0" indent="0">
              <a:buNone/>
            </a:pPr>
            <a:r>
              <a:rPr lang="en-US" b="1" dirty="0"/>
              <a:t>If you feel that tell-tell electric tingle STOP!</a:t>
            </a:r>
          </a:p>
          <a:p>
            <a:r>
              <a:rPr lang="en-US" dirty="0"/>
              <a:t>Call in a Qualified Licensed Electrician</a:t>
            </a:r>
          </a:p>
          <a:p>
            <a:endParaRPr lang="en-US" dirty="0"/>
          </a:p>
        </p:txBody>
      </p:sp>
    </p:spTree>
    <p:extLst>
      <p:ext uri="{BB962C8B-B14F-4D97-AF65-F5344CB8AC3E}">
        <p14:creationId xmlns:p14="http://schemas.microsoft.com/office/powerpoint/2010/main" val="8080301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5" name="Content Placeholder 4">
            <a:extLst>
              <a:ext uri="{FF2B5EF4-FFF2-40B4-BE49-F238E27FC236}">
                <a16:creationId xmlns:a16="http://schemas.microsoft.com/office/drawing/2014/main" id="{7F0C9030-6A7D-9D42-A074-B57D25FEB85C}"/>
              </a:ext>
            </a:extLst>
          </p:cNvPr>
          <p:cNvSpPr>
            <a:spLocks noGrp="1"/>
          </p:cNvSpPr>
          <p:nvPr>
            <p:ph idx="1"/>
          </p:nvPr>
        </p:nvSpPr>
        <p:spPr>
          <a:xfrm>
            <a:off x="838200" y="2325757"/>
            <a:ext cx="10515600" cy="3851206"/>
          </a:xfrm>
        </p:spPr>
        <p:txBody>
          <a:bodyPr/>
          <a:lstStyle/>
          <a:p>
            <a:pPr marL="0" indent="0" algn="ctr">
              <a:buNone/>
            </a:pPr>
            <a:r>
              <a:rPr lang="en-US" dirty="0"/>
              <a:t>Where is the </a:t>
            </a:r>
            <a:r>
              <a:rPr lang="en-US" u="sng" dirty="0"/>
              <a:t>main</a:t>
            </a:r>
            <a:r>
              <a:rPr lang="en-US" dirty="0"/>
              <a:t> panel located?</a:t>
            </a:r>
          </a:p>
          <a:p>
            <a:pPr marL="0" indent="0" algn="ctr">
              <a:buNone/>
            </a:pPr>
            <a:endParaRPr lang="en-US" dirty="0"/>
          </a:p>
          <a:p>
            <a:pPr marL="0" indent="0" algn="ctr">
              <a:buNone/>
            </a:pPr>
            <a:r>
              <a:rPr lang="en-US" b="1" dirty="0"/>
              <a:t>Show of hands</a:t>
            </a:r>
          </a:p>
          <a:p>
            <a:pPr marL="0" indent="0" algn="ctr">
              <a:buNone/>
            </a:pPr>
            <a:endParaRPr lang="en-US" dirty="0"/>
          </a:p>
          <a:p>
            <a:pPr marL="0" indent="0" algn="ctr">
              <a:buNone/>
            </a:pPr>
            <a:r>
              <a:rPr lang="en-US" dirty="0"/>
              <a:t>Outdoors or Indoors ?</a:t>
            </a:r>
          </a:p>
          <a:p>
            <a:pPr algn="ctr"/>
            <a:endParaRPr lang="en-US" dirty="0"/>
          </a:p>
        </p:txBody>
      </p:sp>
    </p:spTree>
    <p:extLst>
      <p:ext uri="{BB962C8B-B14F-4D97-AF65-F5344CB8AC3E}">
        <p14:creationId xmlns:p14="http://schemas.microsoft.com/office/powerpoint/2010/main" val="2853490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13" name="Content Placeholder 12">
            <a:extLst>
              <a:ext uri="{FF2B5EF4-FFF2-40B4-BE49-F238E27FC236}">
                <a16:creationId xmlns:a16="http://schemas.microsoft.com/office/drawing/2014/main" id="{CCE2A2E7-3B99-5548-A8B8-E7CED26DDA5B}"/>
              </a:ext>
            </a:extLst>
          </p:cNvPr>
          <p:cNvSpPr>
            <a:spLocks noGrp="1"/>
          </p:cNvSpPr>
          <p:nvPr>
            <p:ph idx="1"/>
          </p:nvPr>
        </p:nvSpPr>
        <p:spPr>
          <a:xfrm>
            <a:off x="557783" y="5472809"/>
            <a:ext cx="10515600" cy="566822"/>
          </a:xfrm>
        </p:spPr>
        <p:txBody>
          <a:bodyPr/>
          <a:lstStyle/>
          <a:p>
            <a:pPr marL="0" indent="0">
              <a:buNone/>
            </a:pPr>
            <a:r>
              <a:rPr lang="en-US" dirty="0"/>
              <a:t>The electrical flow continues along utility electric lines until it reaches your home</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9589007" y="2221992"/>
            <a:ext cx="2083307" cy="188366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609844" y="4258055"/>
            <a:ext cx="485140" cy="978535"/>
          </a:xfrm>
          <a:custGeom>
            <a:avLst/>
            <a:gdLst/>
            <a:ahLst/>
            <a:cxnLst/>
            <a:rect l="l" t="t" r="r" b="b"/>
            <a:pathLst>
              <a:path w="485139" h="978535">
                <a:moveTo>
                  <a:pt x="363473" y="242316"/>
                </a:moveTo>
                <a:lnTo>
                  <a:pt x="121157" y="242316"/>
                </a:lnTo>
                <a:lnTo>
                  <a:pt x="121157" y="978408"/>
                </a:lnTo>
                <a:lnTo>
                  <a:pt x="363473" y="978408"/>
                </a:lnTo>
                <a:lnTo>
                  <a:pt x="363473" y="242316"/>
                </a:lnTo>
                <a:close/>
              </a:path>
              <a:path w="485139" h="978535">
                <a:moveTo>
                  <a:pt x="242315" y="0"/>
                </a:moveTo>
                <a:lnTo>
                  <a:pt x="0" y="242316"/>
                </a:lnTo>
                <a:lnTo>
                  <a:pt x="484631" y="242316"/>
                </a:lnTo>
                <a:lnTo>
                  <a:pt x="242315" y="0"/>
                </a:lnTo>
                <a:close/>
              </a:path>
            </a:pathLst>
          </a:custGeom>
          <a:solidFill>
            <a:srgbClr val="FF0000"/>
          </a:solidFill>
        </p:spPr>
        <p:txBody>
          <a:bodyPr wrap="square" lIns="0" tIns="0" rIns="0" bIns="0" rtlCol="0"/>
          <a:lstStyle/>
          <a:p>
            <a:endParaRPr/>
          </a:p>
        </p:txBody>
      </p:sp>
      <p:sp>
        <p:nvSpPr>
          <p:cNvPr id="10" name="object 10"/>
          <p:cNvSpPr/>
          <p:nvPr/>
        </p:nvSpPr>
        <p:spPr>
          <a:xfrm>
            <a:off x="5609844" y="4258055"/>
            <a:ext cx="485140" cy="978535"/>
          </a:xfrm>
          <a:custGeom>
            <a:avLst/>
            <a:gdLst/>
            <a:ahLst/>
            <a:cxnLst/>
            <a:rect l="l" t="t" r="r" b="b"/>
            <a:pathLst>
              <a:path w="485139" h="978535">
                <a:moveTo>
                  <a:pt x="0" y="242316"/>
                </a:moveTo>
                <a:lnTo>
                  <a:pt x="242315" y="0"/>
                </a:lnTo>
                <a:lnTo>
                  <a:pt x="484631" y="242316"/>
                </a:lnTo>
                <a:lnTo>
                  <a:pt x="363473" y="242316"/>
                </a:lnTo>
                <a:lnTo>
                  <a:pt x="363473" y="978408"/>
                </a:lnTo>
                <a:lnTo>
                  <a:pt x="121157" y="978408"/>
                </a:lnTo>
                <a:lnTo>
                  <a:pt x="121157" y="242316"/>
                </a:lnTo>
                <a:lnTo>
                  <a:pt x="0" y="242316"/>
                </a:lnTo>
                <a:close/>
              </a:path>
            </a:pathLst>
          </a:custGeom>
          <a:ln w="15239">
            <a:solidFill>
              <a:srgbClr val="1F7CAC"/>
            </a:solidFill>
          </a:ln>
        </p:spPr>
        <p:txBody>
          <a:bodyPr wrap="square" lIns="0" tIns="0" rIns="0" bIns="0" rtlCol="0"/>
          <a:lstStyle/>
          <a:p>
            <a:endParaRPr/>
          </a:p>
        </p:txBody>
      </p:sp>
    </p:spTree>
    <p:extLst>
      <p:ext uri="{BB962C8B-B14F-4D97-AF65-F5344CB8AC3E}">
        <p14:creationId xmlns:p14="http://schemas.microsoft.com/office/powerpoint/2010/main" val="204327894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5" name="Content Placeholder 4">
            <a:extLst>
              <a:ext uri="{FF2B5EF4-FFF2-40B4-BE49-F238E27FC236}">
                <a16:creationId xmlns:a16="http://schemas.microsoft.com/office/drawing/2014/main" id="{7F0C9030-6A7D-9D42-A074-B57D25FEB85C}"/>
              </a:ext>
            </a:extLst>
          </p:cNvPr>
          <p:cNvSpPr>
            <a:spLocks noGrp="1"/>
          </p:cNvSpPr>
          <p:nvPr>
            <p:ph idx="1"/>
          </p:nvPr>
        </p:nvSpPr>
        <p:spPr>
          <a:xfrm>
            <a:off x="838200" y="2325757"/>
            <a:ext cx="10515600" cy="3851206"/>
          </a:xfrm>
        </p:spPr>
        <p:txBody>
          <a:bodyPr/>
          <a:lstStyle/>
          <a:p>
            <a:pPr marL="0" indent="0" algn="ctr">
              <a:buNone/>
            </a:pPr>
            <a:r>
              <a:rPr lang="en-US" dirty="0"/>
              <a:t>Where is the </a:t>
            </a:r>
            <a:r>
              <a:rPr lang="en-US" u="sng" dirty="0"/>
              <a:t>main</a:t>
            </a:r>
            <a:r>
              <a:rPr lang="en-US" dirty="0"/>
              <a:t> panel located?</a:t>
            </a:r>
          </a:p>
          <a:p>
            <a:pPr marL="0" indent="0" algn="ctr">
              <a:buNone/>
            </a:pPr>
            <a:endParaRPr lang="en-US" dirty="0"/>
          </a:p>
          <a:p>
            <a:pPr marL="0" indent="0" algn="ctr">
              <a:buNone/>
            </a:pPr>
            <a:r>
              <a:rPr lang="en-US" b="1" dirty="0"/>
              <a:t>Show of hands</a:t>
            </a:r>
          </a:p>
          <a:p>
            <a:pPr marL="0" indent="0" algn="ctr">
              <a:buNone/>
            </a:pPr>
            <a:endParaRPr lang="en-US" dirty="0"/>
          </a:p>
          <a:p>
            <a:pPr marL="0" indent="0" algn="ctr">
              <a:buNone/>
            </a:pPr>
            <a:r>
              <a:rPr lang="en-US" dirty="0"/>
              <a:t>Outdoors or Indoors ?</a:t>
            </a:r>
          </a:p>
          <a:p>
            <a:pPr marL="0" indent="0" algn="ctr">
              <a:buNone/>
            </a:pPr>
            <a:r>
              <a:rPr lang="en-US" b="1" dirty="0">
                <a:solidFill>
                  <a:schemeClr val="accent1"/>
                </a:solidFill>
                <a:cs typeface="Times New Roman"/>
              </a:rPr>
              <a:t>Congratulations! </a:t>
            </a:r>
            <a:r>
              <a:rPr lang="en-US" b="1" spc="-110" dirty="0">
                <a:solidFill>
                  <a:schemeClr val="accent1"/>
                </a:solidFill>
                <a:cs typeface="Times New Roman"/>
              </a:rPr>
              <a:t>You </a:t>
            </a:r>
            <a:r>
              <a:rPr lang="en-US" b="1" dirty="0">
                <a:solidFill>
                  <a:schemeClr val="accent1"/>
                </a:solidFill>
                <a:cs typeface="Times New Roman"/>
              </a:rPr>
              <a:t>are 100%</a:t>
            </a:r>
            <a:r>
              <a:rPr lang="en-US" b="1" spc="-110" dirty="0">
                <a:solidFill>
                  <a:schemeClr val="accent1"/>
                </a:solidFill>
                <a:cs typeface="Times New Roman"/>
              </a:rPr>
              <a:t> </a:t>
            </a:r>
            <a:r>
              <a:rPr lang="en-US" b="1" dirty="0">
                <a:solidFill>
                  <a:schemeClr val="accent1"/>
                </a:solidFill>
                <a:cs typeface="Times New Roman"/>
              </a:rPr>
              <a:t>correct!</a:t>
            </a:r>
          </a:p>
          <a:p>
            <a:pPr algn="ctr"/>
            <a:endParaRPr lang="en-US" dirty="0"/>
          </a:p>
        </p:txBody>
      </p:sp>
    </p:spTree>
    <p:extLst>
      <p:ext uri="{BB962C8B-B14F-4D97-AF65-F5344CB8AC3E}">
        <p14:creationId xmlns:p14="http://schemas.microsoft.com/office/powerpoint/2010/main" val="417550760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5" name="Content Placeholder 4">
            <a:extLst>
              <a:ext uri="{FF2B5EF4-FFF2-40B4-BE49-F238E27FC236}">
                <a16:creationId xmlns:a16="http://schemas.microsoft.com/office/drawing/2014/main" id="{7F0C9030-6A7D-9D42-A074-B57D25FEB85C}"/>
              </a:ext>
            </a:extLst>
          </p:cNvPr>
          <p:cNvSpPr>
            <a:spLocks noGrp="1"/>
          </p:cNvSpPr>
          <p:nvPr>
            <p:ph idx="1"/>
          </p:nvPr>
        </p:nvSpPr>
        <p:spPr>
          <a:xfrm>
            <a:off x="838200" y="2325757"/>
            <a:ext cx="10515600" cy="3851206"/>
          </a:xfrm>
        </p:spPr>
        <p:txBody>
          <a:bodyPr/>
          <a:lstStyle/>
          <a:p>
            <a:pPr marL="0" indent="0" algn="ctr">
              <a:buNone/>
            </a:pPr>
            <a:r>
              <a:rPr lang="en-US" dirty="0"/>
              <a:t>Where is the </a:t>
            </a:r>
            <a:r>
              <a:rPr lang="en-US" u="sng" dirty="0"/>
              <a:t>main</a:t>
            </a:r>
            <a:r>
              <a:rPr lang="en-US" dirty="0"/>
              <a:t> panel located?</a:t>
            </a:r>
          </a:p>
          <a:p>
            <a:pPr marL="0" indent="0" algn="ctr">
              <a:buNone/>
            </a:pPr>
            <a:endParaRPr lang="en-US" dirty="0"/>
          </a:p>
          <a:p>
            <a:pPr marL="0" indent="0" algn="ctr">
              <a:buNone/>
            </a:pPr>
            <a:r>
              <a:rPr lang="en-US" b="1" dirty="0"/>
              <a:t>Show of hands</a:t>
            </a:r>
          </a:p>
          <a:p>
            <a:pPr marL="0" indent="0" algn="ctr">
              <a:buNone/>
            </a:pPr>
            <a:endParaRPr lang="en-US" dirty="0"/>
          </a:p>
          <a:p>
            <a:pPr marL="0" indent="0" algn="ctr">
              <a:buNone/>
            </a:pPr>
            <a:r>
              <a:rPr lang="en-US" dirty="0"/>
              <a:t>Outdoors or Indoors ?</a:t>
            </a:r>
          </a:p>
          <a:p>
            <a:pPr marL="0" indent="0" algn="ctr">
              <a:lnSpc>
                <a:spcPct val="100000"/>
              </a:lnSpc>
              <a:spcBef>
                <a:spcPts val="5"/>
              </a:spcBef>
              <a:buNone/>
            </a:pPr>
            <a:r>
              <a:rPr lang="en-US" b="1" dirty="0">
                <a:solidFill>
                  <a:schemeClr val="accent1"/>
                </a:solidFill>
                <a:latin typeface="Avenir Next Condensed Demi Bold" panose="020B0506020202020204" pitchFamily="34" charset="0"/>
                <a:cs typeface="Times New Roman"/>
              </a:rPr>
              <a:t>The Location does not </a:t>
            </a:r>
            <a:r>
              <a:rPr lang="en-US" b="1" spc="-20" dirty="0">
                <a:solidFill>
                  <a:schemeClr val="accent1"/>
                </a:solidFill>
                <a:latin typeface="Avenir Next Condensed Demi Bold" panose="020B0506020202020204" pitchFamily="34" charset="0"/>
                <a:cs typeface="Times New Roman"/>
              </a:rPr>
              <a:t>matter, </a:t>
            </a:r>
            <a:r>
              <a:rPr lang="en-US" b="1" dirty="0">
                <a:solidFill>
                  <a:schemeClr val="accent1"/>
                </a:solidFill>
                <a:latin typeface="Avenir Next Condensed Demi Bold" panose="020B0506020202020204" pitchFamily="34" charset="0"/>
                <a:cs typeface="Times New Roman"/>
              </a:rPr>
              <a:t>but it</a:t>
            </a:r>
            <a:r>
              <a:rPr lang="en-US" b="1" spc="-85" dirty="0">
                <a:solidFill>
                  <a:schemeClr val="accent1"/>
                </a:solidFill>
                <a:latin typeface="Avenir Next Condensed Demi Bold" panose="020B0506020202020204" pitchFamily="34" charset="0"/>
                <a:cs typeface="Times New Roman"/>
              </a:rPr>
              <a:t> </a:t>
            </a:r>
            <a:r>
              <a:rPr lang="en-US" b="1" dirty="0">
                <a:solidFill>
                  <a:schemeClr val="accent1"/>
                </a:solidFill>
                <a:latin typeface="Avenir Next Condensed Demi Bold" panose="020B0506020202020204" pitchFamily="34" charset="0"/>
                <a:cs typeface="Times New Roman"/>
              </a:rPr>
              <a:t>does…..</a:t>
            </a:r>
          </a:p>
          <a:p>
            <a:pPr marL="0" marR="5080" indent="0" algn="ctr">
              <a:lnSpc>
                <a:spcPct val="100000"/>
              </a:lnSpc>
              <a:buNone/>
            </a:pPr>
            <a:r>
              <a:rPr lang="en-US" b="1" dirty="0">
                <a:solidFill>
                  <a:schemeClr val="accent1"/>
                </a:solidFill>
                <a:latin typeface="Avenir Next Condensed Demi Bold" panose="020B0506020202020204" pitchFamily="34" charset="0"/>
                <a:cs typeface="Times New Roman"/>
              </a:rPr>
              <a:t>The location must be a dedicated location with</a:t>
            </a:r>
            <a:r>
              <a:rPr lang="en-US" b="1" spc="-85" dirty="0">
                <a:solidFill>
                  <a:schemeClr val="accent1"/>
                </a:solidFill>
                <a:latin typeface="Avenir Next Condensed Demi Bold" panose="020B0506020202020204" pitchFamily="34" charset="0"/>
                <a:cs typeface="Times New Roman"/>
              </a:rPr>
              <a:t> </a:t>
            </a:r>
            <a:r>
              <a:rPr lang="en-US" b="1" dirty="0">
                <a:solidFill>
                  <a:schemeClr val="accent1"/>
                </a:solidFill>
                <a:latin typeface="Avenir Next Condensed Demi Bold" panose="020B0506020202020204" pitchFamily="34" charset="0"/>
                <a:cs typeface="Times New Roman"/>
              </a:rPr>
              <a:t>adequate workspace</a:t>
            </a:r>
          </a:p>
          <a:p>
            <a:pPr algn="ctr"/>
            <a:endParaRPr lang="en-US" dirty="0"/>
          </a:p>
        </p:txBody>
      </p:sp>
    </p:spTree>
    <p:extLst>
      <p:ext uri="{BB962C8B-B14F-4D97-AF65-F5344CB8AC3E}">
        <p14:creationId xmlns:p14="http://schemas.microsoft.com/office/powerpoint/2010/main" val="32239124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3" name="object 3"/>
          <p:cNvSpPr/>
          <p:nvPr/>
        </p:nvSpPr>
        <p:spPr>
          <a:xfrm>
            <a:off x="3964255" y="1772189"/>
            <a:ext cx="3221736" cy="429564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066822" y="5592843"/>
            <a:ext cx="781812" cy="387608"/>
          </a:xfrm>
          <a:custGeom>
            <a:avLst/>
            <a:gdLst/>
            <a:ahLst/>
            <a:cxnLst/>
            <a:rect l="l" t="t" r="r" b="b"/>
            <a:pathLst>
              <a:path w="978534" h="485140">
                <a:moveTo>
                  <a:pt x="242315" y="0"/>
                </a:moveTo>
                <a:lnTo>
                  <a:pt x="0" y="242315"/>
                </a:lnTo>
                <a:lnTo>
                  <a:pt x="242315" y="484631"/>
                </a:lnTo>
                <a:lnTo>
                  <a:pt x="242315" y="363473"/>
                </a:lnTo>
                <a:lnTo>
                  <a:pt x="978408" y="363473"/>
                </a:lnTo>
                <a:lnTo>
                  <a:pt x="978408" y="121157"/>
                </a:lnTo>
                <a:lnTo>
                  <a:pt x="242315" y="121157"/>
                </a:lnTo>
                <a:lnTo>
                  <a:pt x="242315" y="0"/>
                </a:lnTo>
                <a:close/>
              </a:path>
            </a:pathLst>
          </a:custGeom>
          <a:solidFill>
            <a:srgbClr val="FF0000"/>
          </a:solidFill>
        </p:spPr>
        <p:txBody>
          <a:bodyPr wrap="square" lIns="0" tIns="0" rIns="0" bIns="0" rtlCol="0"/>
          <a:lstStyle/>
          <a:p>
            <a:endParaRPr/>
          </a:p>
        </p:txBody>
      </p:sp>
      <p:sp>
        <p:nvSpPr>
          <p:cNvPr id="5" name="object 5"/>
          <p:cNvSpPr/>
          <p:nvPr/>
        </p:nvSpPr>
        <p:spPr>
          <a:xfrm>
            <a:off x="7066822" y="5592843"/>
            <a:ext cx="781812" cy="387608"/>
          </a:xfrm>
          <a:custGeom>
            <a:avLst/>
            <a:gdLst/>
            <a:ahLst/>
            <a:cxnLst/>
            <a:rect l="l" t="t" r="r" b="b"/>
            <a:pathLst>
              <a:path w="978534" h="485140">
                <a:moveTo>
                  <a:pt x="0" y="242315"/>
                </a:moveTo>
                <a:lnTo>
                  <a:pt x="242315" y="0"/>
                </a:lnTo>
                <a:lnTo>
                  <a:pt x="242315" y="121157"/>
                </a:lnTo>
                <a:lnTo>
                  <a:pt x="978408" y="121157"/>
                </a:lnTo>
                <a:lnTo>
                  <a:pt x="978408" y="363473"/>
                </a:lnTo>
                <a:lnTo>
                  <a:pt x="242315" y="363473"/>
                </a:lnTo>
                <a:lnTo>
                  <a:pt x="242315" y="484631"/>
                </a:lnTo>
                <a:lnTo>
                  <a:pt x="0" y="242315"/>
                </a:lnTo>
                <a:close/>
              </a:path>
            </a:pathLst>
          </a:custGeom>
          <a:ln w="15240">
            <a:solidFill>
              <a:srgbClr val="1F7CAC"/>
            </a:solidFill>
          </a:ln>
        </p:spPr>
        <p:txBody>
          <a:bodyPr wrap="square" lIns="0" tIns="0" rIns="0" bIns="0" rtlCol="0"/>
          <a:lstStyle/>
          <a:p>
            <a:endParaRPr/>
          </a:p>
        </p:txBody>
      </p:sp>
    </p:spTree>
    <p:extLst>
      <p:ext uri="{BB962C8B-B14F-4D97-AF65-F5344CB8AC3E}">
        <p14:creationId xmlns:p14="http://schemas.microsoft.com/office/powerpoint/2010/main" val="429428420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3" name="object 3"/>
          <p:cNvSpPr/>
          <p:nvPr/>
        </p:nvSpPr>
        <p:spPr>
          <a:xfrm>
            <a:off x="2283013" y="1969369"/>
            <a:ext cx="2963318" cy="395109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619120" y="2317973"/>
            <a:ext cx="4528732" cy="339654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631598" y="3531108"/>
            <a:ext cx="978535" cy="485140"/>
          </a:xfrm>
          <a:custGeom>
            <a:avLst/>
            <a:gdLst/>
            <a:ahLst/>
            <a:cxnLst/>
            <a:rect l="l" t="t" r="r" b="b"/>
            <a:pathLst>
              <a:path w="978534" h="485139">
                <a:moveTo>
                  <a:pt x="736092" y="0"/>
                </a:moveTo>
                <a:lnTo>
                  <a:pt x="736092" y="121157"/>
                </a:lnTo>
                <a:lnTo>
                  <a:pt x="0" y="121157"/>
                </a:lnTo>
                <a:lnTo>
                  <a:pt x="0" y="363473"/>
                </a:lnTo>
                <a:lnTo>
                  <a:pt x="736092" y="363473"/>
                </a:lnTo>
                <a:lnTo>
                  <a:pt x="736092" y="484631"/>
                </a:lnTo>
                <a:lnTo>
                  <a:pt x="978407" y="242315"/>
                </a:lnTo>
                <a:lnTo>
                  <a:pt x="736092" y="0"/>
                </a:lnTo>
                <a:close/>
              </a:path>
            </a:pathLst>
          </a:custGeom>
          <a:solidFill>
            <a:srgbClr val="FF0000"/>
          </a:solidFill>
        </p:spPr>
        <p:txBody>
          <a:bodyPr wrap="square" lIns="0" tIns="0" rIns="0" bIns="0" rtlCol="0"/>
          <a:lstStyle/>
          <a:p>
            <a:endParaRPr/>
          </a:p>
        </p:txBody>
      </p:sp>
      <p:sp>
        <p:nvSpPr>
          <p:cNvPr id="6" name="object 6"/>
          <p:cNvSpPr/>
          <p:nvPr/>
        </p:nvSpPr>
        <p:spPr>
          <a:xfrm>
            <a:off x="7631598" y="3531108"/>
            <a:ext cx="978535" cy="485140"/>
          </a:xfrm>
          <a:custGeom>
            <a:avLst/>
            <a:gdLst/>
            <a:ahLst/>
            <a:cxnLst/>
            <a:rect l="l" t="t" r="r" b="b"/>
            <a:pathLst>
              <a:path w="978534" h="485139">
                <a:moveTo>
                  <a:pt x="0" y="121157"/>
                </a:moveTo>
                <a:lnTo>
                  <a:pt x="736092" y="121157"/>
                </a:lnTo>
                <a:lnTo>
                  <a:pt x="736092" y="0"/>
                </a:lnTo>
                <a:lnTo>
                  <a:pt x="978407" y="242315"/>
                </a:lnTo>
                <a:lnTo>
                  <a:pt x="736092" y="484631"/>
                </a:lnTo>
                <a:lnTo>
                  <a:pt x="736092" y="363473"/>
                </a:lnTo>
                <a:lnTo>
                  <a:pt x="0" y="363473"/>
                </a:lnTo>
                <a:lnTo>
                  <a:pt x="0" y="121157"/>
                </a:lnTo>
                <a:close/>
              </a:path>
            </a:pathLst>
          </a:custGeom>
          <a:ln w="15240">
            <a:solidFill>
              <a:srgbClr val="1F7CAC"/>
            </a:solidFill>
          </a:ln>
        </p:spPr>
        <p:txBody>
          <a:bodyPr wrap="square" lIns="0" tIns="0" rIns="0" bIns="0" rtlCol="0"/>
          <a:lstStyle/>
          <a:p>
            <a:endParaRPr/>
          </a:p>
        </p:txBody>
      </p:sp>
    </p:spTree>
    <p:extLst>
      <p:ext uri="{BB962C8B-B14F-4D97-AF65-F5344CB8AC3E}">
        <p14:creationId xmlns:p14="http://schemas.microsoft.com/office/powerpoint/2010/main" val="267050137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3" name="object 3"/>
          <p:cNvSpPr/>
          <p:nvPr/>
        </p:nvSpPr>
        <p:spPr>
          <a:xfrm>
            <a:off x="2006247" y="2020824"/>
            <a:ext cx="2993135" cy="399084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629060" y="2051303"/>
            <a:ext cx="5114544" cy="383590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80492" y="4629403"/>
            <a:ext cx="1005840" cy="54254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001397" y="3429000"/>
            <a:ext cx="978535" cy="485140"/>
          </a:xfrm>
          <a:custGeom>
            <a:avLst/>
            <a:gdLst/>
            <a:ahLst/>
            <a:cxnLst/>
            <a:rect l="l" t="t" r="r" b="b"/>
            <a:pathLst>
              <a:path w="978534" h="485139">
                <a:moveTo>
                  <a:pt x="736092" y="0"/>
                </a:moveTo>
                <a:lnTo>
                  <a:pt x="736092" y="121157"/>
                </a:lnTo>
                <a:lnTo>
                  <a:pt x="0" y="121157"/>
                </a:lnTo>
                <a:lnTo>
                  <a:pt x="0" y="363473"/>
                </a:lnTo>
                <a:lnTo>
                  <a:pt x="736092" y="363473"/>
                </a:lnTo>
                <a:lnTo>
                  <a:pt x="736092" y="484631"/>
                </a:lnTo>
                <a:lnTo>
                  <a:pt x="978407" y="242315"/>
                </a:lnTo>
                <a:lnTo>
                  <a:pt x="736092" y="0"/>
                </a:lnTo>
                <a:close/>
              </a:path>
            </a:pathLst>
          </a:custGeom>
          <a:solidFill>
            <a:srgbClr val="FF0000"/>
          </a:solidFill>
        </p:spPr>
        <p:txBody>
          <a:bodyPr wrap="square" lIns="0" tIns="0" rIns="0" bIns="0" rtlCol="0"/>
          <a:lstStyle/>
          <a:p>
            <a:endParaRPr/>
          </a:p>
        </p:txBody>
      </p:sp>
      <p:sp>
        <p:nvSpPr>
          <p:cNvPr id="7" name="object 7"/>
          <p:cNvSpPr/>
          <p:nvPr/>
        </p:nvSpPr>
        <p:spPr>
          <a:xfrm>
            <a:off x="8001397" y="3429000"/>
            <a:ext cx="978535" cy="485140"/>
          </a:xfrm>
          <a:custGeom>
            <a:avLst/>
            <a:gdLst/>
            <a:ahLst/>
            <a:cxnLst/>
            <a:rect l="l" t="t" r="r" b="b"/>
            <a:pathLst>
              <a:path w="978534" h="485139">
                <a:moveTo>
                  <a:pt x="0" y="121157"/>
                </a:moveTo>
                <a:lnTo>
                  <a:pt x="736092" y="121157"/>
                </a:lnTo>
                <a:lnTo>
                  <a:pt x="736092" y="0"/>
                </a:lnTo>
                <a:lnTo>
                  <a:pt x="978407" y="242315"/>
                </a:lnTo>
                <a:lnTo>
                  <a:pt x="736092" y="484631"/>
                </a:lnTo>
                <a:lnTo>
                  <a:pt x="736092" y="363473"/>
                </a:lnTo>
                <a:lnTo>
                  <a:pt x="0" y="363473"/>
                </a:lnTo>
                <a:lnTo>
                  <a:pt x="0" y="121157"/>
                </a:lnTo>
                <a:close/>
              </a:path>
            </a:pathLst>
          </a:custGeom>
          <a:ln w="15240">
            <a:solidFill>
              <a:srgbClr val="1F7CAC"/>
            </a:solidFill>
          </a:ln>
        </p:spPr>
        <p:txBody>
          <a:bodyPr wrap="square" lIns="0" tIns="0" rIns="0" bIns="0" rtlCol="0"/>
          <a:lstStyle/>
          <a:p>
            <a:endParaRPr/>
          </a:p>
        </p:txBody>
      </p:sp>
    </p:spTree>
    <p:extLst>
      <p:ext uri="{BB962C8B-B14F-4D97-AF65-F5344CB8AC3E}">
        <p14:creationId xmlns:p14="http://schemas.microsoft.com/office/powerpoint/2010/main" val="35728585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a:t>
            </a:r>
            <a:br>
              <a:rPr lang="en-US" dirty="0"/>
            </a:br>
            <a:r>
              <a:rPr lang="en-US" dirty="0"/>
              <a:t>Electrical Inspection Items</a:t>
            </a:r>
          </a:p>
        </p:txBody>
      </p:sp>
      <p:sp>
        <p:nvSpPr>
          <p:cNvPr id="3" name="object 3"/>
          <p:cNvSpPr/>
          <p:nvPr/>
        </p:nvSpPr>
        <p:spPr>
          <a:xfrm>
            <a:off x="3426382" y="1784084"/>
            <a:ext cx="5339236" cy="422895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625465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a:t>
            </a:r>
            <a:br>
              <a:rPr lang="en-US" dirty="0"/>
            </a:br>
            <a:r>
              <a:rPr lang="en-US" dirty="0"/>
              <a:t>Electrical Inspection Items</a:t>
            </a:r>
          </a:p>
        </p:txBody>
      </p:sp>
      <p:sp>
        <p:nvSpPr>
          <p:cNvPr id="3" name="object 3"/>
          <p:cNvSpPr/>
          <p:nvPr/>
        </p:nvSpPr>
        <p:spPr>
          <a:xfrm>
            <a:off x="4174203" y="1860867"/>
            <a:ext cx="3843594" cy="410448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812023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3" name="object 3"/>
          <p:cNvSpPr/>
          <p:nvPr/>
        </p:nvSpPr>
        <p:spPr>
          <a:xfrm>
            <a:off x="6166634" y="1796796"/>
            <a:ext cx="5475268" cy="410678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38200" y="1796795"/>
            <a:ext cx="5475268" cy="410678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8671350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5" name="Content Placeholder 4">
            <a:extLst>
              <a:ext uri="{FF2B5EF4-FFF2-40B4-BE49-F238E27FC236}">
                <a16:creationId xmlns:a16="http://schemas.microsoft.com/office/drawing/2014/main" id="{40948A9C-0FC6-0B4B-9274-BCFB3153DD02}"/>
              </a:ext>
            </a:extLst>
          </p:cNvPr>
          <p:cNvSpPr>
            <a:spLocks noGrp="1"/>
          </p:cNvSpPr>
          <p:nvPr>
            <p:ph idx="1"/>
          </p:nvPr>
        </p:nvSpPr>
        <p:spPr>
          <a:xfrm>
            <a:off x="838200" y="1825625"/>
            <a:ext cx="10515600" cy="4351338"/>
          </a:xfrm>
        </p:spPr>
        <p:txBody>
          <a:bodyPr/>
          <a:lstStyle/>
          <a:p>
            <a:pPr>
              <a:lnSpc>
                <a:spcPct val="150000"/>
              </a:lnSpc>
            </a:pPr>
            <a:r>
              <a:rPr lang="en-US" dirty="0"/>
              <a:t>What is the difference between a MAIN electrical</a:t>
            </a:r>
          </a:p>
          <a:p>
            <a:pPr>
              <a:lnSpc>
                <a:spcPct val="150000"/>
              </a:lnSpc>
            </a:pPr>
            <a:r>
              <a:rPr lang="en-US" dirty="0"/>
              <a:t>Panel and a SUB Panel?</a:t>
            </a:r>
          </a:p>
          <a:p>
            <a:endParaRPr lang="en-US" dirty="0"/>
          </a:p>
        </p:txBody>
      </p:sp>
    </p:spTree>
    <p:extLst>
      <p:ext uri="{BB962C8B-B14F-4D97-AF65-F5344CB8AC3E}">
        <p14:creationId xmlns:p14="http://schemas.microsoft.com/office/powerpoint/2010/main" val="38569548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5" name="Content Placeholder 4">
            <a:extLst>
              <a:ext uri="{FF2B5EF4-FFF2-40B4-BE49-F238E27FC236}">
                <a16:creationId xmlns:a16="http://schemas.microsoft.com/office/drawing/2014/main" id="{40948A9C-0FC6-0B4B-9274-BCFB3153DD02}"/>
              </a:ext>
            </a:extLst>
          </p:cNvPr>
          <p:cNvSpPr>
            <a:spLocks noGrp="1"/>
          </p:cNvSpPr>
          <p:nvPr>
            <p:ph idx="1"/>
          </p:nvPr>
        </p:nvSpPr>
        <p:spPr>
          <a:xfrm>
            <a:off x="838200" y="1825625"/>
            <a:ext cx="10515600" cy="4351338"/>
          </a:xfrm>
        </p:spPr>
        <p:txBody>
          <a:bodyPr/>
          <a:lstStyle/>
          <a:p>
            <a:pPr>
              <a:lnSpc>
                <a:spcPct val="150000"/>
              </a:lnSpc>
            </a:pPr>
            <a:r>
              <a:rPr lang="en-US" dirty="0"/>
              <a:t>What is the difference between a MAIN electrical</a:t>
            </a:r>
          </a:p>
          <a:p>
            <a:pPr>
              <a:lnSpc>
                <a:spcPct val="150000"/>
              </a:lnSpc>
            </a:pPr>
            <a:r>
              <a:rPr lang="en-US" dirty="0"/>
              <a:t>Panel and a SUB Panel?</a:t>
            </a:r>
          </a:p>
          <a:p>
            <a:pPr>
              <a:lnSpc>
                <a:spcPct val="150000"/>
              </a:lnSpc>
            </a:pPr>
            <a:r>
              <a:rPr lang="en-US" dirty="0"/>
              <a:t>The Main Panel is the first panel from the service  drop.</a:t>
            </a:r>
          </a:p>
          <a:p>
            <a:pPr>
              <a:lnSpc>
                <a:spcPct val="150000"/>
              </a:lnSpc>
            </a:pPr>
            <a:endParaRPr lang="en-US" dirty="0"/>
          </a:p>
          <a:p>
            <a:pPr>
              <a:lnSpc>
                <a:spcPct val="150000"/>
              </a:lnSpc>
            </a:pPr>
            <a:endParaRPr lang="en-US" dirty="0"/>
          </a:p>
        </p:txBody>
      </p:sp>
    </p:spTree>
    <p:extLst>
      <p:ext uri="{BB962C8B-B14F-4D97-AF65-F5344CB8AC3E}">
        <p14:creationId xmlns:p14="http://schemas.microsoft.com/office/powerpoint/2010/main" val="2934303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13" name="Content Placeholder 12">
            <a:extLst>
              <a:ext uri="{FF2B5EF4-FFF2-40B4-BE49-F238E27FC236}">
                <a16:creationId xmlns:a16="http://schemas.microsoft.com/office/drawing/2014/main" id="{FA93A92D-7CAA-804D-94F0-1A2ADF7E5A20}"/>
              </a:ext>
            </a:extLst>
          </p:cNvPr>
          <p:cNvSpPr>
            <a:spLocks noGrp="1"/>
          </p:cNvSpPr>
          <p:nvPr>
            <p:ph idx="1"/>
          </p:nvPr>
        </p:nvSpPr>
        <p:spPr>
          <a:xfrm>
            <a:off x="557783" y="4839212"/>
            <a:ext cx="10515600" cy="566823"/>
          </a:xfrm>
        </p:spPr>
        <p:txBody>
          <a:bodyPr/>
          <a:lstStyle/>
          <a:p>
            <a:pPr marL="0" indent="0">
              <a:buNone/>
            </a:pPr>
            <a:r>
              <a:rPr lang="en-US" dirty="0"/>
              <a:t>The electrical flow continues along utility electric lines until it reaches your home</a:t>
            </a:r>
          </a:p>
          <a:p>
            <a:pPr marL="0" indent="0">
              <a:buNone/>
            </a:pPr>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9589007" y="2221992"/>
            <a:ext cx="2083307" cy="188366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7132319" y="2703576"/>
            <a:ext cx="363220" cy="978535"/>
          </a:xfrm>
          <a:custGeom>
            <a:avLst/>
            <a:gdLst/>
            <a:ahLst/>
            <a:cxnLst/>
            <a:rect l="l" t="t" r="r" b="b"/>
            <a:pathLst>
              <a:path w="363220" h="978535">
                <a:moveTo>
                  <a:pt x="272033" y="181356"/>
                </a:moveTo>
                <a:lnTo>
                  <a:pt x="90677" y="181356"/>
                </a:lnTo>
                <a:lnTo>
                  <a:pt x="90677" y="978407"/>
                </a:lnTo>
                <a:lnTo>
                  <a:pt x="272033" y="978407"/>
                </a:lnTo>
                <a:lnTo>
                  <a:pt x="272033" y="181356"/>
                </a:lnTo>
                <a:close/>
              </a:path>
              <a:path w="363220" h="978535">
                <a:moveTo>
                  <a:pt x="181355" y="0"/>
                </a:moveTo>
                <a:lnTo>
                  <a:pt x="0" y="181356"/>
                </a:lnTo>
                <a:lnTo>
                  <a:pt x="362711" y="181356"/>
                </a:lnTo>
                <a:lnTo>
                  <a:pt x="181355" y="0"/>
                </a:lnTo>
                <a:close/>
              </a:path>
            </a:pathLst>
          </a:custGeom>
          <a:solidFill>
            <a:srgbClr val="FF0000"/>
          </a:solidFill>
        </p:spPr>
        <p:txBody>
          <a:bodyPr wrap="square" lIns="0" tIns="0" rIns="0" bIns="0" rtlCol="0"/>
          <a:lstStyle/>
          <a:p>
            <a:endParaRPr/>
          </a:p>
        </p:txBody>
      </p:sp>
      <p:sp>
        <p:nvSpPr>
          <p:cNvPr id="10" name="object 10"/>
          <p:cNvSpPr/>
          <p:nvPr/>
        </p:nvSpPr>
        <p:spPr>
          <a:xfrm>
            <a:off x="7132319" y="2703576"/>
            <a:ext cx="363220" cy="978535"/>
          </a:xfrm>
          <a:custGeom>
            <a:avLst/>
            <a:gdLst/>
            <a:ahLst/>
            <a:cxnLst/>
            <a:rect l="l" t="t" r="r" b="b"/>
            <a:pathLst>
              <a:path w="363220" h="978535">
                <a:moveTo>
                  <a:pt x="0" y="181356"/>
                </a:moveTo>
                <a:lnTo>
                  <a:pt x="181355" y="0"/>
                </a:lnTo>
                <a:lnTo>
                  <a:pt x="362711" y="181356"/>
                </a:lnTo>
                <a:lnTo>
                  <a:pt x="272033" y="181356"/>
                </a:lnTo>
                <a:lnTo>
                  <a:pt x="272033" y="978407"/>
                </a:lnTo>
                <a:lnTo>
                  <a:pt x="90677" y="978407"/>
                </a:lnTo>
                <a:lnTo>
                  <a:pt x="90677" y="181356"/>
                </a:lnTo>
                <a:lnTo>
                  <a:pt x="0" y="181356"/>
                </a:lnTo>
                <a:close/>
              </a:path>
            </a:pathLst>
          </a:custGeom>
          <a:ln w="15239">
            <a:solidFill>
              <a:srgbClr val="1F7CAC"/>
            </a:solidFill>
          </a:ln>
        </p:spPr>
        <p:txBody>
          <a:bodyPr wrap="square" lIns="0" tIns="0" rIns="0" bIns="0" rtlCol="0"/>
          <a:lstStyle/>
          <a:p>
            <a:endParaRPr/>
          </a:p>
        </p:txBody>
      </p:sp>
    </p:spTree>
    <p:extLst>
      <p:ext uri="{BB962C8B-B14F-4D97-AF65-F5344CB8AC3E}">
        <p14:creationId xmlns:p14="http://schemas.microsoft.com/office/powerpoint/2010/main" val="401443980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a:t>
            </a:r>
            <a:br>
              <a:rPr lang="en-US" dirty="0"/>
            </a:br>
            <a:r>
              <a:rPr lang="en-US" dirty="0"/>
              <a:t>Electrical Inspection Items</a:t>
            </a:r>
          </a:p>
        </p:txBody>
      </p:sp>
      <p:sp>
        <p:nvSpPr>
          <p:cNvPr id="7" name="Content Placeholder 6">
            <a:extLst>
              <a:ext uri="{FF2B5EF4-FFF2-40B4-BE49-F238E27FC236}">
                <a16:creationId xmlns:a16="http://schemas.microsoft.com/office/drawing/2014/main" id="{51F616A0-6D68-F648-A2E7-E4D5F88CB304}"/>
              </a:ext>
            </a:extLst>
          </p:cNvPr>
          <p:cNvSpPr>
            <a:spLocks noGrp="1"/>
          </p:cNvSpPr>
          <p:nvPr>
            <p:ph idx="1"/>
          </p:nvPr>
        </p:nvSpPr>
        <p:spPr>
          <a:xfrm>
            <a:off x="838200" y="1825625"/>
            <a:ext cx="10515600" cy="823985"/>
          </a:xfrm>
        </p:spPr>
        <p:txBody>
          <a:bodyPr/>
          <a:lstStyle/>
          <a:p>
            <a:r>
              <a:rPr lang="en-US" dirty="0"/>
              <a:t>The main panel can be outside at the disconnect or immediately inside.</a:t>
            </a:r>
          </a:p>
          <a:p>
            <a:endParaRPr lang="en-US" dirty="0"/>
          </a:p>
        </p:txBody>
      </p:sp>
      <p:sp>
        <p:nvSpPr>
          <p:cNvPr id="4" name="object 4"/>
          <p:cNvSpPr/>
          <p:nvPr/>
        </p:nvSpPr>
        <p:spPr>
          <a:xfrm>
            <a:off x="6455398" y="2670645"/>
            <a:ext cx="2857500" cy="28575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66914" y="2774878"/>
            <a:ext cx="3749040" cy="281178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9148453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D606D0-E1D6-2849-893F-C4C389260680}"/>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2F6F82DE-3B37-6545-8971-EF5992DDF2C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3463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13" name="Content Placeholder 12">
            <a:extLst>
              <a:ext uri="{FF2B5EF4-FFF2-40B4-BE49-F238E27FC236}">
                <a16:creationId xmlns:a16="http://schemas.microsoft.com/office/drawing/2014/main" id="{D95BE994-3F7D-4A4F-AF8E-1C2494146A80}"/>
              </a:ext>
            </a:extLst>
          </p:cNvPr>
          <p:cNvSpPr>
            <a:spLocks noGrp="1"/>
          </p:cNvSpPr>
          <p:nvPr>
            <p:ph idx="1"/>
          </p:nvPr>
        </p:nvSpPr>
        <p:spPr>
          <a:xfrm>
            <a:off x="557783" y="4838699"/>
            <a:ext cx="10017452" cy="929882"/>
          </a:xfrm>
        </p:spPr>
        <p:txBody>
          <a:bodyPr/>
          <a:lstStyle/>
          <a:p>
            <a:pPr marL="0" indent="0">
              <a:buNone/>
            </a:pPr>
            <a:r>
              <a:rPr lang="en-US" dirty="0"/>
              <a:t>The electrical flow continues along utility electric lines until it reaches your home through a lateral drop</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9589007" y="2221992"/>
            <a:ext cx="2083307" cy="188366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7335011" y="2939795"/>
            <a:ext cx="302260" cy="978535"/>
          </a:xfrm>
          <a:custGeom>
            <a:avLst/>
            <a:gdLst/>
            <a:ahLst/>
            <a:cxnLst/>
            <a:rect l="l" t="t" r="r" b="b"/>
            <a:pathLst>
              <a:path w="302259" h="978535">
                <a:moveTo>
                  <a:pt x="226314" y="150875"/>
                </a:moveTo>
                <a:lnTo>
                  <a:pt x="75438" y="150875"/>
                </a:lnTo>
                <a:lnTo>
                  <a:pt x="75438" y="978407"/>
                </a:lnTo>
                <a:lnTo>
                  <a:pt x="226314" y="978407"/>
                </a:lnTo>
                <a:lnTo>
                  <a:pt x="226314" y="150875"/>
                </a:lnTo>
                <a:close/>
              </a:path>
              <a:path w="302259" h="978535">
                <a:moveTo>
                  <a:pt x="150876" y="0"/>
                </a:moveTo>
                <a:lnTo>
                  <a:pt x="0" y="150875"/>
                </a:lnTo>
                <a:lnTo>
                  <a:pt x="301752" y="150875"/>
                </a:lnTo>
                <a:lnTo>
                  <a:pt x="150876" y="0"/>
                </a:lnTo>
                <a:close/>
              </a:path>
            </a:pathLst>
          </a:custGeom>
          <a:solidFill>
            <a:srgbClr val="FF0000"/>
          </a:solidFill>
        </p:spPr>
        <p:txBody>
          <a:bodyPr wrap="square" lIns="0" tIns="0" rIns="0" bIns="0" rtlCol="0"/>
          <a:lstStyle/>
          <a:p>
            <a:endParaRPr/>
          </a:p>
        </p:txBody>
      </p:sp>
      <p:sp>
        <p:nvSpPr>
          <p:cNvPr id="10" name="object 10"/>
          <p:cNvSpPr/>
          <p:nvPr/>
        </p:nvSpPr>
        <p:spPr>
          <a:xfrm>
            <a:off x="7335011" y="2939795"/>
            <a:ext cx="302260" cy="978535"/>
          </a:xfrm>
          <a:custGeom>
            <a:avLst/>
            <a:gdLst/>
            <a:ahLst/>
            <a:cxnLst/>
            <a:rect l="l" t="t" r="r" b="b"/>
            <a:pathLst>
              <a:path w="302259" h="978535">
                <a:moveTo>
                  <a:pt x="0" y="150875"/>
                </a:moveTo>
                <a:lnTo>
                  <a:pt x="150876" y="0"/>
                </a:lnTo>
                <a:lnTo>
                  <a:pt x="301752" y="150875"/>
                </a:lnTo>
                <a:lnTo>
                  <a:pt x="226314" y="150875"/>
                </a:lnTo>
                <a:lnTo>
                  <a:pt x="226314" y="978407"/>
                </a:lnTo>
                <a:lnTo>
                  <a:pt x="75438" y="978407"/>
                </a:lnTo>
                <a:lnTo>
                  <a:pt x="75438" y="150875"/>
                </a:lnTo>
                <a:lnTo>
                  <a:pt x="0" y="150875"/>
                </a:lnTo>
                <a:close/>
              </a:path>
            </a:pathLst>
          </a:custGeom>
          <a:ln w="15240">
            <a:solidFill>
              <a:srgbClr val="1F7CAC"/>
            </a:solidFill>
          </a:ln>
        </p:spPr>
        <p:txBody>
          <a:bodyPr wrap="square" lIns="0" tIns="0" rIns="0" bIns="0" rtlCol="0"/>
          <a:lstStyle/>
          <a:p>
            <a:endParaRPr/>
          </a:p>
        </p:txBody>
      </p:sp>
    </p:spTree>
    <p:extLst>
      <p:ext uri="{BB962C8B-B14F-4D97-AF65-F5344CB8AC3E}">
        <p14:creationId xmlns:p14="http://schemas.microsoft.com/office/powerpoint/2010/main" val="976119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13" name="Content Placeholder 12">
            <a:extLst>
              <a:ext uri="{FF2B5EF4-FFF2-40B4-BE49-F238E27FC236}">
                <a16:creationId xmlns:a16="http://schemas.microsoft.com/office/drawing/2014/main" id="{D978CFCD-B68A-E24D-8E28-5F74136EF477}"/>
              </a:ext>
            </a:extLst>
          </p:cNvPr>
          <p:cNvSpPr>
            <a:spLocks noGrp="1"/>
          </p:cNvSpPr>
          <p:nvPr>
            <p:ph idx="1"/>
          </p:nvPr>
        </p:nvSpPr>
        <p:spPr>
          <a:xfrm>
            <a:off x="557783" y="5095476"/>
            <a:ext cx="10515600" cy="594294"/>
          </a:xfrm>
        </p:spPr>
        <p:txBody>
          <a:bodyPr/>
          <a:lstStyle/>
          <a:p>
            <a:pPr marL="0" indent="0">
              <a:buNone/>
            </a:pPr>
            <a:r>
              <a:rPr lang="en-US" dirty="0"/>
              <a:t>Then through the main panel and to the toaster</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9589007" y="2221992"/>
            <a:ext cx="2083307" cy="188366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7845552" y="3727703"/>
            <a:ext cx="280670" cy="978535"/>
          </a:xfrm>
          <a:custGeom>
            <a:avLst/>
            <a:gdLst/>
            <a:ahLst/>
            <a:cxnLst/>
            <a:rect l="l" t="t" r="r" b="b"/>
            <a:pathLst>
              <a:path w="280670" h="978535">
                <a:moveTo>
                  <a:pt x="210312" y="140208"/>
                </a:moveTo>
                <a:lnTo>
                  <a:pt x="70103" y="140208"/>
                </a:lnTo>
                <a:lnTo>
                  <a:pt x="70103" y="978408"/>
                </a:lnTo>
                <a:lnTo>
                  <a:pt x="210312" y="978408"/>
                </a:lnTo>
                <a:lnTo>
                  <a:pt x="210312" y="140208"/>
                </a:lnTo>
                <a:close/>
              </a:path>
              <a:path w="280670" h="978535">
                <a:moveTo>
                  <a:pt x="140207" y="0"/>
                </a:moveTo>
                <a:lnTo>
                  <a:pt x="0" y="140208"/>
                </a:lnTo>
                <a:lnTo>
                  <a:pt x="280416" y="140208"/>
                </a:lnTo>
                <a:lnTo>
                  <a:pt x="140207" y="0"/>
                </a:lnTo>
                <a:close/>
              </a:path>
            </a:pathLst>
          </a:custGeom>
          <a:solidFill>
            <a:srgbClr val="FF0000"/>
          </a:solidFill>
        </p:spPr>
        <p:txBody>
          <a:bodyPr wrap="square" lIns="0" tIns="0" rIns="0" bIns="0" rtlCol="0"/>
          <a:lstStyle/>
          <a:p>
            <a:endParaRPr/>
          </a:p>
        </p:txBody>
      </p:sp>
      <p:sp>
        <p:nvSpPr>
          <p:cNvPr id="10" name="object 10"/>
          <p:cNvSpPr/>
          <p:nvPr/>
        </p:nvSpPr>
        <p:spPr>
          <a:xfrm>
            <a:off x="7845552" y="3727703"/>
            <a:ext cx="280670" cy="978535"/>
          </a:xfrm>
          <a:custGeom>
            <a:avLst/>
            <a:gdLst/>
            <a:ahLst/>
            <a:cxnLst/>
            <a:rect l="l" t="t" r="r" b="b"/>
            <a:pathLst>
              <a:path w="280670" h="978535">
                <a:moveTo>
                  <a:pt x="0" y="140208"/>
                </a:moveTo>
                <a:lnTo>
                  <a:pt x="140207" y="0"/>
                </a:lnTo>
                <a:lnTo>
                  <a:pt x="280416" y="140208"/>
                </a:lnTo>
                <a:lnTo>
                  <a:pt x="210312" y="140208"/>
                </a:lnTo>
                <a:lnTo>
                  <a:pt x="210312" y="978408"/>
                </a:lnTo>
                <a:lnTo>
                  <a:pt x="70103" y="978408"/>
                </a:lnTo>
                <a:lnTo>
                  <a:pt x="70103" y="140208"/>
                </a:lnTo>
                <a:lnTo>
                  <a:pt x="0" y="140208"/>
                </a:lnTo>
                <a:close/>
              </a:path>
            </a:pathLst>
          </a:custGeom>
          <a:ln w="15240">
            <a:solidFill>
              <a:srgbClr val="1F7CAC"/>
            </a:solidFill>
          </a:ln>
        </p:spPr>
        <p:txBody>
          <a:bodyPr wrap="square" lIns="0" tIns="0" rIns="0" bIns="0" rtlCol="0"/>
          <a:lstStyle/>
          <a:p>
            <a:endParaRPr/>
          </a:p>
        </p:txBody>
      </p:sp>
    </p:spTree>
    <p:extLst>
      <p:ext uri="{BB962C8B-B14F-4D97-AF65-F5344CB8AC3E}">
        <p14:creationId xmlns:p14="http://schemas.microsoft.com/office/powerpoint/2010/main" val="4040355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13" name="Content Placeholder 12">
            <a:extLst>
              <a:ext uri="{FF2B5EF4-FFF2-40B4-BE49-F238E27FC236}">
                <a16:creationId xmlns:a16="http://schemas.microsoft.com/office/drawing/2014/main" id="{625D59DF-3C49-F843-B649-6846B69AD901}"/>
              </a:ext>
            </a:extLst>
          </p:cNvPr>
          <p:cNvSpPr>
            <a:spLocks noGrp="1"/>
          </p:cNvSpPr>
          <p:nvPr>
            <p:ph idx="1"/>
          </p:nvPr>
        </p:nvSpPr>
        <p:spPr>
          <a:xfrm>
            <a:off x="632459" y="4975948"/>
            <a:ext cx="10515600" cy="574676"/>
          </a:xfrm>
        </p:spPr>
        <p:txBody>
          <a:bodyPr/>
          <a:lstStyle/>
          <a:p>
            <a:pPr marL="0" indent="0">
              <a:buNone/>
            </a:pPr>
            <a:r>
              <a:rPr lang="en-US" dirty="0"/>
              <a:t>Then through the main panel and to the toaster</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9589007" y="2221992"/>
            <a:ext cx="2083307" cy="188366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0517123" y="4105655"/>
            <a:ext cx="280670" cy="978535"/>
          </a:xfrm>
          <a:custGeom>
            <a:avLst/>
            <a:gdLst/>
            <a:ahLst/>
            <a:cxnLst/>
            <a:rect l="l" t="t" r="r" b="b"/>
            <a:pathLst>
              <a:path w="280670" h="978535">
                <a:moveTo>
                  <a:pt x="210311" y="140208"/>
                </a:moveTo>
                <a:lnTo>
                  <a:pt x="70103" y="140208"/>
                </a:lnTo>
                <a:lnTo>
                  <a:pt x="70103" y="978408"/>
                </a:lnTo>
                <a:lnTo>
                  <a:pt x="210311" y="978408"/>
                </a:lnTo>
                <a:lnTo>
                  <a:pt x="210311" y="140208"/>
                </a:lnTo>
                <a:close/>
              </a:path>
              <a:path w="280670" h="978535">
                <a:moveTo>
                  <a:pt x="140207" y="0"/>
                </a:moveTo>
                <a:lnTo>
                  <a:pt x="0" y="140208"/>
                </a:lnTo>
                <a:lnTo>
                  <a:pt x="280416" y="140208"/>
                </a:lnTo>
                <a:lnTo>
                  <a:pt x="140207" y="0"/>
                </a:lnTo>
                <a:close/>
              </a:path>
            </a:pathLst>
          </a:custGeom>
          <a:solidFill>
            <a:srgbClr val="FF0000"/>
          </a:solidFill>
        </p:spPr>
        <p:txBody>
          <a:bodyPr wrap="square" lIns="0" tIns="0" rIns="0" bIns="0" rtlCol="0"/>
          <a:lstStyle/>
          <a:p>
            <a:endParaRPr/>
          </a:p>
        </p:txBody>
      </p:sp>
      <p:sp>
        <p:nvSpPr>
          <p:cNvPr id="10" name="object 10"/>
          <p:cNvSpPr/>
          <p:nvPr/>
        </p:nvSpPr>
        <p:spPr>
          <a:xfrm>
            <a:off x="10517123" y="4105655"/>
            <a:ext cx="280670" cy="978535"/>
          </a:xfrm>
          <a:custGeom>
            <a:avLst/>
            <a:gdLst/>
            <a:ahLst/>
            <a:cxnLst/>
            <a:rect l="l" t="t" r="r" b="b"/>
            <a:pathLst>
              <a:path w="280670" h="978535">
                <a:moveTo>
                  <a:pt x="0" y="140208"/>
                </a:moveTo>
                <a:lnTo>
                  <a:pt x="140207" y="0"/>
                </a:lnTo>
                <a:lnTo>
                  <a:pt x="280416" y="140208"/>
                </a:lnTo>
                <a:lnTo>
                  <a:pt x="210311" y="140208"/>
                </a:lnTo>
                <a:lnTo>
                  <a:pt x="210311" y="978408"/>
                </a:lnTo>
                <a:lnTo>
                  <a:pt x="70103" y="978408"/>
                </a:lnTo>
                <a:lnTo>
                  <a:pt x="70103" y="140208"/>
                </a:lnTo>
                <a:lnTo>
                  <a:pt x="0" y="140208"/>
                </a:lnTo>
                <a:close/>
              </a:path>
            </a:pathLst>
          </a:custGeom>
          <a:ln w="15240">
            <a:solidFill>
              <a:srgbClr val="1F7CAC"/>
            </a:solidFill>
          </a:ln>
        </p:spPr>
        <p:txBody>
          <a:bodyPr wrap="square" lIns="0" tIns="0" rIns="0" bIns="0" rtlCol="0"/>
          <a:lstStyle/>
          <a:p>
            <a:endParaRPr/>
          </a:p>
        </p:txBody>
      </p:sp>
    </p:spTree>
    <p:extLst>
      <p:ext uri="{BB962C8B-B14F-4D97-AF65-F5344CB8AC3E}">
        <p14:creationId xmlns:p14="http://schemas.microsoft.com/office/powerpoint/2010/main" val="2814499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13" name="Content Placeholder 12">
            <a:extLst>
              <a:ext uri="{FF2B5EF4-FFF2-40B4-BE49-F238E27FC236}">
                <a16:creationId xmlns:a16="http://schemas.microsoft.com/office/drawing/2014/main" id="{5EE50264-2FE0-7F4B-8618-4FDE81DFE443}"/>
              </a:ext>
            </a:extLst>
          </p:cNvPr>
          <p:cNvSpPr>
            <a:spLocks noGrp="1"/>
          </p:cNvSpPr>
          <p:nvPr>
            <p:ph idx="1"/>
          </p:nvPr>
        </p:nvSpPr>
        <p:spPr>
          <a:xfrm>
            <a:off x="557783" y="4777232"/>
            <a:ext cx="10515600" cy="574040"/>
          </a:xfrm>
        </p:spPr>
        <p:txBody>
          <a:bodyPr/>
          <a:lstStyle/>
          <a:p>
            <a:pPr marL="0" indent="0">
              <a:buNone/>
            </a:pPr>
            <a:r>
              <a:rPr lang="en-US" dirty="0"/>
              <a:t>So this is what we get…..</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9589007" y="2221992"/>
            <a:ext cx="2083307" cy="1883663"/>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96083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426910"/>
            <a:ext cx="10515600" cy="1325563"/>
          </a:xfrm>
        </p:spPr>
        <p:txBody>
          <a:bodyPr vert="horz" wrap="square" lIns="0" tIns="42545" rIns="0" bIns="0" rtlCol="0">
            <a:spAutoFit/>
          </a:bodyPr>
          <a:lstStyle/>
          <a:p>
            <a:r>
              <a:rPr lang="en-US" dirty="0"/>
              <a:t>The 35 Most Missed &amp; Misunderstood </a:t>
            </a:r>
            <a:br>
              <a:rPr lang="en-US" dirty="0"/>
            </a:br>
            <a:r>
              <a:rPr lang="en-US" dirty="0"/>
              <a:t>Electrical Inspection Items</a:t>
            </a:r>
          </a:p>
        </p:txBody>
      </p:sp>
      <p:sp>
        <p:nvSpPr>
          <p:cNvPr id="16" name="Content Placeholder 15">
            <a:extLst>
              <a:ext uri="{FF2B5EF4-FFF2-40B4-BE49-F238E27FC236}">
                <a16:creationId xmlns:a16="http://schemas.microsoft.com/office/drawing/2014/main" id="{966C601D-11A2-3149-88F3-924DA83C80D7}"/>
              </a:ext>
            </a:extLst>
          </p:cNvPr>
          <p:cNvSpPr>
            <a:spLocks noGrp="1"/>
          </p:cNvSpPr>
          <p:nvPr>
            <p:ph idx="1"/>
          </p:nvPr>
        </p:nvSpPr>
        <p:spPr>
          <a:xfrm>
            <a:off x="475641" y="5164835"/>
            <a:ext cx="10515600" cy="492303"/>
          </a:xfrm>
        </p:spPr>
        <p:txBody>
          <a:bodyPr/>
          <a:lstStyle/>
          <a:p>
            <a:pPr marL="0" indent="0">
              <a:buNone/>
            </a:pPr>
            <a:r>
              <a:rPr lang="en-US" dirty="0"/>
              <a:t>Normal Circuit flow of electric</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9" name="object 9"/>
          <p:cNvSpPr/>
          <p:nvPr/>
        </p:nvSpPr>
        <p:spPr>
          <a:xfrm>
            <a:off x="2817039" y="3192259"/>
            <a:ext cx="525308" cy="399427"/>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9589007" y="2221992"/>
            <a:ext cx="2083307" cy="1883663"/>
          </a:xfrm>
          <a:prstGeom prst="rect">
            <a:avLst/>
          </a:prstGeom>
          <a:blipFill>
            <a:blip r:embed="rId7" cstate="print"/>
            <a:stretch>
              <a:fillRect/>
            </a:stretch>
          </a:blipFill>
        </p:spPr>
        <p:txBody>
          <a:bodyPr wrap="square" lIns="0" tIns="0" rIns="0" bIns="0" rtlCol="0"/>
          <a:lstStyle/>
          <a:p>
            <a:endParaRPr/>
          </a:p>
        </p:txBody>
      </p:sp>
      <p:sp>
        <p:nvSpPr>
          <p:cNvPr id="14" name="TextBox 13">
            <a:extLst>
              <a:ext uri="{FF2B5EF4-FFF2-40B4-BE49-F238E27FC236}">
                <a16:creationId xmlns:a16="http://schemas.microsoft.com/office/drawing/2014/main" id="{7220592C-46CF-6C4D-A154-9474C132FEBE}"/>
              </a:ext>
            </a:extLst>
          </p:cNvPr>
          <p:cNvSpPr txBox="1"/>
          <p:nvPr/>
        </p:nvSpPr>
        <p:spPr>
          <a:xfrm>
            <a:off x="425945" y="4151804"/>
            <a:ext cx="5307496" cy="369332"/>
          </a:xfrm>
          <a:prstGeom prst="rect">
            <a:avLst/>
          </a:prstGeom>
          <a:noFill/>
        </p:spPr>
        <p:txBody>
          <a:bodyPr wrap="square" rtlCol="0">
            <a:spAutoFit/>
          </a:bodyPr>
          <a:lstStyle/>
          <a:p>
            <a:r>
              <a:rPr lang="en-US" spc="-5" dirty="0">
                <a:solidFill>
                  <a:schemeClr val="accent5"/>
                </a:solidFill>
                <a:latin typeface="Avenir Next Condensed Medium" panose="020B0506020202020204" pitchFamily="34" charset="0"/>
                <a:cs typeface="Corbel"/>
              </a:rPr>
              <a:t>Back to </a:t>
            </a:r>
            <a:r>
              <a:rPr lang="en-US" dirty="0">
                <a:solidFill>
                  <a:schemeClr val="accent5"/>
                </a:solidFill>
                <a:latin typeface="Avenir Next Condensed Medium" panose="020B0506020202020204" pitchFamily="34" charset="0"/>
                <a:cs typeface="Corbel"/>
              </a:rPr>
              <a:t>its </a:t>
            </a:r>
            <a:r>
              <a:rPr lang="en-US" spc="-5" dirty="0">
                <a:solidFill>
                  <a:schemeClr val="accent5"/>
                </a:solidFill>
                <a:latin typeface="Avenir Next Condensed Medium" panose="020B0506020202020204" pitchFamily="34" charset="0"/>
                <a:cs typeface="Corbel"/>
              </a:rPr>
              <a:t>source the</a:t>
            </a:r>
            <a:r>
              <a:rPr lang="en-US" spc="-20" dirty="0">
                <a:solidFill>
                  <a:schemeClr val="accent5"/>
                </a:solidFill>
                <a:latin typeface="Avenir Next Condensed Medium" panose="020B0506020202020204" pitchFamily="34" charset="0"/>
                <a:cs typeface="Corbel"/>
              </a:rPr>
              <a:t> </a:t>
            </a:r>
            <a:r>
              <a:rPr lang="en-US" spc="-10" dirty="0">
                <a:solidFill>
                  <a:schemeClr val="accent5"/>
                </a:solidFill>
                <a:latin typeface="Avenir Next Condensed Medium" panose="020B0506020202020204" pitchFamily="34" charset="0"/>
                <a:cs typeface="Corbel"/>
              </a:rPr>
              <a:t>transformer</a:t>
            </a:r>
            <a:endParaRPr lang="en-US" dirty="0">
              <a:solidFill>
                <a:schemeClr val="accent5"/>
              </a:solidFill>
              <a:latin typeface="Avenir Next Condensed Medium" panose="020B0506020202020204" pitchFamily="34" charset="0"/>
            </a:endParaRPr>
          </a:p>
        </p:txBody>
      </p:sp>
    </p:spTree>
    <p:extLst>
      <p:ext uri="{BB962C8B-B14F-4D97-AF65-F5344CB8AC3E}">
        <p14:creationId xmlns:p14="http://schemas.microsoft.com/office/powerpoint/2010/main" val="260863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2"/>
          <p:cNvSpPr txBox="1"/>
          <p:nvPr/>
        </p:nvSpPr>
        <p:spPr>
          <a:xfrm>
            <a:off x="954659" y="152526"/>
            <a:ext cx="10282681" cy="1355090"/>
          </a:xfrm>
          <a:prstGeom prst="rect">
            <a:avLst/>
          </a:prstGeom>
        </p:spPr>
        <p:txBody>
          <a:bodyPr vert="horz" wrap="square" lIns="0" tIns="0" rIns="0" bIns="0" rtlCol="0" anchor="ctr">
            <a:normAutofit/>
          </a:bodyPr>
          <a:lstStyle/>
          <a:p>
            <a:pPr marL="12700" marR="5080">
              <a:lnSpc>
                <a:spcPct val="90000"/>
              </a:lnSpc>
              <a:spcBef>
                <a:spcPct val="0"/>
              </a:spcBef>
              <a:spcAft>
                <a:spcPts val="600"/>
              </a:spcAft>
            </a:pPr>
            <a:endParaRPr b="1" i="0" kern="1200" dirty="0">
              <a:solidFill>
                <a:srgbClr val="0C5A82"/>
              </a:solidFill>
              <a:latin typeface="Times New Roman"/>
              <a:ea typeface="+mj-ea"/>
              <a:cs typeface="Times New Roman"/>
            </a:endParaRPr>
          </a:p>
        </p:txBody>
      </p:sp>
      <p:sp>
        <p:nvSpPr>
          <p:cNvPr id="10" name="Title 9">
            <a:extLst>
              <a:ext uri="{FF2B5EF4-FFF2-40B4-BE49-F238E27FC236}">
                <a16:creationId xmlns:a16="http://schemas.microsoft.com/office/drawing/2014/main" id="{262B0752-6881-034D-9C32-14858A870DC0}"/>
              </a:ext>
            </a:extLst>
          </p:cNvPr>
          <p:cNvSpPr>
            <a:spLocks noGrp="1"/>
          </p:cNvSpPr>
          <p:nvPr>
            <p:ph type="title"/>
          </p:nvPr>
        </p:nvSpPr>
        <p:spPr>
          <a:xfrm>
            <a:off x="838200" y="673056"/>
            <a:ext cx="10515600" cy="1325563"/>
          </a:xfrm>
        </p:spPr>
        <p:txBody>
          <a:bodyPr>
            <a:normAutofit/>
          </a:bodyPr>
          <a:lstStyle/>
          <a:p>
            <a:r>
              <a:rPr lang="en-US" sz="4000" dirty="0">
                <a:cs typeface="Times New Roman"/>
              </a:rPr>
              <a:t>The 35 Most </a:t>
            </a:r>
            <a:r>
              <a:rPr lang="en-US" sz="4000" spc="-5" dirty="0">
                <a:cs typeface="Times New Roman"/>
              </a:rPr>
              <a:t>Missed </a:t>
            </a:r>
            <a:r>
              <a:rPr lang="en-US" sz="4000" dirty="0">
                <a:cs typeface="Times New Roman"/>
              </a:rPr>
              <a:t>&amp;</a:t>
            </a:r>
            <a:r>
              <a:rPr lang="en-US" sz="4000" spc="-70" dirty="0">
                <a:cs typeface="Times New Roman"/>
              </a:rPr>
              <a:t> </a:t>
            </a:r>
            <a:r>
              <a:rPr lang="en-US" sz="4000" dirty="0">
                <a:cs typeface="Times New Roman"/>
              </a:rPr>
              <a:t>Misunderstood</a:t>
            </a:r>
            <a:br>
              <a:rPr lang="en-US" sz="4000" dirty="0">
                <a:cs typeface="Times New Roman"/>
              </a:rPr>
            </a:br>
            <a:r>
              <a:rPr lang="en-US" sz="4000" dirty="0">
                <a:cs typeface="Times New Roman"/>
              </a:rPr>
              <a:t>Electrical Inspection</a:t>
            </a:r>
            <a:r>
              <a:rPr lang="en-US" sz="4000" spc="-60" dirty="0">
                <a:cs typeface="Times New Roman"/>
              </a:rPr>
              <a:t> </a:t>
            </a:r>
            <a:r>
              <a:rPr lang="en-US" sz="4000" dirty="0">
                <a:cs typeface="Times New Roman"/>
              </a:rPr>
              <a:t>Items</a:t>
            </a:r>
            <a:endParaRPr lang="en-US" sz="4000" dirty="0"/>
          </a:p>
        </p:txBody>
      </p:sp>
      <p:sp>
        <p:nvSpPr>
          <p:cNvPr id="13" name="Content Placeholder 12">
            <a:extLst>
              <a:ext uri="{FF2B5EF4-FFF2-40B4-BE49-F238E27FC236}">
                <a16:creationId xmlns:a16="http://schemas.microsoft.com/office/drawing/2014/main" id="{BF37B811-E460-5F40-A616-6DD31DADD429}"/>
              </a:ext>
            </a:extLst>
          </p:cNvPr>
          <p:cNvSpPr>
            <a:spLocks noGrp="1"/>
          </p:cNvSpPr>
          <p:nvPr>
            <p:ph idx="1"/>
          </p:nvPr>
        </p:nvSpPr>
        <p:spPr>
          <a:xfrm>
            <a:off x="838201" y="1998619"/>
            <a:ext cx="10515600" cy="3809057"/>
          </a:xfrm>
        </p:spPr>
        <p:txBody>
          <a:bodyPr>
            <a:normAutofit/>
          </a:bodyPr>
          <a:lstStyle/>
          <a:p>
            <a:pPr marL="12700" marR="5080">
              <a:lnSpc>
                <a:spcPct val="150000"/>
              </a:lnSpc>
              <a:spcBef>
                <a:spcPct val="0"/>
              </a:spcBef>
              <a:spcAft>
                <a:spcPts val="600"/>
              </a:spcAft>
            </a:pPr>
            <a:r>
              <a:rPr lang="en-US" sz="2400" dirty="0">
                <a:cs typeface="Times New Roman"/>
              </a:rPr>
              <a:t>I want to avoid a boring two hour</a:t>
            </a:r>
            <a:r>
              <a:rPr lang="en-US" sz="2400" spc="-150" dirty="0">
                <a:cs typeface="Times New Roman"/>
              </a:rPr>
              <a:t> </a:t>
            </a:r>
            <a:r>
              <a:rPr lang="en-US" sz="2400" spc="5" dirty="0">
                <a:cs typeface="Times New Roman"/>
              </a:rPr>
              <a:t>long-dry </a:t>
            </a:r>
            <a:r>
              <a:rPr lang="en-US" sz="2400" dirty="0">
                <a:cs typeface="Times New Roman"/>
              </a:rPr>
              <a:t>lecture….</a:t>
            </a:r>
          </a:p>
          <a:p>
            <a:pPr marR="391160">
              <a:lnSpc>
                <a:spcPct val="150000"/>
              </a:lnSpc>
              <a:spcBef>
                <a:spcPct val="0"/>
              </a:spcBef>
              <a:spcAft>
                <a:spcPts val="600"/>
              </a:spcAft>
            </a:pPr>
            <a:r>
              <a:rPr lang="en-US" sz="2400" spc="-45" dirty="0">
                <a:cs typeface="Times New Roman"/>
              </a:rPr>
              <a:t>With </a:t>
            </a:r>
            <a:r>
              <a:rPr lang="en-US" sz="2400" dirty="0">
                <a:cs typeface="Times New Roman"/>
              </a:rPr>
              <a:t>participation, I believe we can</a:t>
            </a:r>
            <a:r>
              <a:rPr lang="en-US" sz="2400" spc="-85" dirty="0">
                <a:cs typeface="Times New Roman"/>
              </a:rPr>
              <a:t> </a:t>
            </a:r>
            <a:r>
              <a:rPr lang="en-US" sz="2400" dirty="0">
                <a:cs typeface="Times New Roman"/>
              </a:rPr>
              <a:t>have  an exciting informational and enjoyable </a:t>
            </a:r>
            <a:br>
              <a:rPr lang="en-US" sz="2400" dirty="0">
                <a:cs typeface="Times New Roman"/>
              </a:rPr>
            </a:br>
            <a:r>
              <a:rPr lang="en-US" sz="2400" dirty="0">
                <a:cs typeface="Times New Roman"/>
              </a:rPr>
              <a:t>two</a:t>
            </a:r>
            <a:r>
              <a:rPr lang="en-US" sz="2400" spc="-5" dirty="0">
                <a:cs typeface="Times New Roman"/>
              </a:rPr>
              <a:t> </a:t>
            </a:r>
            <a:r>
              <a:rPr lang="en-US" sz="2400" dirty="0">
                <a:cs typeface="Times New Roman"/>
              </a:rPr>
              <a:t>hours.</a:t>
            </a:r>
          </a:p>
          <a:p>
            <a:pPr marL="12700" marR="391160">
              <a:lnSpc>
                <a:spcPct val="150000"/>
              </a:lnSpc>
              <a:spcBef>
                <a:spcPct val="0"/>
              </a:spcBef>
              <a:spcAft>
                <a:spcPts val="600"/>
              </a:spcAft>
            </a:pPr>
            <a:r>
              <a:rPr lang="en-US" sz="2400" spc="-5" dirty="0">
                <a:cs typeface="Times New Roman"/>
              </a:rPr>
              <a:t>Answer with </a:t>
            </a:r>
            <a:r>
              <a:rPr lang="en-US" sz="2400" dirty="0">
                <a:cs typeface="Times New Roman"/>
              </a:rPr>
              <a:t>a </a:t>
            </a:r>
            <a:r>
              <a:rPr lang="en-US" sz="2400" spc="-5" dirty="0">
                <a:cs typeface="Times New Roman"/>
              </a:rPr>
              <a:t>show </a:t>
            </a:r>
            <a:r>
              <a:rPr lang="en-US" sz="2400" dirty="0">
                <a:cs typeface="Times New Roman"/>
              </a:rPr>
              <a:t>of</a:t>
            </a:r>
            <a:r>
              <a:rPr lang="en-US" sz="2400" spc="-50" dirty="0">
                <a:cs typeface="Times New Roman"/>
              </a:rPr>
              <a:t> </a:t>
            </a:r>
            <a:r>
              <a:rPr lang="en-US" sz="2400" dirty="0">
                <a:cs typeface="Times New Roman"/>
              </a:rPr>
              <a:t>hands…..</a:t>
            </a:r>
          </a:p>
          <a:p>
            <a:endParaRPr lang="en-US" sz="2400" dirty="0"/>
          </a:p>
        </p:txBody>
      </p:sp>
    </p:spTree>
    <p:extLst>
      <p:ext uri="{BB962C8B-B14F-4D97-AF65-F5344CB8AC3E}">
        <p14:creationId xmlns:p14="http://schemas.microsoft.com/office/powerpoint/2010/main" val="2475382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18" name="Content Placeholder 15">
            <a:extLst>
              <a:ext uri="{FF2B5EF4-FFF2-40B4-BE49-F238E27FC236}">
                <a16:creationId xmlns:a16="http://schemas.microsoft.com/office/drawing/2014/main" id="{8C274463-2C73-C54D-9587-1C2503E3B3BC}"/>
              </a:ext>
            </a:extLst>
          </p:cNvPr>
          <p:cNvSpPr>
            <a:spLocks noGrp="1"/>
          </p:cNvSpPr>
          <p:nvPr>
            <p:ph idx="1"/>
          </p:nvPr>
        </p:nvSpPr>
        <p:spPr>
          <a:xfrm>
            <a:off x="475641" y="5164835"/>
            <a:ext cx="10515600" cy="492303"/>
          </a:xfrm>
        </p:spPr>
        <p:txBody>
          <a:bodyPr/>
          <a:lstStyle/>
          <a:p>
            <a:pPr marL="0" indent="0">
              <a:buNone/>
            </a:pPr>
            <a:r>
              <a:rPr lang="en-US" dirty="0"/>
              <a:t>Normal Circuit flow of electric</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9" name="object 9"/>
          <p:cNvSpPr/>
          <p:nvPr/>
        </p:nvSpPr>
        <p:spPr>
          <a:xfrm>
            <a:off x="3772815" y="2716402"/>
            <a:ext cx="748676" cy="55410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817039" y="3192259"/>
            <a:ext cx="525308" cy="399427"/>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9589007" y="2221992"/>
            <a:ext cx="2083307" cy="1883663"/>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39436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16" name="Content Placeholder 15">
            <a:extLst>
              <a:ext uri="{FF2B5EF4-FFF2-40B4-BE49-F238E27FC236}">
                <a16:creationId xmlns:a16="http://schemas.microsoft.com/office/drawing/2014/main" id="{B2D32A0E-EE68-EA4F-8848-8D7597B23DC4}"/>
              </a:ext>
            </a:extLst>
          </p:cNvPr>
          <p:cNvSpPr>
            <a:spLocks noGrp="1"/>
          </p:cNvSpPr>
          <p:nvPr>
            <p:ph idx="1"/>
          </p:nvPr>
        </p:nvSpPr>
        <p:spPr>
          <a:xfrm>
            <a:off x="475641" y="5164835"/>
            <a:ext cx="10515600" cy="492303"/>
          </a:xfrm>
        </p:spPr>
        <p:txBody>
          <a:bodyPr/>
          <a:lstStyle/>
          <a:p>
            <a:pPr marL="0" indent="0">
              <a:buNone/>
            </a:pPr>
            <a:r>
              <a:rPr lang="en-US" dirty="0"/>
              <a:t>Normal Circuit flow of electric</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9" name="object 9"/>
          <p:cNvSpPr/>
          <p:nvPr/>
        </p:nvSpPr>
        <p:spPr>
          <a:xfrm>
            <a:off x="3772815" y="2716402"/>
            <a:ext cx="748676" cy="55410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817039" y="3192259"/>
            <a:ext cx="525308" cy="39942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893763" y="2453106"/>
            <a:ext cx="746509" cy="543585"/>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9589007" y="2221992"/>
            <a:ext cx="2083307" cy="1883663"/>
          </a:xfrm>
          <a:prstGeom prst="rect">
            <a:avLst/>
          </a:prstGeom>
          <a:blipFill>
            <a:blip r:embed="rId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10618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17" name="Content Placeholder 15">
            <a:extLst>
              <a:ext uri="{FF2B5EF4-FFF2-40B4-BE49-F238E27FC236}">
                <a16:creationId xmlns:a16="http://schemas.microsoft.com/office/drawing/2014/main" id="{5D33A307-0925-6841-8DB1-ACDEC75F48A8}"/>
              </a:ext>
            </a:extLst>
          </p:cNvPr>
          <p:cNvSpPr>
            <a:spLocks noGrp="1"/>
          </p:cNvSpPr>
          <p:nvPr>
            <p:ph idx="1"/>
          </p:nvPr>
        </p:nvSpPr>
        <p:spPr>
          <a:xfrm>
            <a:off x="475641" y="5164835"/>
            <a:ext cx="10515600" cy="492303"/>
          </a:xfrm>
        </p:spPr>
        <p:txBody>
          <a:bodyPr/>
          <a:lstStyle/>
          <a:p>
            <a:pPr marL="0" indent="0">
              <a:buNone/>
            </a:pPr>
            <a:r>
              <a:rPr lang="en-US" dirty="0"/>
              <a:t>Normal Circuit flow of electric</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9" name="object 9"/>
          <p:cNvSpPr/>
          <p:nvPr/>
        </p:nvSpPr>
        <p:spPr>
          <a:xfrm>
            <a:off x="3772815" y="2716402"/>
            <a:ext cx="748676" cy="55410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817039" y="3192259"/>
            <a:ext cx="525308" cy="39942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893763" y="2453106"/>
            <a:ext cx="746509" cy="543585"/>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6146291" y="2449067"/>
            <a:ext cx="670560" cy="347472"/>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9589007" y="2221992"/>
            <a:ext cx="2083307" cy="1883663"/>
          </a:xfrm>
          <a:prstGeom prst="rect">
            <a:avLst/>
          </a:prstGeom>
          <a:blipFill>
            <a:blip r:embed="rId10"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9954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18" name="Content Placeholder 15">
            <a:extLst>
              <a:ext uri="{FF2B5EF4-FFF2-40B4-BE49-F238E27FC236}">
                <a16:creationId xmlns:a16="http://schemas.microsoft.com/office/drawing/2014/main" id="{28D7E8D3-82DD-CE4D-9A83-5C8944E72E82}"/>
              </a:ext>
            </a:extLst>
          </p:cNvPr>
          <p:cNvSpPr>
            <a:spLocks noGrp="1"/>
          </p:cNvSpPr>
          <p:nvPr>
            <p:ph idx="1"/>
          </p:nvPr>
        </p:nvSpPr>
        <p:spPr>
          <a:xfrm>
            <a:off x="475641" y="5164835"/>
            <a:ext cx="10515600" cy="492303"/>
          </a:xfrm>
        </p:spPr>
        <p:txBody>
          <a:bodyPr/>
          <a:lstStyle/>
          <a:p>
            <a:pPr marL="0" indent="0">
              <a:buNone/>
            </a:pPr>
            <a:r>
              <a:rPr lang="en-US" dirty="0"/>
              <a:t>Normal Circuit flow of electric</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9" name="object 9"/>
          <p:cNvSpPr/>
          <p:nvPr/>
        </p:nvSpPr>
        <p:spPr>
          <a:xfrm>
            <a:off x="3772815" y="2716402"/>
            <a:ext cx="748676" cy="55410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817039" y="3192259"/>
            <a:ext cx="525308" cy="39942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893763" y="2453106"/>
            <a:ext cx="746509" cy="543585"/>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6890004" y="2453639"/>
            <a:ext cx="670559" cy="34747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146291" y="2449067"/>
            <a:ext cx="670560" cy="347472"/>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89007" y="2221992"/>
            <a:ext cx="2083307" cy="1883663"/>
          </a:xfrm>
          <a:prstGeom prst="rect">
            <a:avLst/>
          </a:prstGeom>
          <a:blipFill>
            <a:blip r:embed="rId10"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05434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19" name="Content Placeholder 15">
            <a:extLst>
              <a:ext uri="{FF2B5EF4-FFF2-40B4-BE49-F238E27FC236}">
                <a16:creationId xmlns:a16="http://schemas.microsoft.com/office/drawing/2014/main" id="{783C58B2-8EE1-CA4C-B2D3-3DAD4657955B}"/>
              </a:ext>
            </a:extLst>
          </p:cNvPr>
          <p:cNvSpPr>
            <a:spLocks noGrp="1"/>
          </p:cNvSpPr>
          <p:nvPr>
            <p:ph idx="1"/>
          </p:nvPr>
        </p:nvSpPr>
        <p:spPr>
          <a:xfrm>
            <a:off x="475641" y="5164835"/>
            <a:ext cx="10515600" cy="492303"/>
          </a:xfrm>
        </p:spPr>
        <p:txBody>
          <a:bodyPr/>
          <a:lstStyle/>
          <a:p>
            <a:pPr marL="0" indent="0">
              <a:buNone/>
            </a:pPr>
            <a:r>
              <a:rPr lang="en-US" dirty="0"/>
              <a:t>Normal Circuit flow of electric</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9" name="object 9"/>
          <p:cNvSpPr/>
          <p:nvPr/>
        </p:nvSpPr>
        <p:spPr>
          <a:xfrm>
            <a:off x="3772815" y="2716402"/>
            <a:ext cx="748676" cy="55410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817039" y="3192259"/>
            <a:ext cx="525308" cy="39942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893763" y="2453106"/>
            <a:ext cx="746509" cy="543585"/>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6890004" y="2453639"/>
            <a:ext cx="670559" cy="34747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7845552" y="2926079"/>
            <a:ext cx="182879" cy="352043"/>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6146291" y="2449067"/>
            <a:ext cx="670560" cy="347472"/>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9589007" y="2221992"/>
            <a:ext cx="2083307" cy="1883663"/>
          </a:xfrm>
          <a:prstGeom prst="rect">
            <a:avLst/>
          </a:prstGeom>
          <a:blipFill>
            <a:blip r:embed="rId11"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66779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20" name="Content Placeholder 15">
            <a:extLst>
              <a:ext uri="{FF2B5EF4-FFF2-40B4-BE49-F238E27FC236}">
                <a16:creationId xmlns:a16="http://schemas.microsoft.com/office/drawing/2014/main" id="{D1F335F1-A098-DD41-9B06-A9BDFFC2817C}"/>
              </a:ext>
            </a:extLst>
          </p:cNvPr>
          <p:cNvSpPr>
            <a:spLocks noGrp="1"/>
          </p:cNvSpPr>
          <p:nvPr>
            <p:ph idx="1"/>
          </p:nvPr>
        </p:nvSpPr>
        <p:spPr>
          <a:xfrm>
            <a:off x="475641" y="5164835"/>
            <a:ext cx="10515600" cy="492303"/>
          </a:xfrm>
        </p:spPr>
        <p:txBody>
          <a:bodyPr/>
          <a:lstStyle/>
          <a:p>
            <a:pPr marL="0" indent="0">
              <a:buNone/>
            </a:pPr>
            <a:r>
              <a:rPr lang="en-US" dirty="0"/>
              <a:t>Normal Circuit flow of electric</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9" name="object 9"/>
          <p:cNvSpPr/>
          <p:nvPr/>
        </p:nvSpPr>
        <p:spPr>
          <a:xfrm>
            <a:off x="3772815" y="2716402"/>
            <a:ext cx="748676" cy="55410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817039" y="3192259"/>
            <a:ext cx="525308" cy="39942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893763" y="2453106"/>
            <a:ext cx="746509" cy="543585"/>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6890004" y="2453639"/>
            <a:ext cx="670559" cy="34747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7845552" y="2926079"/>
            <a:ext cx="182879" cy="352043"/>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6146291" y="2449067"/>
            <a:ext cx="670560" cy="347472"/>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8212835" y="3724655"/>
            <a:ext cx="670559" cy="347472"/>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9589007" y="2221992"/>
            <a:ext cx="2083307" cy="1883663"/>
          </a:xfrm>
          <a:prstGeom prst="rect">
            <a:avLst/>
          </a:prstGeom>
          <a:blipFill>
            <a:blip r:embed="rId11"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75021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21" name="Content Placeholder 15">
            <a:extLst>
              <a:ext uri="{FF2B5EF4-FFF2-40B4-BE49-F238E27FC236}">
                <a16:creationId xmlns:a16="http://schemas.microsoft.com/office/drawing/2014/main" id="{9EA8A332-A44E-6E48-AE6C-8C57F23561DE}"/>
              </a:ext>
            </a:extLst>
          </p:cNvPr>
          <p:cNvSpPr>
            <a:spLocks noGrp="1"/>
          </p:cNvSpPr>
          <p:nvPr>
            <p:ph idx="1"/>
          </p:nvPr>
        </p:nvSpPr>
        <p:spPr>
          <a:xfrm>
            <a:off x="475641" y="5164835"/>
            <a:ext cx="10515600" cy="492303"/>
          </a:xfrm>
        </p:spPr>
        <p:txBody>
          <a:bodyPr/>
          <a:lstStyle/>
          <a:p>
            <a:pPr marL="0" indent="0">
              <a:buNone/>
            </a:pPr>
            <a:r>
              <a:rPr lang="en-US" dirty="0"/>
              <a:t>Normal Circuit flow of electric</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9" name="object 9"/>
          <p:cNvSpPr/>
          <p:nvPr/>
        </p:nvSpPr>
        <p:spPr>
          <a:xfrm>
            <a:off x="3772815" y="2716402"/>
            <a:ext cx="748676" cy="55410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817039" y="3192259"/>
            <a:ext cx="525308" cy="39942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893763" y="2453106"/>
            <a:ext cx="746509" cy="543585"/>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6890004" y="2453639"/>
            <a:ext cx="670559" cy="34747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7845552" y="2926079"/>
            <a:ext cx="182879" cy="352043"/>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6146291" y="2449067"/>
            <a:ext cx="670560" cy="347472"/>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8212835" y="3724655"/>
            <a:ext cx="670559" cy="347472"/>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9875519" y="2199132"/>
            <a:ext cx="2084831" cy="1877568"/>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9471659" y="3435096"/>
            <a:ext cx="763524" cy="597407"/>
          </a:xfrm>
          <a:prstGeom prst="rect">
            <a:avLst/>
          </a:prstGeom>
          <a:blipFill>
            <a:blip r:embed="rId1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35283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24" name="Content Placeholder 15">
            <a:extLst>
              <a:ext uri="{FF2B5EF4-FFF2-40B4-BE49-F238E27FC236}">
                <a16:creationId xmlns:a16="http://schemas.microsoft.com/office/drawing/2014/main" id="{09F7F558-2711-E24E-94B1-846A3C177811}"/>
              </a:ext>
            </a:extLst>
          </p:cNvPr>
          <p:cNvSpPr>
            <a:spLocks noGrp="1"/>
          </p:cNvSpPr>
          <p:nvPr>
            <p:ph idx="1"/>
          </p:nvPr>
        </p:nvSpPr>
        <p:spPr>
          <a:xfrm>
            <a:off x="475641" y="5164835"/>
            <a:ext cx="10515600" cy="492303"/>
          </a:xfrm>
        </p:spPr>
        <p:txBody>
          <a:bodyPr/>
          <a:lstStyle/>
          <a:p>
            <a:pPr marL="0" indent="0">
              <a:buNone/>
            </a:pPr>
            <a:r>
              <a:rPr lang="en-US" dirty="0"/>
              <a:t>Normal Circuit flow of electric</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1" name="object 21"/>
          <p:cNvSpPr txBox="1"/>
          <p:nvPr/>
        </p:nvSpPr>
        <p:spPr>
          <a:xfrm>
            <a:off x="9627869" y="4427296"/>
            <a:ext cx="1993900" cy="879475"/>
          </a:xfrm>
          <a:prstGeom prst="rect">
            <a:avLst/>
          </a:prstGeom>
        </p:spPr>
        <p:txBody>
          <a:bodyPr vert="horz" wrap="square" lIns="0" tIns="12065" rIns="0" bIns="0" rtlCol="0">
            <a:spAutoFit/>
          </a:bodyPr>
          <a:lstStyle/>
          <a:p>
            <a:pPr marL="12700" marR="5080">
              <a:lnSpc>
                <a:spcPct val="100000"/>
              </a:lnSpc>
              <a:spcBef>
                <a:spcPts val="95"/>
              </a:spcBef>
            </a:pPr>
            <a:r>
              <a:rPr sz="2800" spc="-30" dirty="0">
                <a:solidFill>
                  <a:schemeClr val="accent1"/>
                </a:solidFill>
                <a:latin typeface="Avenir Next Condensed Medium" panose="020B0506020202020204" pitchFamily="34" charset="0"/>
                <a:cs typeface="Times New Roman"/>
              </a:rPr>
              <a:t>Toaster </a:t>
            </a:r>
            <a:r>
              <a:rPr sz="2800" spc="-5" dirty="0">
                <a:solidFill>
                  <a:schemeClr val="accent1"/>
                </a:solidFill>
                <a:latin typeface="Avenir Next Condensed Medium" panose="020B0506020202020204" pitchFamily="34" charset="0"/>
                <a:cs typeface="Times New Roman"/>
              </a:rPr>
              <a:t>heats  </a:t>
            </a:r>
            <a:r>
              <a:rPr sz="2800" spc="-45" dirty="0">
                <a:solidFill>
                  <a:schemeClr val="accent1"/>
                </a:solidFill>
                <a:latin typeface="Avenir Next Condensed Medium" panose="020B0506020202020204" pitchFamily="34" charset="0"/>
                <a:cs typeface="Times New Roman"/>
              </a:rPr>
              <a:t>Toast </a:t>
            </a:r>
            <a:r>
              <a:rPr sz="2800" dirty="0">
                <a:solidFill>
                  <a:schemeClr val="accent1"/>
                </a:solidFill>
                <a:latin typeface="Avenir Next Condensed Medium" panose="020B0506020202020204" pitchFamily="34" charset="0"/>
                <a:cs typeface="Times New Roman"/>
              </a:rPr>
              <a:t>pops</a:t>
            </a:r>
            <a:r>
              <a:rPr sz="2800" spc="-50" dirty="0">
                <a:solidFill>
                  <a:schemeClr val="accent1"/>
                </a:solidFill>
                <a:latin typeface="Avenir Next Condensed Medium" panose="020B0506020202020204" pitchFamily="34" charset="0"/>
                <a:cs typeface="Times New Roman"/>
              </a:rPr>
              <a:t> </a:t>
            </a:r>
            <a:r>
              <a:rPr sz="2800" spc="-5" dirty="0">
                <a:solidFill>
                  <a:schemeClr val="accent1"/>
                </a:solidFill>
                <a:latin typeface="Avenir Next Condensed Medium" panose="020B0506020202020204" pitchFamily="34" charset="0"/>
                <a:cs typeface="Times New Roman"/>
              </a:rPr>
              <a:t>up</a:t>
            </a:r>
            <a:endParaRPr sz="2800" dirty="0">
              <a:solidFill>
                <a:schemeClr val="accent1"/>
              </a:solidFill>
              <a:latin typeface="Avenir Next Condensed Medium" panose="020B0506020202020204" pitchFamily="34" charset="0"/>
              <a:cs typeface="Times New Roman"/>
            </a:endParaRPr>
          </a:p>
        </p:txBody>
      </p:sp>
    </p:spTree>
    <p:extLst>
      <p:ext uri="{BB962C8B-B14F-4D97-AF65-F5344CB8AC3E}">
        <p14:creationId xmlns:p14="http://schemas.microsoft.com/office/powerpoint/2010/main" val="2570510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24" name="Content Placeholder 15">
            <a:extLst>
              <a:ext uri="{FF2B5EF4-FFF2-40B4-BE49-F238E27FC236}">
                <a16:creationId xmlns:a16="http://schemas.microsoft.com/office/drawing/2014/main" id="{9133A34F-324C-B340-9C74-81B62BAC7D90}"/>
              </a:ext>
            </a:extLst>
          </p:cNvPr>
          <p:cNvSpPr>
            <a:spLocks noGrp="1"/>
          </p:cNvSpPr>
          <p:nvPr>
            <p:ph idx="1"/>
          </p:nvPr>
        </p:nvSpPr>
        <p:spPr>
          <a:xfrm>
            <a:off x="475641" y="5164835"/>
            <a:ext cx="10515600" cy="492303"/>
          </a:xfrm>
        </p:spPr>
        <p:txBody>
          <a:bodyPr/>
          <a:lstStyle/>
          <a:p>
            <a:pPr marL="0" indent="0">
              <a:buNone/>
            </a:pPr>
            <a:r>
              <a:rPr lang="en-US" dirty="0"/>
              <a:t>Normal Circuit flow of electric</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6" name="object 21">
            <a:extLst>
              <a:ext uri="{FF2B5EF4-FFF2-40B4-BE49-F238E27FC236}">
                <a16:creationId xmlns:a16="http://schemas.microsoft.com/office/drawing/2014/main" id="{FDF39891-73FA-8843-B6C7-0F8CBD04AA71}"/>
              </a:ext>
            </a:extLst>
          </p:cNvPr>
          <p:cNvSpPr txBox="1"/>
          <p:nvPr/>
        </p:nvSpPr>
        <p:spPr>
          <a:xfrm>
            <a:off x="9627869" y="4427296"/>
            <a:ext cx="1993900" cy="1748556"/>
          </a:xfrm>
          <a:prstGeom prst="rect">
            <a:avLst/>
          </a:prstGeom>
        </p:spPr>
        <p:txBody>
          <a:bodyPr vert="horz" wrap="square" lIns="0" tIns="12065" rIns="0" bIns="0" rtlCol="0">
            <a:spAutoFit/>
          </a:bodyPr>
          <a:lstStyle/>
          <a:p>
            <a:pPr marL="12700" marR="5080">
              <a:lnSpc>
                <a:spcPct val="100000"/>
              </a:lnSpc>
              <a:spcBef>
                <a:spcPts val="95"/>
              </a:spcBef>
            </a:pPr>
            <a:r>
              <a:rPr sz="2800" spc="-30" dirty="0">
                <a:solidFill>
                  <a:schemeClr val="accent5"/>
                </a:solidFill>
                <a:latin typeface="Avenir Next Condensed Medium" panose="020B0506020202020204" pitchFamily="34" charset="0"/>
                <a:cs typeface="Times New Roman"/>
              </a:rPr>
              <a:t>Toaster </a:t>
            </a:r>
            <a:r>
              <a:rPr sz="2800" spc="-5" dirty="0">
                <a:solidFill>
                  <a:schemeClr val="accent5"/>
                </a:solidFill>
                <a:latin typeface="Avenir Next Condensed Medium" panose="020B0506020202020204" pitchFamily="34" charset="0"/>
                <a:cs typeface="Times New Roman"/>
              </a:rPr>
              <a:t>heats  </a:t>
            </a:r>
            <a:r>
              <a:rPr sz="2800" spc="-45" dirty="0">
                <a:solidFill>
                  <a:schemeClr val="accent5"/>
                </a:solidFill>
                <a:latin typeface="Avenir Next Condensed Medium" panose="020B0506020202020204" pitchFamily="34" charset="0"/>
                <a:cs typeface="Times New Roman"/>
              </a:rPr>
              <a:t>Toast </a:t>
            </a:r>
            <a:r>
              <a:rPr sz="2800" dirty="0">
                <a:solidFill>
                  <a:schemeClr val="accent5"/>
                </a:solidFill>
                <a:latin typeface="Avenir Next Condensed Medium" panose="020B0506020202020204" pitchFamily="34" charset="0"/>
                <a:cs typeface="Times New Roman"/>
              </a:rPr>
              <a:t>pops</a:t>
            </a:r>
            <a:r>
              <a:rPr sz="2800" spc="-50" dirty="0">
                <a:solidFill>
                  <a:schemeClr val="accent5"/>
                </a:solidFill>
                <a:latin typeface="Avenir Next Condensed Medium" panose="020B0506020202020204" pitchFamily="34" charset="0"/>
                <a:cs typeface="Times New Roman"/>
              </a:rPr>
              <a:t> </a:t>
            </a:r>
            <a:r>
              <a:rPr sz="2800" spc="-5" dirty="0">
                <a:solidFill>
                  <a:schemeClr val="accent5"/>
                </a:solidFill>
                <a:latin typeface="Avenir Next Condensed Medium" panose="020B0506020202020204" pitchFamily="34" charset="0"/>
                <a:cs typeface="Times New Roman"/>
              </a:rPr>
              <a:t>up</a:t>
            </a:r>
            <a:endParaRPr lang="en-US" sz="2800" spc="-5" dirty="0">
              <a:solidFill>
                <a:schemeClr val="accent5"/>
              </a:solidFill>
              <a:latin typeface="Avenir Next Condensed Medium" panose="020B0506020202020204" pitchFamily="34" charset="0"/>
              <a:cs typeface="Times New Roman"/>
            </a:endParaRPr>
          </a:p>
          <a:p>
            <a:pPr marL="12700" marR="5080">
              <a:lnSpc>
                <a:spcPct val="100000"/>
              </a:lnSpc>
              <a:spcBef>
                <a:spcPts val="95"/>
              </a:spcBef>
            </a:pPr>
            <a:r>
              <a:rPr lang="en-US" sz="2800" spc="-5" dirty="0">
                <a:solidFill>
                  <a:schemeClr val="accent1"/>
                </a:solidFill>
                <a:latin typeface="Avenir Next Condensed Medium" panose="020B0506020202020204" pitchFamily="34" charset="0"/>
                <a:cs typeface="Times New Roman"/>
              </a:rPr>
              <a:t>Circuit starts  Return</a:t>
            </a:r>
            <a:r>
              <a:rPr lang="en-US" sz="2800" spc="-20" dirty="0">
                <a:solidFill>
                  <a:schemeClr val="accent1"/>
                </a:solidFill>
                <a:latin typeface="Avenir Next Condensed Medium" panose="020B0506020202020204" pitchFamily="34" charset="0"/>
                <a:cs typeface="Times New Roman"/>
              </a:rPr>
              <a:t> </a:t>
            </a:r>
            <a:r>
              <a:rPr lang="en-US" sz="2800" dirty="0">
                <a:solidFill>
                  <a:schemeClr val="accent1"/>
                </a:solidFill>
                <a:latin typeface="Avenir Next Condensed Medium" panose="020B0506020202020204" pitchFamily="34" charset="0"/>
                <a:cs typeface="Times New Roman"/>
              </a:rPr>
              <a:t>trip</a:t>
            </a:r>
            <a:endParaRPr sz="2800" dirty="0">
              <a:solidFill>
                <a:schemeClr val="accent1"/>
              </a:solidFill>
              <a:latin typeface="Avenir Next Condensed Medium" panose="020B0506020202020204" pitchFamily="34" charset="0"/>
              <a:cs typeface="Times New Roman"/>
            </a:endParaRPr>
          </a:p>
        </p:txBody>
      </p:sp>
    </p:spTree>
    <p:extLst>
      <p:ext uri="{BB962C8B-B14F-4D97-AF65-F5344CB8AC3E}">
        <p14:creationId xmlns:p14="http://schemas.microsoft.com/office/powerpoint/2010/main" val="4076271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25" name="Content Placeholder 15">
            <a:extLst>
              <a:ext uri="{FF2B5EF4-FFF2-40B4-BE49-F238E27FC236}">
                <a16:creationId xmlns:a16="http://schemas.microsoft.com/office/drawing/2014/main" id="{B8D32798-A170-AA4E-8B10-4C7CE691F3FE}"/>
              </a:ext>
            </a:extLst>
          </p:cNvPr>
          <p:cNvSpPr>
            <a:spLocks noGrp="1"/>
          </p:cNvSpPr>
          <p:nvPr>
            <p:ph idx="1"/>
          </p:nvPr>
        </p:nvSpPr>
        <p:spPr>
          <a:xfrm>
            <a:off x="475641" y="5164835"/>
            <a:ext cx="10515600" cy="492303"/>
          </a:xfrm>
        </p:spPr>
        <p:txBody>
          <a:bodyPr/>
          <a:lstStyle/>
          <a:p>
            <a:pPr marL="0" indent="0">
              <a:buNone/>
            </a:pPr>
            <a:r>
              <a:rPr lang="en-US" dirty="0"/>
              <a:t>Normal Circuit flow of electric</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Tree>
    <p:extLst>
      <p:ext uri="{BB962C8B-B14F-4D97-AF65-F5344CB8AC3E}">
        <p14:creationId xmlns:p14="http://schemas.microsoft.com/office/powerpoint/2010/main" val="3402478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A09938-3CE2-0645-8A12-6C8EBC1E9D8F}"/>
              </a:ext>
            </a:extLst>
          </p:cNvPr>
          <p:cNvSpPr>
            <a:spLocks noGrp="1"/>
          </p:cNvSpPr>
          <p:nvPr>
            <p:ph type="title"/>
          </p:nvPr>
        </p:nvSpPr>
        <p:spPr>
          <a:xfrm>
            <a:off x="1664183" y="709398"/>
            <a:ext cx="7347874" cy="2852737"/>
          </a:xfrm>
        </p:spPr>
        <p:txBody>
          <a:bodyPr>
            <a:normAutofit/>
          </a:bodyPr>
          <a:lstStyle/>
          <a:p>
            <a:r>
              <a:rPr lang="en-US" dirty="0"/>
              <a:t>The 35 Most Missed &amp; Misunderstood Electrical Inspection Items </a:t>
            </a:r>
          </a:p>
        </p:txBody>
      </p:sp>
      <p:sp>
        <p:nvSpPr>
          <p:cNvPr id="3" name="object 3"/>
          <p:cNvSpPr txBox="1">
            <a:spLocks noGrp="1"/>
          </p:cNvSpPr>
          <p:nvPr>
            <p:ph type="body" idx="1"/>
          </p:nvPr>
        </p:nvSpPr>
        <p:spPr/>
        <p:txBody>
          <a:bodyPr vert="horz" lIns="0" tIns="244221" rIns="0" bIns="0" rtlCol="0">
            <a:normAutofit/>
          </a:bodyPr>
          <a:lstStyle/>
          <a:p>
            <a:pPr marL="934719" marR="5080">
              <a:spcBef>
                <a:spcPts val="125"/>
              </a:spcBef>
              <a:tabLst>
                <a:tab pos="1433830" algn="l"/>
                <a:tab pos="2031364" algn="l"/>
              </a:tabLst>
            </a:pPr>
            <a:r>
              <a:rPr lang="en-US" sz="2200" dirty="0"/>
              <a:t>T	</a:t>
            </a:r>
            <a:r>
              <a:rPr lang="en-US" sz="2200" spc="-5" dirty="0"/>
              <a:t>F	</a:t>
            </a:r>
            <a:r>
              <a:rPr lang="en-US" sz="2200" dirty="0"/>
              <a:t>1. The </a:t>
            </a:r>
            <a:r>
              <a:rPr lang="en-US" sz="2200" spc="-5" dirty="0"/>
              <a:t>National Electrical </a:t>
            </a:r>
            <a:r>
              <a:rPr lang="en-US" sz="2200" dirty="0"/>
              <a:t>Code </a:t>
            </a:r>
            <a:r>
              <a:rPr lang="en-US" sz="2200" spc="-5" dirty="0"/>
              <a:t>is written</a:t>
            </a:r>
            <a:r>
              <a:rPr lang="en-US" sz="2200" spc="-35" dirty="0"/>
              <a:t> </a:t>
            </a:r>
            <a:r>
              <a:rPr lang="en-US" sz="2200" dirty="0"/>
              <a:t>with </a:t>
            </a:r>
            <a:r>
              <a:rPr lang="en-US" sz="2200" spc="-5" dirty="0"/>
              <a:t>clear explanatory </a:t>
            </a:r>
            <a:r>
              <a:rPr lang="en-US" sz="2200" dirty="0"/>
              <a:t>language </a:t>
            </a:r>
            <a:r>
              <a:rPr lang="en-US" sz="2200" spc="-5" dirty="0"/>
              <a:t>so </a:t>
            </a:r>
            <a:r>
              <a:rPr lang="en-US" sz="2200" dirty="0"/>
              <a:t>that it can meet the </a:t>
            </a:r>
            <a:r>
              <a:rPr lang="en-US" sz="2200" spc="-5" dirty="0"/>
              <a:t>intent </a:t>
            </a:r>
            <a:r>
              <a:rPr lang="en-US" sz="2200" dirty="0"/>
              <a:t>of </a:t>
            </a:r>
            <a:r>
              <a:rPr lang="en-US" sz="2200" spc="-5" dirty="0"/>
              <a:t>being </a:t>
            </a:r>
            <a:r>
              <a:rPr lang="en-US" sz="2200" dirty="0"/>
              <a:t>understood by </a:t>
            </a:r>
            <a:r>
              <a:rPr lang="en-US" sz="2200" spc="-5" dirty="0"/>
              <a:t>persons </a:t>
            </a:r>
            <a:r>
              <a:rPr lang="en-US" sz="2200" dirty="0"/>
              <a:t>without  </a:t>
            </a:r>
            <a:r>
              <a:rPr lang="en-US" sz="2200" spc="-5" dirty="0"/>
              <a:t>specialized</a:t>
            </a:r>
            <a:r>
              <a:rPr lang="en-US" sz="2200" spc="5" dirty="0"/>
              <a:t> </a:t>
            </a:r>
            <a:r>
              <a:rPr lang="en-US" sz="2200" spc="-5" dirty="0"/>
              <a:t>training.</a:t>
            </a:r>
          </a:p>
        </p:txBody>
      </p:sp>
    </p:spTree>
    <p:extLst>
      <p:ext uri="{BB962C8B-B14F-4D97-AF65-F5344CB8AC3E}">
        <p14:creationId xmlns:p14="http://schemas.microsoft.com/office/powerpoint/2010/main" val="1676167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26" name="Content Placeholder 15">
            <a:extLst>
              <a:ext uri="{FF2B5EF4-FFF2-40B4-BE49-F238E27FC236}">
                <a16:creationId xmlns:a16="http://schemas.microsoft.com/office/drawing/2014/main" id="{3AD2F1F3-7C6A-1D4E-959E-7BB230AE9F3E}"/>
              </a:ext>
            </a:extLst>
          </p:cNvPr>
          <p:cNvSpPr>
            <a:spLocks noGrp="1"/>
          </p:cNvSpPr>
          <p:nvPr>
            <p:ph idx="1"/>
          </p:nvPr>
        </p:nvSpPr>
        <p:spPr>
          <a:xfrm>
            <a:off x="475641" y="5164835"/>
            <a:ext cx="10515600" cy="492303"/>
          </a:xfrm>
        </p:spPr>
        <p:txBody>
          <a:bodyPr/>
          <a:lstStyle/>
          <a:p>
            <a:pPr marL="0" indent="0">
              <a:buNone/>
            </a:pPr>
            <a:r>
              <a:rPr lang="en-US" dirty="0"/>
              <a:t>Normal Circuit flow of electric</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46379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27" name="Content Placeholder 15">
            <a:extLst>
              <a:ext uri="{FF2B5EF4-FFF2-40B4-BE49-F238E27FC236}">
                <a16:creationId xmlns:a16="http://schemas.microsoft.com/office/drawing/2014/main" id="{6CE7AF15-2065-E041-AB42-AF7EC689CA97}"/>
              </a:ext>
            </a:extLst>
          </p:cNvPr>
          <p:cNvSpPr>
            <a:spLocks noGrp="1"/>
          </p:cNvSpPr>
          <p:nvPr>
            <p:ph idx="1"/>
          </p:nvPr>
        </p:nvSpPr>
        <p:spPr>
          <a:xfrm>
            <a:off x="475641" y="5164835"/>
            <a:ext cx="10515600" cy="492303"/>
          </a:xfrm>
        </p:spPr>
        <p:txBody>
          <a:bodyPr/>
          <a:lstStyle/>
          <a:p>
            <a:pPr marL="0" indent="0">
              <a:buNone/>
            </a:pPr>
            <a:r>
              <a:rPr lang="en-US" dirty="0"/>
              <a:t>Normal Circuit flow of electric</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97011" y="2677667"/>
            <a:ext cx="233172" cy="650748"/>
          </a:xfrm>
          <a:prstGeom prst="rect">
            <a:avLst/>
          </a:prstGeom>
          <a:blipFill>
            <a:blip r:embed="rId1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72509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28" name="Content Placeholder 15">
            <a:extLst>
              <a:ext uri="{FF2B5EF4-FFF2-40B4-BE49-F238E27FC236}">
                <a16:creationId xmlns:a16="http://schemas.microsoft.com/office/drawing/2014/main" id="{40886D82-3E35-EF46-9ABC-463B8C0D3DD5}"/>
              </a:ext>
            </a:extLst>
          </p:cNvPr>
          <p:cNvSpPr>
            <a:spLocks noGrp="1"/>
          </p:cNvSpPr>
          <p:nvPr>
            <p:ph idx="1"/>
          </p:nvPr>
        </p:nvSpPr>
        <p:spPr>
          <a:xfrm>
            <a:off x="475641" y="5164835"/>
            <a:ext cx="10515600" cy="492303"/>
          </a:xfrm>
        </p:spPr>
        <p:txBody>
          <a:bodyPr/>
          <a:lstStyle/>
          <a:p>
            <a:pPr marL="0" indent="0">
              <a:buNone/>
            </a:pPr>
            <a:r>
              <a:rPr lang="en-US" dirty="0"/>
              <a:t>Normal Circuit flow of electric</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97011" y="2677667"/>
            <a:ext cx="233172" cy="650748"/>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7277100" y="2205227"/>
            <a:ext cx="853440" cy="304800"/>
          </a:xfrm>
          <a:prstGeom prst="rect">
            <a:avLst/>
          </a:prstGeom>
          <a:blipFill>
            <a:blip r:embed="rId1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96470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29" name="Content Placeholder 15">
            <a:extLst>
              <a:ext uri="{FF2B5EF4-FFF2-40B4-BE49-F238E27FC236}">
                <a16:creationId xmlns:a16="http://schemas.microsoft.com/office/drawing/2014/main" id="{18E27284-8437-8F42-9CDD-6D1588ACD158}"/>
              </a:ext>
            </a:extLst>
          </p:cNvPr>
          <p:cNvSpPr>
            <a:spLocks noGrp="1"/>
          </p:cNvSpPr>
          <p:nvPr>
            <p:ph idx="1"/>
          </p:nvPr>
        </p:nvSpPr>
        <p:spPr>
          <a:xfrm>
            <a:off x="475641" y="5164835"/>
            <a:ext cx="10515600" cy="492303"/>
          </a:xfrm>
        </p:spPr>
        <p:txBody>
          <a:bodyPr/>
          <a:lstStyle/>
          <a:p>
            <a:pPr marL="0" indent="0">
              <a:buNone/>
            </a:pPr>
            <a:r>
              <a:rPr lang="en-US" dirty="0"/>
              <a:t>Normal Circuit flow of electric</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97011" y="2677667"/>
            <a:ext cx="233172" cy="650748"/>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7277100" y="2205227"/>
            <a:ext cx="853440" cy="304800"/>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6437376" y="2161032"/>
            <a:ext cx="650748" cy="288036"/>
          </a:xfrm>
          <a:prstGeom prst="rect">
            <a:avLst/>
          </a:prstGeom>
          <a:blipFill>
            <a:blip r:embed="rId1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02495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0" name="Content Placeholder 15">
            <a:extLst>
              <a:ext uri="{FF2B5EF4-FFF2-40B4-BE49-F238E27FC236}">
                <a16:creationId xmlns:a16="http://schemas.microsoft.com/office/drawing/2014/main" id="{2EFC9791-A7D8-784B-B58C-63C3C979751B}"/>
              </a:ext>
            </a:extLst>
          </p:cNvPr>
          <p:cNvSpPr>
            <a:spLocks noGrp="1"/>
          </p:cNvSpPr>
          <p:nvPr>
            <p:ph idx="1"/>
          </p:nvPr>
        </p:nvSpPr>
        <p:spPr>
          <a:xfrm>
            <a:off x="475641" y="5164835"/>
            <a:ext cx="10515600" cy="492303"/>
          </a:xfrm>
        </p:spPr>
        <p:txBody>
          <a:bodyPr/>
          <a:lstStyle/>
          <a:p>
            <a:pPr marL="0" indent="0">
              <a:buNone/>
            </a:pPr>
            <a:r>
              <a:rPr lang="en-US" dirty="0"/>
              <a:t>Normal Circuit flow of electric</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97011" y="2677667"/>
            <a:ext cx="233172" cy="650748"/>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7277100" y="2205227"/>
            <a:ext cx="853440" cy="304800"/>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6437376" y="2161032"/>
            <a:ext cx="650748" cy="288036"/>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5554979" y="2161032"/>
            <a:ext cx="646176" cy="262127"/>
          </a:xfrm>
          <a:prstGeom prst="rect">
            <a:avLst/>
          </a:prstGeom>
          <a:blipFill>
            <a:blip r:embed="rId1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98494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1" name="Content Placeholder 15">
            <a:extLst>
              <a:ext uri="{FF2B5EF4-FFF2-40B4-BE49-F238E27FC236}">
                <a16:creationId xmlns:a16="http://schemas.microsoft.com/office/drawing/2014/main" id="{111D11F0-6CA3-2A4A-8C90-18B0EB829D42}"/>
              </a:ext>
            </a:extLst>
          </p:cNvPr>
          <p:cNvSpPr>
            <a:spLocks noGrp="1"/>
          </p:cNvSpPr>
          <p:nvPr>
            <p:ph idx="1"/>
          </p:nvPr>
        </p:nvSpPr>
        <p:spPr>
          <a:xfrm>
            <a:off x="475641" y="5164835"/>
            <a:ext cx="10515600" cy="492303"/>
          </a:xfrm>
        </p:spPr>
        <p:txBody>
          <a:bodyPr/>
          <a:lstStyle/>
          <a:p>
            <a:pPr marL="0" indent="0">
              <a:buNone/>
            </a:pPr>
            <a:r>
              <a:rPr lang="en-US" dirty="0"/>
              <a:t>Normal Circuit flow of electric</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97011" y="2677667"/>
            <a:ext cx="233172" cy="650748"/>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7277100" y="2205227"/>
            <a:ext cx="853440" cy="304800"/>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6437376" y="2161032"/>
            <a:ext cx="650748" cy="288036"/>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5554979" y="2161032"/>
            <a:ext cx="646176" cy="262127"/>
          </a:xfrm>
          <a:prstGeom prst="rect">
            <a:avLst/>
          </a:prstGeom>
          <a:blipFill>
            <a:blip r:embed="rId15" cstate="print"/>
            <a:stretch>
              <a:fillRect/>
            </a:stretch>
          </a:blipFill>
        </p:spPr>
        <p:txBody>
          <a:bodyPr wrap="square" lIns="0" tIns="0" rIns="0" bIns="0" rtlCol="0"/>
          <a:lstStyle/>
          <a:p>
            <a:endParaRPr/>
          </a:p>
        </p:txBody>
      </p:sp>
      <p:sp>
        <p:nvSpPr>
          <p:cNvPr id="27" name="object 27"/>
          <p:cNvSpPr/>
          <p:nvPr/>
        </p:nvSpPr>
        <p:spPr>
          <a:xfrm>
            <a:off x="4788324" y="2205545"/>
            <a:ext cx="693097" cy="427545"/>
          </a:xfrm>
          <a:prstGeom prst="rect">
            <a:avLst/>
          </a:prstGeom>
          <a:blipFill>
            <a:blip r:embed="rId1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11615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2" name="Content Placeholder 15">
            <a:extLst>
              <a:ext uri="{FF2B5EF4-FFF2-40B4-BE49-F238E27FC236}">
                <a16:creationId xmlns:a16="http://schemas.microsoft.com/office/drawing/2014/main" id="{8103F3A0-06ED-184B-AE3B-55520E1FB7BF}"/>
              </a:ext>
            </a:extLst>
          </p:cNvPr>
          <p:cNvSpPr>
            <a:spLocks noGrp="1"/>
          </p:cNvSpPr>
          <p:nvPr>
            <p:ph idx="1"/>
          </p:nvPr>
        </p:nvSpPr>
        <p:spPr>
          <a:xfrm>
            <a:off x="475641" y="5164835"/>
            <a:ext cx="10515600" cy="492303"/>
          </a:xfrm>
        </p:spPr>
        <p:txBody>
          <a:bodyPr/>
          <a:lstStyle/>
          <a:p>
            <a:pPr marL="0" indent="0">
              <a:buNone/>
            </a:pPr>
            <a:r>
              <a:rPr lang="en-US" dirty="0"/>
              <a:t>Normal Circuit flow of electric</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97011" y="2677667"/>
            <a:ext cx="233172" cy="650748"/>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7277100" y="2205227"/>
            <a:ext cx="853440" cy="304800"/>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6437376" y="2161032"/>
            <a:ext cx="650748" cy="288036"/>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5554979" y="2161032"/>
            <a:ext cx="646176" cy="262127"/>
          </a:xfrm>
          <a:prstGeom prst="rect">
            <a:avLst/>
          </a:prstGeom>
          <a:blipFill>
            <a:blip r:embed="rId15" cstate="print"/>
            <a:stretch>
              <a:fillRect/>
            </a:stretch>
          </a:blipFill>
        </p:spPr>
        <p:txBody>
          <a:bodyPr wrap="square" lIns="0" tIns="0" rIns="0" bIns="0" rtlCol="0"/>
          <a:lstStyle/>
          <a:p>
            <a:endParaRPr/>
          </a:p>
        </p:txBody>
      </p:sp>
      <p:sp>
        <p:nvSpPr>
          <p:cNvPr id="27" name="object 27"/>
          <p:cNvSpPr/>
          <p:nvPr/>
        </p:nvSpPr>
        <p:spPr>
          <a:xfrm>
            <a:off x="4788324" y="2205545"/>
            <a:ext cx="693097" cy="427545"/>
          </a:xfrm>
          <a:prstGeom prst="rect">
            <a:avLst/>
          </a:prstGeom>
          <a:blipFill>
            <a:blip r:embed="rId16" cstate="print"/>
            <a:stretch>
              <a:fillRect/>
            </a:stretch>
          </a:blipFill>
        </p:spPr>
        <p:txBody>
          <a:bodyPr wrap="square" lIns="0" tIns="0" rIns="0" bIns="0" rtlCol="0"/>
          <a:lstStyle/>
          <a:p>
            <a:endParaRPr/>
          </a:p>
        </p:txBody>
      </p:sp>
      <p:sp>
        <p:nvSpPr>
          <p:cNvPr id="28" name="object 28"/>
          <p:cNvSpPr/>
          <p:nvPr/>
        </p:nvSpPr>
        <p:spPr>
          <a:xfrm>
            <a:off x="3963923" y="2447544"/>
            <a:ext cx="701039" cy="487679"/>
          </a:xfrm>
          <a:prstGeom prst="rect">
            <a:avLst/>
          </a:prstGeom>
          <a:blipFill>
            <a:blip r:embed="rId1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05784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3" name="Content Placeholder 15">
            <a:extLst>
              <a:ext uri="{FF2B5EF4-FFF2-40B4-BE49-F238E27FC236}">
                <a16:creationId xmlns:a16="http://schemas.microsoft.com/office/drawing/2014/main" id="{CD73650A-389E-9C41-9DE9-9B8C27A882A9}"/>
              </a:ext>
            </a:extLst>
          </p:cNvPr>
          <p:cNvSpPr>
            <a:spLocks noGrp="1"/>
          </p:cNvSpPr>
          <p:nvPr>
            <p:ph idx="1"/>
          </p:nvPr>
        </p:nvSpPr>
        <p:spPr>
          <a:xfrm>
            <a:off x="475641" y="5164835"/>
            <a:ext cx="10515600" cy="492303"/>
          </a:xfrm>
        </p:spPr>
        <p:txBody>
          <a:bodyPr/>
          <a:lstStyle/>
          <a:p>
            <a:pPr marL="0" indent="0">
              <a:buNone/>
            </a:pPr>
            <a:r>
              <a:rPr lang="en-US" dirty="0"/>
              <a:t>Normal Circuit flow of electric</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97011" y="2677667"/>
            <a:ext cx="233172" cy="650748"/>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7277100" y="2205227"/>
            <a:ext cx="853440" cy="304800"/>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6437376" y="2161032"/>
            <a:ext cx="650748" cy="288036"/>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5554979" y="2161032"/>
            <a:ext cx="646176" cy="262127"/>
          </a:xfrm>
          <a:prstGeom prst="rect">
            <a:avLst/>
          </a:prstGeom>
          <a:blipFill>
            <a:blip r:embed="rId15" cstate="print"/>
            <a:stretch>
              <a:fillRect/>
            </a:stretch>
          </a:blipFill>
        </p:spPr>
        <p:txBody>
          <a:bodyPr wrap="square" lIns="0" tIns="0" rIns="0" bIns="0" rtlCol="0"/>
          <a:lstStyle/>
          <a:p>
            <a:endParaRPr/>
          </a:p>
        </p:txBody>
      </p:sp>
      <p:sp>
        <p:nvSpPr>
          <p:cNvPr id="27" name="object 27"/>
          <p:cNvSpPr/>
          <p:nvPr/>
        </p:nvSpPr>
        <p:spPr>
          <a:xfrm>
            <a:off x="4788324" y="2205545"/>
            <a:ext cx="693097" cy="427545"/>
          </a:xfrm>
          <a:prstGeom prst="rect">
            <a:avLst/>
          </a:prstGeom>
          <a:blipFill>
            <a:blip r:embed="rId16" cstate="print"/>
            <a:stretch>
              <a:fillRect/>
            </a:stretch>
          </a:blipFill>
        </p:spPr>
        <p:txBody>
          <a:bodyPr wrap="square" lIns="0" tIns="0" rIns="0" bIns="0" rtlCol="0"/>
          <a:lstStyle/>
          <a:p>
            <a:endParaRPr/>
          </a:p>
        </p:txBody>
      </p:sp>
      <p:sp>
        <p:nvSpPr>
          <p:cNvPr id="28" name="object 28"/>
          <p:cNvSpPr/>
          <p:nvPr/>
        </p:nvSpPr>
        <p:spPr>
          <a:xfrm>
            <a:off x="3963923" y="2447544"/>
            <a:ext cx="701039" cy="487679"/>
          </a:xfrm>
          <a:prstGeom prst="rect">
            <a:avLst/>
          </a:prstGeom>
          <a:blipFill>
            <a:blip r:embed="rId17" cstate="print"/>
            <a:stretch>
              <a:fillRect/>
            </a:stretch>
          </a:blipFill>
        </p:spPr>
        <p:txBody>
          <a:bodyPr wrap="square" lIns="0" tIns="0" rIns="0" bIns="0" rtlCol="0"/>
          <a:lstStyle/>
          <a:p>
            <a:endParaRPr/>
          </a:p>
        </p:txBody>
      </p:sp>
      <p:sp>
        <p:nvSpPr>
          <p:cNvPr id="29" name="object 29"/>
          <p:cNvSpPr/>
          <p:nvPr/>
        </p:nvSpPr>
        <p:spPr>
          <a:xfrm>
            <a:off x="3019044" y="2758439"/>
            <a:ext cx="701040" cy="487679"/>
          </a:xfrm>
          <a:prstGeom prst="rect">
            <a:avLst/>
          </a:prstGeom>
          <a:blipFill>
            <a:blip r:embed="rId1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03587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4" name="Content Placeholder 15">
            <a:extLst>
              <a:ext uri="{FF2B5EF4-FFF2-40B4-BE49-F238E27FC236}">
                <a16:creationId xmlns:a16="http://schemas.microsoft.com/office/drawing/2014/main" id="{D2C4CF1C-220C-CA41-A236-F00BFDEC39C6}"/>
              </a:ext>
            </a:extLst>
          </p:cNvPr>
          <p:cNvSpPr>
            <a:spLocks noGrp="1"/>
          </p:cNvSpPr>
          <p:nvPr>
            <p:ph idx="1"/>
          </p:nvPr>
        </p:nvSpPr>
        <p:spPr>
          <a:xfrm>
            <a:off x="475641" y="5164835"/>
            <a:ext cx="10515600" cy="492303"/>
          </a:xfrm>
        </p:spPr>
        <p:txBody>
          <a:bodyPr/>
          <a:lstStyle/>
          <a:p>
            <a:pPr marL="0" indent="0">
              <a:buNone/>
            </a:pPr>
            <a:r>
              <a:rPr lang="en-US" dirty="0"/>
              <a:t>Normal Circuit flow of electric</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97011" y="2677667"/>
            <a:ext cx="233172" cy="650748"/>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7277100" y="2205227"/>
            <a:ext cx="853440" cy="304800"/>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6437376" y="2161032"/>
            <a:ext cx="650748" cy="288036"/>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5554979" y="2161032"/>
            <a:ext cx="646176" cy="262127"/>
          </a:xfrm>
          <a:prstGeom prst="rect">
            <a:avLst/>
          </a:prstGeom>
          <a:blipFill>
            <a:blip r:embed="rId15" cstate="print"/>
            <a:stretch>
              <a:fillRect/>
            </a:stretch>
          </a:blipFill>
        </p:spPr>
        <p:txBody>
          <a:bodyPr wrap="square" lIns="0" tIns="0" rIns="0" bIns="0" rtlCol="0"/>
          <a:lstStyle/>
          <a:p>
            <a:endParaRPr/>
          </a:p>
        </p:txBody>
      </p:sp>
      <p:sp>
        <p:nvSpPr>
          <p:cNvPr id="27" name="object 27"/>
          <p:cNvSpPr/>
          <p:nvPr/>
        </p:nvSpPr>
        <p:spPr>
          <a:xfrm>
            <a:off x="4788324" y="2205545"/>
            <a:ext cx="693097" cy="427545"/>
          </a:xfrm>
          <a:prstGeom prst="rect">
            <a:avLst/>
          </a:prstGeom>
          <a:blipFill>
            <a:blip r:embed="rId16" cstate="print"/>
            <a:stretch>
              <a:fillRect/>
            </a:stretch>
          </a:blipFill>
        </p:spPr>
        <p:txBody>
          <a:bodyPr wrap="square" lIns="0" tIns="0" rIns="0" bIns="0" rtlCol="0"/>
          <a:lstStyle/>
          <a:p>
            <a:endParaRPr/>
          </a:p>
        </p:txBody>
      </p:sp>
      <p:sp>
        <p:nvSpPr>
          <p:cNvPr id="28" name="object 28"/>
          <p:cNvSpPr/>
          <p:nvPr/>
        </p:nvSpPr>
        <p:spPr>
          <a:xfrm>
            <a:off x="3963923" y="2447544"/>
            <a:ext cx="701039" cy="487679"/>
          </a:xfrm>
          <a:prstGeom prst="rect">
            <a:avLst/>
          </a:prstGeom>
          <a:blipFill>
            <a:blip r:embed="rId17" cstate="print"/>
            <a:stretch>
              <a:fillRect/>
            </a:stretch>
          </a:blipFill>
        </p:spPr>
        <p:txBody>
          <a:bodyPr wrap="square" lIns="0" tIns="0" rIns="0" bIns="0" rtlCol="0"/>
          <a:lstStyle/>
          <a:p>
            <a:endParaRPr/>
          </a:p>
        </p:txBody>
      </p:sp>
      <p:sp>
        <p:nvSpPr>
          <p:cNvPr id="29" name="object 29"/>
          <p:cNvSpPr/>
          <p:nvPr/>
        </p:nvSpPr>
        <p:spPr>
          <a:xfrm>
            <a:off x="3019044" y="2758439"/>
            <a:ext cx="701040" cy="487679"/>
          </a:xfrm>
          <a:prstGeom prst="rect">
            <a:avLst/>
          </a:prstGeom>
          <a:blipFill>
            <a:blip r:embed="rId18" cstate="print"/>
            <a:stretch>
              <a:fillRect/>
            </a:stretch>
          </a:blipFill>
        </p:spPr>
        <p:txBody>
          <a:bodyPr wrap="square" lIns="0" tIns="0" rIns="0" bIns="0" rtlCol="0"/>
          <a:lstStyle/>
          <a:p>
            <a:endParaRPr/>
          </a:p>
        </p:txBody>
      </p:sp>
      <p:sp>
        <p:nvSpPr>
          <p:cNvPr id="30" name="object 30"/>
          <p:cNvSpPr/>
          <p:nvPr/>
        </p:nvSpPr>
        <p:spPr>
          <a:xfrm>
            <a:off x="2108835" y="2848419"/>
            <a:ext cx="820864" cy="687616"/>
          </a:xfrm>
          <a:prstGeom prst="rect">
            <a:avLst/>
          </a:prstGeom>
          <a:blipFill>
            <a:blip r:embed="rId1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86797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7" name="Content Placeholder 36">
            <a:extLst>
              <a:ext uri="{FF2B5EF4-FFF2-40B4-BE49-F238E27FC236}">
                <a16:creationId xmlns:a16="http://schemas.microsoft.com/office/drawing/2014/main" id="{3322DA0F-9109-4142-9D22-EEC9DFCA09EA}"/>
              </a:ext>
            </a:extLst>
          </p:cNvPr>
          <p:cNvSpPr>
            <a:spLocks noGrp="1"/>
          </p:cNvSpPr>
          <p:nvPr>
            <p:ph idx="1"/>
          </p:nvPr>
        </p:nvSpPr>
        <p:spPr>
          <a:xfrm>
            <a:off x="827398" y="5046968"/>
            <a:ext cx="10515600" cy="501396"/>
          </a:xfrm>
        </p:spPr>
        <p:txBody>
          <a:bodyPr/>
          <a:lstStyle/>
          <a:p>
            <a:pPr marL="0" indent="0">
              <a:buNone/>
            </a:pPr>
            <a:r>
              <a:rPr lang="en-US" dirty="0"/>
              <a:t>The Circuit is “completed” at the Transformer</a:t>
            </a:r>
          </a:p>
          <a:p>
            <a:endParaRPr lang="en-US" dirty="0"/>
          </a:p>
        </p:txBody>
      </p:sp>
      <p:sp>
        <p:nvSpPr>
          <p:cNvPr id="3" name="object 3"/>
          <p:cNvSpPr/>
          <p:nvPr/>
        </p:nvSpPr>
        <p:spPr>
          <a:xfrm>
            <a:off x="434340" y="2247900"/>
            <a:ext cx="2955036" cy="28666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97011" y="2677667"/>
            <a:ext cx="233172" cy="650748"/>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7277100" y="2205227"/>
            <a:ext cx="853440" cy="304800"/>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6437376" y="2161032"/>
            <a:ext cx="650748" cy="288036"/>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5554979" y="2161032"/>
            <a:ext cx="646176" cy="262127"/>
          </a:xfrm>
          <a:prstGeom prst="rect">
            <a:avLst/>
          </a:prstGeom>
          <a:blipFill>
            <a:blip r:embed="rId15" cstate="print"/>
            <a:stretch>
              <a:fillRect/>
            </a:stretch>
          </a:blipFill>
        </p:spPr>
        <p:txBody>
          <a:bodyPr wrap="square" lIns="0" tIns="0" rIns="0" bIns="0" rtlCol="0"/>
          <a:lstStyle/>
          <a:p>
            <a:endParaRPr/>
          </a:p>
        </p:txBody>
      </p:sp>
      <p:sp>
        <p:nvSpPr>
          <p:cNvPr id="27" name="object 27"/>
          <p:cNvSpPr/>
          <p:nvPr/>
        </p:nvSpPr>
        <p:spPr>
          <a:xfrm>
            <a:off x="4788324" y="2205545"/>
            <a:ext cx="693097" cy="427545"/>
          </a:xfrm>
          <a:prstGeom prst="rect">
            <a:avLst/>
          </a:prstGeom>
          <a:blipFill>
            <a:blip r:embed="rId16" cstate="print"/>
            <a:stretch>
              <a:fillRect/>
            </a:stretch>
          </a:blipFill>
        </p:spPr>
        <p:txBody>
          <a:bodyPr wrap="square" lIns="0" tIns="0" rIns="0" bIns="0" rtlCol="0"/>
          <a:lstStyle/>
          <a:p>
            <a:endParaRPr/>
          </a:p>
        </p:txBody>
      </p:sp>
      <p:sp>
        <p:nvSpPr>
          <p:cNvPr id="28" name="object 28"/>
          <p:cNvSpPr/>
          <p:nvPr/>
        </p:nvSpPr>
        <p:spPr>
          <a:xfrm>
            <a:off x="3963923" y="2447544"/>
            <a:ext cx="701039" cy="487679"/>
          </a:xfrm>
          <a:prstGeom prst="rect">
            <a:avLst/>
          </a:prstGeom>
          <a:blipFill>
            <a:blip r:embed="rId17" cstate="print"/>
            <a:stretch>
              <a:fillRect/>
            </a:stretch>
          </a:blipFill>
        </p:spPr>
        <p:txBody>
          <a:bodyPr wrap="square" lIns="0" tIns="0" rIns="0" bIns="0" rtlCol="0"/>
          <a:lstStyle/>
          <a:p>
            <a:endParaRPr/>
          </a:p>
        </p:txBody>
      </p:sp>
      <p:sp>
        <p:nvSpPr>
          <p:cNvPr id="29" name="object 29"/>
          <p:cNvSpPr/>
          <p:nvPr/>
        </p:nvSpPr>
        <p:spPr>
          <a:xfrm>
            <a:off x="3019044" y="2758439"/>
            <a:ext cx="701040" cy="487679"/>
          </a:xfrm>
          <a:prstGeom prst="rect">
            <a:avLst/>
          </a:prstGeom>
          <a:blipFill>
            <a:blip r:embed="rId18" cstate="print"/>
            <a:stretch>
              <a:fillRect/>
            </a:stretch>
          </a:blipFill>
        </p:spPr>
        <p:txBody>
          <a:bodyPr wrap="square" lIns="0" tIns="0" rIns="0" bIns="0" rtlCol="0"/>
          <a:lstStyle/>
          <a:p>
            <a:endParaRPr/>
          </a:p>
        </p:txBody>
      </p:sp>
      <p:sp>
        <p:nvSpPr>
          <p:cNvPr id="30" name="object 30"/>
          <p:cNvSpPr/>
          <p:nvPr/>
        </p:nvSpPr>
        <p:spPr>
          <a:xfrm>
            <a:off x="2108835" y="2848419"/>
            <a:ext cx="820864" cy="687616"/>
          </a:xfrm>
          <a:prstGeom prst="rect">
            <a:avLst/>
          </a:prstGeom>
          <a:blipFill>
            <a:blip r:embed="rId19" cstate="print"/>
            <a:stretch>
              <a:fillRect/>
            </a:stretch>
          </a:blipFill>
        </p:spPr>
        <p:txBody>
          <a:bodyPr wrap="square" lIns="0" tIns="0" rIns="0" bIns="0" rtlCol="0"/>
          <a:lstStyle/>
          <a:p>
            <a:endParaRPr/>
          </a:p>
        </p:txBody>
      </p:sp>
      <p:sp>
        <p:nvSpPr>
          <p:cNvPr id="32" name="object 32"/>
          <p:cNvSpPr/>
          <p:nvPr/>
        </p:nvSpPr>
        <p:spPr>
          <a:xfrm>
            <a:off x="1403603" y="2965704"/>
            <a:ext cx="745490" cy="774700"/>
          </a:xfrm>
          <a:custGeom>
            <a:avLst/>
            <a:gdLst/>
            <a:ahLst/>
            <a:cxnLst/>
            <a:rect l="l" t="t" r="r" b="b"/>
            <a:pathLst>
              <a:path w="745489" h="774700">
                <a:moveTo>
                  <a:pt x="0" y="387096"/>
                </a:moveTo>
                <a:lnTo>
                  <a:pt x="2904" y="338548"/>
                </a:lnTo>
                <a:lnTo>
                  <a:pt x="11383" y="291798"/>
                </a:lnTo>
                <a:lnTo>
                  <a:pt x="25087" y="247207"/>
                </a:lnTo>
                <a:lnTo>
                  <a:pt x="43668" y="205140"/>
                </a:lnTo>
                <a:lnTo>
                  <a:pt x="66774" y="165959"/>
                </a:lnTo>
                <a:lnTo>
                  <a:pt x="94057" y="130028"/>
                </a:lnTo>
                <a:lnTo>
                  <a:pt x="125168" y="97710"/>
                </a:lnTo>
                <a:lnTo>
                  <a:pt x="159755" y="69367"/>
                </a:lnTo>
                <a:lnTo>
                  <a:pt x="197471" y="45363"/>
                </a:lnTo>
                <a:lnTo>
                  <a:pt x="237964" y="26061"/>
                </a:lnTo>
                <a:lnTo>
                  <a:pt x="280886" y="11825"/>
                </a:lnTo>
                <a:lnTo>
                  <a:pt x="325887" y="3016"/>
                </a:lnTo>
                <a:lnTo>
                  <a:pt x="372618" y="0"/>
                </a:lnTo>
                <a:lnTo>
                  <a:pt x="419348" y="3016"/>
                </a:lnTo>
                <a:lnTo>
                  <a:pt x="464349" y="11825"/>
                </a:lnTo>
                <a:lnTo>
                  <a:pt x="507271" y="26061"/>
                </a:lnTo>
                <a:lnTo>
                  <a:pt x="547764" y="45363"/>
                </a:lnTo>
                <a:lnTo>
                  <a:pt x="585480" y="69367"/>
                </a:lnTo>
                <a:lnTo>
                  <a:pt x="620067" y="97710"/>
                </a:lnTo>
                <a:lnTo>
                  <a:pt x="651178" y="130028"/>
                </a:lnTo>
                <a:lnTo>
                  <a:pt x="678461" y="165959"/>
                </a:lnTo>
                <a:lnTo>
                  <a:pt x="701567" y="205140"/>
                </a:lnTo>
                <a:lnTo>
                  <a:pt x="720148" y="247207"/>
                </a:lnTo>
                <a:lnTo>
                  <a:pt x="733852" y="291798"/>
                </a:lnTo>
                <a:lnTo>
                  <a:pt x="742331" y="338548"/>
                </a:lnTo>
                <a:lnTo>
                  <a:pt x="745235" y="387096"/>
                </a:lnTo>
                <a:lnTo>
                  <a:pt x="742331" y="435643"/>
                </a:lnTo>
                <a:lnTo>
                  <a:pt x="733852" y="482393"/>
                </a:lnTo>
                <a:lnTo>
                  <a:pt x="720148" y="526984"/>
                </a:lnTo>
                <a:lnTo>
                  <a:pt x="701567" y="569051"/>
                </a:lnTo>
                <a:lnTo>
                  <a:pt x="678461" y="608232"/>
                </a:lnTo>
                <a:lnTo>
                  <a:pt x="651178" y="644163"/>
                </a:lnTo>
                <a:lnTo>
                  <a:pt x="620067" y="676481"/>
                </a:lnTo>
                <a:lnTo>
                  <a:pt x="585480" y="704824"/>
                </a:lnTo>
                <a:lnTo>
                  <a:pt x="547764" y="728828"/>
                </a:lnTo>
                <a:lnTo>
                  <a:pt x="507271" y="748130"/>
                </a:lnTo>
                <a:lnTo>
                  <a:pt x="464349" y="762366"/>
                </a:lnTo>
                <a:lnTo>
                  <a:pt x="419348" y="771175"/>
                </a:lnTo>
                <a:lnTo>
                  <a:pt x="372618" y="774192"/>
                </a:lnTo>
                <a:lnTo>
                  <a:pt x="325887" y="771175"/>
                </a:lnTo>
                <a:lnTo>
                  <a:pt x="280886" y="762366"/>
                </a:lnTo>
                <a:lnTo>
                  <a:pt x="237964" y="748130"/>
                </a:lnTo>
                <a:lnTo>
                  <a:pt x="197471" y="728828"/>
                </a:lnTo>
                <a:lnTo>
                  <a:pt x="159755" y="704824"/>
                </a:lnTo>
                <a:lnTo>
                  <a:pt x="125168" y="676481"/>
                </a:lnTo>
                <a:lnTo>
                  <a:pt x="94057" y="644163"/>
                </a:lnTo>
                <a:lnTo>
                  <a:pt x="66774" y="608232"/>
                </a:lnTo>
                <a:lnTo>
                  <a:pt x="43668" y="569051"/>
                </a:lnTo>
                <a:lnTo>
                  <a:pt x="25087" y="526984"/>
                </a:lnTo>
                <a:lnTo>
                  <a:pt x="11383" y="482393"/>
                </a:lnTo>
                <a:lnTo>
                  <a:pt x="2904" y="435643"/>
                </a:lnTo>
                <a:lnTo>
                  <a:pt x="0" y="387096"/>
                </a:lnTo>
                <a:close/>
              </a:path>
            </a:pathLst>
          </a:custGeom>
          <a:ln w="15240">
            <a:solidFill>
              <a:srgbClr val="FFFF00"/>
            </a:solidFill>
          </a:ln>
        </p:spPr>
        <p:txBody>
          <a:bodyPr wrap="square" lIns="0" tIns="0" rIns="0" bIns="0" rtlCol="0"/>
          <a:lstStyle/>
          <a:p>
            <a:endParaRPr/>
          </a:p>
        </p:txBody>
      </p:sp>
    </p:spTree>
    <p:extLst>
      <p:ext uri="{BB962C8B-B14F-4D97-AF65-F5344CB8AC3E}">
        <p14:creationId xmlns:p14="http://schemas.microsoft.com/office/powerpoint/2010/main" val="109795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989FF9-74EA-AB43-BB55-82C30C8F56AB}"/>
              </a:ext>
            </a:extLst>
          </p:cNvPr>
          <p:cNvSpPr>
            <a:spLocks noGrp="1"/>
          </p:cNvSpPr>
          <p:nvPr>
            <p:ph type="title"/>
          </p:nvPr>
        </p:nvSpPr>
        <p:spPr/>
        <p:txBody>
          <a:bodyPr/>
          <a:lstStyle/>
          <a:p>
            <a:endParaRPr lang="en-US" dirty="0"/>
          </a:p>
        </p:txBody>
      </p:sp>
      <p:sp>
        <p:nvSpPr>
          <p:cNvPr id="3" name="object 3"/>
          <p:cNvSpPr txBox="1">
            <a:spLocks noGrp="1"/>
          </p:cNvSpPr>
          <p:nvPr>
            <p:ph idx="1"/>
          </p:nvPr>
        </p:nvSpPr>
        <p:spPr>
          <a:xfrm>
            <a:off x="838200" y="1986297"/>
            <a:ext cx="10515600" cy="2885405"/>
          </a:xfrm>
          <a:prstGeom prst="rect">
            <a:avLst/>
          </a:prstGeom>
        </p:spPr>
        <p:txBody>
          <a:bodyPr vert="horz" wrap="square" lIns="0" tIns="12700" rIns="0" bIns="0" rtlCol="0">
            <a:spAutoFit/>
          </a:bodyPr>
          <a:lstStyle/>
          <a:p>
            <a:pPr marL="934719" marR="5080">
              <a:lnSpc>
                <a:spcPct val="100000"/>
              </a:lnSpc>
              <a:spcBef>
                <a:spcPts val="100"/>
              </a:spcBef>
              <a:tabLst>
                <a:tab pos="1433830" algn="l"/>
                <a:tab pos="2031364" algn="l"/>
              </a:tabLst>
            </a:pPr>
            <a:r>
              <a:rPr dirty="0"/>
              <a:t>T	</a:t>
            </a:r>
            <a:r>
              <a:rPr spc="-5" dirty="0"/>
              <a:t>F	</a:t>
            </a:r>
            <a:r>
              <a:rPr dirty="0"/>
              <a:t>1. The </a:t>
            </a:r>
            <a:r>
              <a:rPr spc="-5" dirty="0"/>
              <a:t>National Electrical </a:t>
            </a:r>
            <a:r>
              <a:rPr dirty="0"/>
              <a:t>Code </a:t>
            </a:r>
            <a:r>
              <a:rPr spc="-5" dirty="0"/>
              <a:t>is written</a:t>
            </a:r>
            <a:r>
              <a:rPr spc="-35" dirty="0"/>
              <a:t> </a:t>
            </a:r>
            <a:r>
              <a:rPr dirty="0"/>
              <a:t>with  </a:t>
            </a:r>
            <a:r>
              <a:rPr spc="-5" dirty="0"/>
              <a:t>clear explanatory </a:t>
            </a:r>
            <a:r>
              <a:rPr dirty="0"/>
              <a:t>language </a:t>
            </a:r>
            <a:r>
              <a:rPr spc="-5" dirty="0"/>
              <a:t>so </a:t>
            </a:r>
            <a:r>
              <a:rPr dirty="0"/>
              <a:t>that it can meet the  </a:t>
            </a:r>
            <a:r>
              <a:rPr spc="-5" dirty="0"/>
              <a:t>intent </a:t>
            </a:r>
            <a:r>
              <a:rPr dirty="0"/>
              <a:t>of being understood by </a:t>
            </a:r>
            <a:r>
              <a:rPr spc="-5" dirty="0"/>
              <a:t>persons </a:t>
            </a:r>
            <a:r>
              <a:rPr dirty="0"/>
              <a:t>without  </a:t>
            </a:r>
            <a:r>
              <a:rPr spc="-5" dirty="0"/>
              <a:t>specialized</a:t>
            </a:r>
            <a:r>
              <a:rPr spc="5" dirty="0"/>
              <a:t> </a:t>
            </a:r>
            <a:r>
              <a:rPr spc="-5" dirty="0"/>
              <a:t>training.</a:t>
            </a:r>
            <a:endParaRPr lang="en-US" spc="-5" dirty="0"/>
          </a:p>
          <a:p>
            <a:pPr marL="706119" marR="5080" indent="0" algn="ctr">
              <a:lnSpc>
                <a:spcPct val="100000"/>
              </a:lnSpc>
              <a:spcBef>
                <a:spcPts val="100"/>
              </a:spcBef>
              <a:buNone/>
              <a:tabLst>
                <a:tab pos="1433830" algn="l"/>
                <a:tab pos="2031364" algn="l"/>
              </a:tabLst>
            </a:pPr>
            <a:r>
              <a:rPr sz="7200" dirty="0">
                <a:solidFill>
                  <a:srgbClr val="FF0000"/>
                </a:solidFill>
              </a:rPr>
              <a:t>False</a:t>
            </a:r>
            <a:endParaRPr sz="7200" dirty="0"/>
          </a:p>
          <a:p>
            <a:pPr marL="1105535" algn="ctr">
              <a:lnSpc>
                <a:spcPct val="100000"/>
              </a:lnSpc>
              <a:spcBef>
                <a:spcPts val="745"/>
              </a:spcBef>
            </a:pPr>
            <a:r>
              <a:rPr sz="2400" spc="-5" dirty="0"/>
              <a:t>NEC </a:t>
            </a:r>
            <a:r>
              <a:rPr sz="2400" dirty="0"/>
              <a:t>2014 </a:t>
            </a:r>
            <a:r>
              <a:rPr sz="2400" spc="-5" dirty="0"/>
              <a:t>[90.1(C)] </a:t>
            </a:r>
            <a:r>
              <a:rPr sz="2400" dirty="0"/>
              <a:t>“The </a:t>
            </a:r>
            <a:r>
              <a:rPr sz="2400" spc="-5" dirty="0"/>
              <a:t>NEC </a:t>
            </a:r>
            <a:r>
              <a:rPr sz="2400" dirty="0"/>
              <a:t>is a </a:t>
            </a:r>
            <a:r>
              <a:rPr sz="2400" spc="-5" dirty="0"/>
              <a:t>set </a:t>
            </a:r>
            <a:r>
              <a:rPr sz="2400" dirty="0"/>
              <a:t>of rules. </a:t>
            </a:r>
            <a:r>
              <a:rPr sz="2400" spc="-5" dirty="0"/>
              <a:t>Not </a:t>
            </a:r>
            <a:r>
              <a:rPr sz="2400" dirty="0"/>
              <a:t>a </a:t>
            </a:r>
            <a:r>
              <a:rPr sz="2400" spc="-5" dirty="0"/>
              <a:t>set </a:t>
            </a:r>
            <a:r>
              <a:rPr sz="2400" dirty="0"/>
              <a:t>of</a:t>
            </a:r>
            <a:r>
              <a:rPr sz="2400" spc="-60" dirty="0"/>
              <a:t> </a:t>
            </a:r>
            <a:r>
              <a:rPr sz="2400" dirty="0"/>
              <a:t>explanations”</a:t>
            </a:r>
          </a:p>
        </p:txBody>
      </p:sp>
    </p:spTree>
    <p:extLst>
      <p:ext uri="{BB962C8B-B14F-4D97-AF65-F5344CB8AC3E}">
        <p14:creationId xmlns:p14="http://schemas.microsoft.com/office/powerpoint/2010/main" val="3724384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26" name="Content Placeholder 25">
            <a:extLst>
              <a:ext uri="{FF2B5EF4-FFF2-40B4-BE49-F238E27FC236}">
                <a16:creationId xmlns:a16="http://schemas.microsoft.com/office/drawing/2014/main" id="{95113383-8811-1240-9312-6052185A00F9}"/>
              </a:ext>
            </a:extLst>
          </p:cNvPr>
          <p:cNvSpPr>
            <a:spLocks noGrp="1"/>
          </p:cNvSpPr>
          <p:nvPr>
            <p:ph idx="1"/>
          </p:nvPr>
        </p:nvSpPr>
        <p:spPr>
          <a:xfrm>
            <a:off x="6115959" y="5710465"/>
            <a:ext cx="4853133" cy="429690"/>
          </a:xfrm>
        </p:spPr>
        <p:txBody>
          <a:bodyPr>
            <a:normAutofit fontScale="92500" lnSpcReduction="10000"/>
          </a:bodyPr>
          <a:lstStyle/>
          <a:p>
            <a:pPr marL="0" indent="0">
              <a:buNone/>
            </a:pPr>
            <a:r>
              <a:rPr lang="en-US" dirty="0"/>
              <a:t>Circuit is “completed” at the Transformer</a:t>
            </a:r>
          </a:p>
          <a:p>
            <a:endParaRPr lang="en-US" dirty="0"/>
          </a:p>
        </p:txBody>
      </p:sp>
      <p:sp>
        <p:nvSpPr>
          <p:cNvPr id="3" name="object 3"/>
          <p:cNvSpPr/>
          <p:nvPr/>
        </p:nvSpPr>
        <p:spPr>
          <a:xfrm>
            <a:off x="5780532" y="2287523"/>
            <a:ext cx="4690872" cy="332841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48911" y="4383023"/>
            <a:ext cx="649605" cy="294640"/>
          </a:xfrm>
          <a:custGeom>
            <a:avLst/>
            <a:gdLst/>
            <a:ahLst/>
            <a:cxnLst/>
            <a:rect l="l" t="t" r="r" b="b"/>
            <a:pathLst>
              <a:path w="649604" h="294639">
                <a:moveTo>
                  <a:pt x="502158" y="0"/>
                </a:moveTo>
                <a:lnTo>
                  <a:pt x="502158" y="73532"/>
                </a:lnTo>
                <a:lnTo>
                  <a:pt x="0" y="73532"/>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5" name="object 5"/>
          <p:cNvSpPr/>
          <p:nvPr/>
        </p:nvSpPr>
        <p:spPr>
          <a:xfrm>
            <a:off x="4248911" y="4383023"/>
            <a:ext cx="649605" cy="294640"/>
          </a:xfrm>
          <a:custGeom>
            <a:avLst/>
            <a:gdLst/>
            <a:ahLst/>
            <a:cxnLst/>
            <a:rect l="l" t="t" r="r" b="b"/>
            <a:pathLst>
              <a:path w="649604" h="294639">
                <a:moveTo>
                  <a:pt x="0" y="73532"/>
                </a:moveTo>
                <a:lnTo>
                  <a:pt x="502158" y="73532"/>
                </a:lnTo>
                <a:lnTo>
                  <a:pt x="502158" y="0"/>
                </a:lnTo>
                <a:lnTo>
                  <a:pt x="649224" y="147065"/>
                </a:lnTo>
                <a:lnTo>
                  <a:pt x="502158" y="294131"/>
                </a:lnTo>
                <a:lnTo>
                  <a:pt x="502158" y="220599"/>
                </a:lnTo>
                <a:lnTo>
                  <a:pt x="0" y="220599"/>
                </a:lnTo>
                <a:lnTo>
                  <a:pt x="0" y="73532"/>
                </a:lnTo>
                <a:close/>
              </a:path>
            </a:pathLst>
          </a:custGeom>
          <a:ln w="15239">
            <a:solidFill>
              <a:srgbClr val="1F7CAC"/>
            </a:solidFill>
          </a:ln>
        </p:spPr>
        <p:txBody>
          <a:bodyPr wrap="square" lIns="0" tIns="0" rIns="0" bIns="0" rtlCol="0"/>
          <a:lstStyle/>
          <a:p>
            <a:endParaRPr/>
          </a:p>
        </p:txBody>
      </p:sp>
      <p:sp>
        <p:nvSpPr>
          <p:cNvPr id="6" name="object 6"/>
          <p:cNvSpPr/>
          <p:nvPr/>
        </p:nvSpPr>
        <p:spPr>
          <a:xfrm>
            <a:off x="5625072" y="4326913"/>
            <a:ext cx="508341" cy="33335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987415" y="3762286"/>
            <a:ext cx="752713" cy="56539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818376" y="3552444"/>
            <a:ext cx="701040" cy="487679"/>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214621" y="3873944"/>
            <a:ext cx="820864" cy="687616"/>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6177279" y="4145419"/>
            <a:ext cx="583723" cy="475874"/>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6806183" y="4040123"/>
            <a:ext cx="530351" cy="402336"/>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7869935" y="3566159"/>
            <a:ext cx="1018031" cy="771144"/>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9631680" y="3607308"/>
            <a:ext cx="676655" cy="347471"/>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464040" y="3105911"/>
            <a:ext cx="829055" cy="694944"/>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4978908" y="4407408"/>
            <a:ext cx="601979" cy="309371"/>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5093208" y="3823715"/>
            <a:ext cx="829056" cy="694944"/>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7580376" y="3256788"/>
            <a:ext cx="829055" cy="694944"/>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8426195" y="3105911"/>
            <a:ext cx="829055" cy="694944"/>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1395983" y="2287523"/>
            <a:ext cx="5791199" cy="4570472"/>
          </a:xfrm>
          <a:prstGeom prst="rect">
            <a:avLst/>
          </a:prstGeom>
          <a:blipFill>
            <a:blip r:embed="rId13" cstate="print"/>
            <a:stretch>
              <a:fillRect/>
            </a:stretch>
          </a:blipFill>
        </p:spPr>
        <p:txBody>
          <a:bodyPr wrap="square" lIns="0" tIns="0" rIns="0" bIns="0" rtlCol="0"/>
          <a:lstStyle/>
          <a:p>
            <a:endParaRPr/>
          </a:p>
        </p:txBody>
      </p:sp>
      <p:sp>
        <p:nvSpPr>
          <p:cNvPr id="21" name="object 21"/>
          <p:cNvSpPr/>
          <p:nvPr/>
        </p:nvSpPr>
        <p:spPr>
          <a:xfrm>
            <a:off x="4521708" y="2302764"/>
            <a:ext cx="6260592" cy="3329940"/>
          </a:xfrm>
          <a:prstGeom prst="rect">
            <a:avLst/>
          </a:prstGeom>
          <a:blipFill>
            <a:blip r:embed="rId14" cstate="print"/>
            <a:stretch>
              <a:fillRect/>
            </a:stretch>
          </a:blipFill>
        </p:spPr>
        <p:txBody>
          <a:bodyPr wrap="square" lIns="0" tIns="0" rIns="0" bIns="0" rtlCol="0"/>
          <a:lstStyle/>
          <a:p>
            <a:endParaRPr/>
          </a:p>
        </p:txBody>
      </p:sp>
      <p:sp>
        <p:nvSpPr>
          <p:cNvPr id="22" name="object 22"/>
          <p:cNvSpPr/>
          <p:nvPr/>
        </p:nvSpPr>
        <p:spPr>
          <a:xfrm>
            <a:off x="3497579" y="3762755"/>
            <a:ext cx="1213103" cy="1402080"/>
          </a:xfrm>
          <a:prstGeom prst="rect">
            <a:avLst/>
          </a:prstGeom>
          <a:blipFill>
            <a:blip r:embed="rId15" cstate="print"/>
            <a:stretch>
              <a:fillRect/>
            </a:stretch>
          </a:blipFill>
        </p:spPr>
        <p:txBody>
          <a:bodyPr wrap="square" lIns="0" tIns="0" rIns="0" bIns="0" rtlCol="0"/>
          <a:lstStyle/>
          <a:p>
            <a:endParaRPr/>
          </a:p>
        </p:txBody>
      </p:sp>
      <p:sp>
        <p:nvSpPr>
          <p:cNvPr id="23" name="object 23"/>
          <p:cNvSpPr/>
          <p:nvPr/>
        </p:nvSpPr>
        <p:spPr>
          <a:xfrm>
            <a:off x="3991355" y="5210555"/>
            <a:ext cx="485140" cy="978535"/>
          </a:xfrm>
          <a:custGeom>
            <a:avLst/>
            <a:gdLst/>
            <a:ahLst/>
            <a:cxnLst/>
            <a:rect l="l" t="t" r="r" b="b"/>
            <a:pathLst>
              <a:path w="485139" h="978535">
                <a:moveTo>
                  <a:pt x="363474" y="242316"/>
                </a:moveTo>
                <a:lnTo>
                  <a:pt x="121158" y="242316"/>
                </a:lnTo>
                <a:lnTo>
                  <a:pt x="121158" y="978408"/>
                </a:lnTo>
                <a:lnTo>
                  <a:pt x="363474" y="978408"/>
                </a:lnTo>
                <a:lnTo>
                  <a:pt x="363474" y="242316"/>
                </a:lnTo>
                <a:close/>
              </a:path>
              <a:path w="485139" h="978535">
                <a:moveTo>
                  <a:pt x="242316" y="0"/>
                </a:moveTo>
                <a:lnTo>
                  <a:pt x="0" y="242316"/>
                </a:lnTo>
                <a:lnTo>
                  <a:pt x="484632" y="242316"/>
                </a:lnTo>
                <a:lnTo>
                  <a:pt x="242316" y="0"/>
                </a:lnTo>
                <a:close/>
              </a:path>
            </a:pathLst>
          </a:custGeom>
          <a:solidFill>
            <a:srgbClr val="FF0000"/>
          </a:solidFill>
        </p:spPr>
        <p:txBody>
          <a:bodyPr wrap="square" lIns="0" tIns="0" rIns="0" bIns="0" rtlCol="0"/>
          <a:lstStyle/>
          <a:p>
            <a:endParaRPr/>
          </a:p>
        </p:txBody>
      </p:sp>
      <p:sp>
        <p:nvSpPr>
          <p:cNvPr id="24" name="object 24"/>
          <p:cNvSpPr/>
          <p:nvPr/>
        </p:nvSpPr>
        <p:spPr>
          <a:xfrm>
            <a:off x="3991355" y="5210555"/>
            <a:ext cx="485140" cy="978535"/>
          </a:xfrm>
          <a:custGeom>
            <a:avLst/>
            <a:gdLst/>
            <a:ahLst/>
            <a:cxnLst/>
            <a:rect l="l" t="t" r="r" b="b"/>
            <a:pathLst>
              <a:path w="485139" h="978535">
                <a:moveTo>
                  <a:pt x="0" y="242316"/>
                </a:moveTo>
                <a:lnTo>
                  <a:pt x="242316" y="0"/>
                </a:lnTo>
                <a:lnTo>
                  <a:pt x="484632" y="242316"/>
                </a:lnTo>
                <a:lnTo>
                  <a:pt x="363474" y="242316"/>
                </a:lnTo>
                <a:lnTo>
                  <a:pt x="363474" y="978408"/>
                </a:lnTo>
                <a:lnTo>
                  <a:pt x="121158" y="978408"/>
                </a:lnTo>
                <a:lnTo>
                  <a:pt x="121158" y="242316"/>
                </a:lnTo>
                <a:lnTo>
                  <a:pt x="0" y="242316"/>
                </a:lnTo>
                <a:close/>
              </a:path>
            </a:pathLst>
          </a:custGeom>
          <a:ln w="15240">
            <a:solidFill>
              <a:srgbClr val="1F7CAC"/>
            </a:solidFill>
          </a:ln>
        </p:spPr>
        <p:txBody>
          <a:bodyPr wrap="square" lIns="0" tIns="0" rIns="0" bIns="0" rtlCol="0"/>
          <a:lstStyle/>
          <a:p>
            <a:endParaRPr/>
          </a:p>
        </p:txBody>
      </p:sp>
    </p:spTree>
    <p:extLst>
      <p:ext uri="{BB962C8B-B14F-4D97-AF65-F5344CB8AC3E}">
        <p14:creationId xmlns:p14="http://schemas.microsoft.com/office/powerpoint/2010/main" val="2793353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6" name="Content Placeholder 5">
            <a:extLst>
              <a:ext uri="{FF2B5EF4-FFF2-40B4-BE49-F238E27FC236}">
                <a16:creationId xmlns:a16="http://schemas.microsoft.com/office/drawing/2014/main" id="{26A462FD-275F-2446-90F4-A0D0D1B9A41E}"/>
              </a:ext>
            </a:extLst>
          </p:cNvPr>
          <p:cNvSpPr>
            <a:spLocks noGrp="1"/>
          </p:cNvSpPr>
          <p:nvPr>
            <p:ph idx="1"/>
          </p:nvPr>
        </p:nvSpPr>
        <p:spPr>
          <a:xfrm>
            <a:off x="838200" y="2922546"/>
            <a:ext cx="4538870" cy="1742523"/>
          </a:xfrm>
        </p:spPr>
        <p:txBody>
          <a:bodyPr/>
          <a:lstStyle/>
          <a:p>
            <a:pPr marL="0" indent="0">
              <a:buNone/>
            </a:pPr>
            <a:r>
              <a:rPr lang="en-US" spc="-5" dirty="0"/>
              <a:t>What Happens if one of the two Hot lateral </a:t>
            </a:r>
            <a:r>
              <a:rPr lang="en-US" spc="-30" dirty="0"/>
              <a:t>Wires </a:t>
            </a:r>
            <a:r>
              <a:rPr lang="en-US" spc="-25" dirty="0"/>
              <a:t>are</a:t>
            </a:r>
            <a:r>
              <a:rPr lang="en-US" spc="-5" dirty="0"/>
              <a:t> </a:t>
            </a:r>
            <a:r>
              <a:rPr lang="en-US" dirty="0"/>
              <a:t>Cut?</a:t>
            </a:r>
          </a:p>
          <a:p>
            <a:endParaRPr lang="en-US" dirty="0"/>
          </a:p>
        </p:txBody>
      </p:sp>
      <p:sp>
        <p:nvSpPr>
          <p:cNvPr id="3" name="object 3"/>
          <p:cNvSpPr/>
          <p:nvPr/>
        </p:nvSpPr>
        <p:spPr>
          <a:xfrm>
            <a:off x="5788350" y="1690688"/>
            <a:ext cx="5416295" cy="420624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92795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7" name="Content Placeholder 6">
            <a:extLst>
              <a:ext uri="{FF2B5EF4-FFF2-40B4-BE49-F238E27FC236}">
                <a16:creationId xmlns:a16="http://schemas.microsoft.com/office/drawing/2014/main" id="{36AB37BE-3A2D-544A-9821-1119FF6AF7E4}"/>
              </a:ext>
            </a:extLst>
          </p:cNvPr>
          <p:cNvSpPr>
            <a:spLocks noGrp="1"/>
          </p:cNvSpPr>
          <p:nvPr>
            <p:ph idx="1"/>
          </p:nvPr>
        </p:nvSpPr>
        <p:spPr>
          <a:xfrm>
            <a:off x="838199" y="2258567"/>
            <a:ext cx="3853070" cy="1325562"/>
          </a:xfrm>
        </p:spPr>
        <p:txBody>
          <a:bodyPr>
            <a:normAutofit/>
          </a:bodyPr>
          <a:lstStyle/>
          <a:p>
            <a:r>
              <a:rPr lang="en-US" spc="-5" dirty="0"/>
              <a:t>What Happens if one of the two Hot lateral </a:t>
            </a:r>
            <a:r>
              <a:rPr lang="en-US" spc="-30" dirty="0"/>
              <a:t>Wires </a:t>
            </a:r>
            <a:r>
              <a:rPr lang="en-US" spc="-25" dirty="0"/>
              <a:t>are</a:t>
            </a:r>
            <a:r>
              <a:rPr lang="en-US" spc="-5" dirty="0"/>
              <a:t> </a:t>
            </a:r>
            <a:r>
              <a:rPr lang="en-US" dirty="0"/>
              <a:t>Cut?</a:t>
            </a:r>
          </a:p>
        </p:txBody>
      </p:sp>
      <p:sp>
        <p:nvSpPr>
          <p:cNvPr id="3" name="object 3"/>
          <p:cNvSpPr txBox="1"/>
          <p:nvPr/>
        </p:nvSpPr>
        <p:spPr>
          <a:xfrm>
            <a:off x="1042297" y="3902907"/>
            <a:ext cx="3444875" cy="1697901"/>
          </a:xfrm>
          <a:prstGeom prst="rect">
            <a:avLst/>
          </a:prstGeom>
        </p:spPr>
        <p:txBody>
          <a:bodyPr vert="horz" wrap="square" lIns="0" tIns="12700" rIns="0" bIns="0" rtlCol="0">
            <a:spAutoFit/>
          </a:bodyPr>
          <a:lstStyle/>
          <a:p>
            <a:pPr marL="12700">
              <a:lnSpc>
                <a:spcPct val="100000"/>
              </a:lnSpc>
              <a:spcBef>
                <a:spcPts val="100"/>
              </a:spcBef>
            </a:pPr>
            <a:r>
              <a:rPr sz="3600" spc="-5" dirty="0">
                <a:solidFill>
                  <a:schemeClr val="accent5"/>
                </a:solidFill>
                <a:latin typeface="Avenir Next Condensed Medium" panose="020B0506020202020204" pitchFamily="34" charset="0"/>
                <a:cs typeface="Times New Roman"/>
              </a:rPr>
              <a:t>Show </a:t>
            </a:r>
            <a:r>
              <a:rPr sz="3600" dirty="0">
                <a:solidFill>
                  <a:schemeClr val="accent5"/>
                </a:solidFill>
                <a:latin typeface="Avenir Next Condensed Medium" panose="020B0506020202020204" pitchFamily="34" charset="0"/>
                <a:cs typeface="Times New Roman"/>
              </a:rPr>
              <a:t>of</a:t>
            </a:r>
            <a:r>
              <a:rPr sz="3600" spc="-75" dirty="0">
                <a:solidFill>
                  <a:schemeClr val="accent5"/>
                </a:solidFill>
                <a:latin typeface="Avenir Next Condensed Medium" panose="020B0506020202020204" pitchFamily="34" charset="0"/>
                <a:cs typeface="Times New Roman"/>
              </a:rPr>
              <a:t> </a:t>
            </a:r>
            <a:r>
              <a:rPr sz="3600" spc="-5" dirty="0">
                <a:solidFill>
                  <a:schemeClr val="accent5"/>
                </a:solidFill>
                <a:latin typeface="Avenir Next Condensed Medium" panose="020B0506020202020204" pitchFamily="34" charset="0"/>
                <a:cs typeface="Times New Roman"/>
              </a:rPr>
              <a:t>hands….</a:t>
            </a:r>
            <a:endParaRPr sz="3600" dirty="0">
              <a:solidFill>
                <a:schemeClr val="accent5"/>
              </a:solidFill>
              <a:latin typeface="Avenir Next Condensed Medium" panose="020B0506020202020204" pitchFamily="34" charset="0"/>
              <a:cs typeface="Times New Roman"/>
            </a:endParaRPr>
          </a:p>
          <a:p>
            <a:pPr>
              <a:lnSpc>
                <a:spcPct val="100000"/>
              </a:lnSpc>
              <a:spcBef>
                <a:spcPts val="10"/>
              </a:spcBef>
            </a:pPr>
            <a:endParaRPr sz="3750" dirty="0">
              <a:latin typeface="Avenir Next Condensed Medium" panose="020B0506020202020204" pitchFamily="34" charset="0"/>
              <a:cs typeface="Times New Roman"/>
            </a:endParaRPr>
          </a:p>
          <a:p>
            <a:pPr marL="12700">
              <a:lnSpc>
                <a:spcPct val="100000"/>
              </a:lnSpc>
            </a:pPr>
            <a:r>
              <a:rPr sz="3600" b="1" dirty="0">
                <a:solidFill>
                  <a:schemeClr val="accent1"/>
                </a:solidFill>
                <a:latin typeface="Avenir Next Condensed Demi Bold" panose="020B0506020202020204" pitchFamily="34" charset="0"/>
                <a:cs typeface="Times New Roman"/>
              </a:rPr>
              <a:t>Nothing?</a:t>
            </a:r>
            <a:r>
              <a:rPr sz="3600" b="1" spc="-95" dirty="0">
                <a:solidFill>
                  <a:schemeClr val="accent1"/>
                </a:solidFill>
                <a:latin typeface="Avenir Next Condensed Demi Bold" panose="020B0506020202020204" pitchFamily="34" charset="0"/>
                <a:cs typeface="Times New Roman"/>
              </a:rPr>
              <a:t> </a:t>
            </a:r>
            <a:r>
              <a:rPr sz="3600" b="1" spc="-70" dirty="0">
                <a:solidFill>
                  <a:schemeClr val="accent1"/>
                </a:solidFill>
                <a:latin typeface="Avenir Next Condensed Demi Bold" panose="020B0506020202020204" pitchFamily="34" charset="0"/>
                <a:cs typeface="Times New Roman"/>
              </a:rPr>
              <a:t>Toast</a:t>
            </a:r>
            <a:endParaRPr sz="3600" b="1" dirty="0">
              <a:solidFill>
                <a:schemeClr val="accent1"/>
              </a:solidFill>
              <a:latin typeface="Avenir Next Condensed Demi Bold" panose="020B0506020202020204" pitchFamily="34" charset="0"/>
              <a:cs typeface="Times New Roman"/>
            </a:endParaRPr>
          </a:p>
        </p:txBody>
      </p:sp>
      <p:sp>
        <p:nvSpPr>
          <p:cNvPr id="4" name="object 4"/>
          <p:cNvSpPr/>
          <p:nvPr/>
        </p:nvSpPr>
        <p:spPr>
          <a:xfrm>
            <a:off x="6096000" y="1690688"/>
            <a:ext cx="4863084" cy="423214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86807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7" name="Content Placeholder 6">
            <a:extLst>
              <a:ext uri="{FF2B5EF4-FFF2-40B4-BE49-F238E27FC236}">
                <a16:creationId xmlns:a16="http://schemas.microsoft.com/office/drawing/2014/main" id="{F9690FD3-C2E9-2B43-89C8-8162905C7860}"/>
              </a:ext>
            </a:extLst>
          </p:cNvPr>
          <p:cNvSpPr>
            <a:spLocks noGrp="1"/>
          </p:cNvSpPr>
          <p:nvPr>
            <p:ph idx="1"/>
          </p:nvPr>
        </p:nvSpPr>
        <p:spPr>
          <a:xfrm>
            <a:off x="838200" y="2421972"/>
            <a:ext cx="4578626" cy="1007028"/>
          </a:xfrm>
        </p:spPr>
        <p:txBody>
          <a:bodyPr/>
          <a:lstStyle/>
          <a:p>
            <a:r>
              <a:rPr lang="en-US" spc="-5" dirty="0"/>
              <a:t>What Happens if one of the two Hot lateral </a:t>
            </a:r>
            <a:r>
              <a:rPr lang="en-US" spc="-30" dirty="0"/>
              <a:t>Wires </a:t>
            </a:r>
            <a:r>
              <a:rPr lang="en-US" spc="-25" dirty="0"/>
              <a:t>are</a:t>
            </a:r>
            <a:r>
              <a:rPr lang="en-US" spc="-5" dirty="0"/>
              <a:t> </a:t>
            </a:r>
            <a:r>
              <a:rPr lang="en-US" dirty="0"/>
              <a:t>Cut?</a:t>
            </a:r>
          </a:p>
        </p:txBody>
      </p:sp>
      <p:sp>
        <p:nvSpPr>
          <p:cNvPr id="3" name="object 3"/>
          <p:cNvSpPr txBox="1"/>
          <p:nvPr/>
        </p:nvSpPr>
        <p:spPr>
          <a:xfrm>
            <a:off x="1061190" y="3823393"/>
            <a:ext cx="3444875" cy="1697901"/>
          </a:xfrm>
          <a:prstGeom prst="rect">
            <a:avLst/>
          </a:prstGeom>
        </p:spPr>
        <p:txBody>
          <a:bodyPr vert="horz" wrap="square" lIns="0" tIns="12700" rIns="0" bIns="0" rtlCol="0">
            <a:spAutoFit/>
          </a:bodyPr>
          <a:lstStyle/>
          <a:p>
            <a:pPr marL="12700">
              <a:lnSpc>
                <a:spcPct val="100000"/>
              </a:lnSpc>
              <a:spcBef>
                <a:spcPts val="100"/>
              </a:spcBef>
            </a:pPr>
            <a:r>
              <a:rPr sz="3600" spc="-5" dirty="0">
                <a:solidFill>
                  <a:schemeClr val="accent5"/>
                </a:solidFill>
                <a:latin typeface="Avenir Next Condensed Medium" panose="020B0506020202020204" pitchFamily="34" charset="0"/>
                <a:cs typeface="Times New Roman"/>
              </a:rPr>
              <a:t>Show </a:t>
            </a:r>
            <a:r>
              <a:rPr sz="3600" dirty="0">
                <a:solidFill>
                  <a:schemeClr val="accent5"/>
                </a:solidFill>
                <a:latin typeface="Avenir Next Condensed Medium" panose="020B0506020202020204" pitchFamily="34" charset="0"/>
                <a:cs typeface="Times New Roman"/>
              </a:rPr>
              <a:t>of</a:t>
            </a:r>
            <a:r>
              <a:rPr sz="3600" spc="-75" dirty="0">
                <a:solidFill>
                  <a:schemeClr val="accent5"/>
                </a:solidFill>
                <a:latin typeface="Avenir Next Condensed Medium" panose="020B0506020202020204" pitchFamily="34" charset="0"/>
                <a:cs typeface="Times New Roman"/>
              </a:rPr>
              <a:t> </a:t>
            </a:r>
            <a:r>
              <a:rPr sz="3600" spc="-5" dirty="0">
                <a:solidFill>
                  <a:schemeClr val="accent5"/>
                </a:solidFill>
                <a:latin typeface="Avenir Next Condensed Medium" panose="020B0506020202020204" pitchFamily="34" charset="0"/>
                <a:cs typeface="Times New Roman"/>
              </a:rPr>
              <a:t>hands….</a:t>
            </a:r>
            <a:endParaRPr sz="3600" dirty="0">
              <a:solidFill>
                <a:schemeClr val="accent5"/>
              </a:solidFill>
              <a:latin typeface="Avenir Next Condensed Medium" panose="020B0506020202020204" pitchFamily="34" charset="0"/>
              <a:cs typeface="Times New Roman"/>
            </a:endParaRPr>
          </a:p>
          <a:p>
            <a:pPr>
              <a:lnSpc>
                <a:spcPct val="100000"/>
              </a:lnSpc>
              <a:spcBef>
                <a:spcPts val="10"/>
              </a:spcBef>
            </a:pPr>
            <a:endParaRPr sz="3750" dirty="0">
              <a:latin typeface="Avenir Next Condensed Medium" panose="020B0506020202020204" pitchFamily="34" charset="0"/>
              <a:cs typeface="Times New Roman"/>
            </a:endParaRPr>
          </a:p>
          <a:p>
            <a:pPr marL="12700">
              <a:lnSpc>
                <a:spcPct val="100000"/>
              </a:lnSpc>
            </a:pPr>
            <a:r>
              <a:rPr sz="3600" b="1" spc="-5" dirty="0">
                <a:solidFill>
                  <a:schemeClr val="accent1"/>
                </a:solidFill>
                <a:latin typeface="Avenir Next Condensed Demi Bold" panose="020B0506020202020204" pitchFamily="34" charset="0"/>
                <a:cs typeface="Times New Roman"/>
              </a:rPr>
              <a:t>No</a:t>
            </a:r>
            <a:r>
              <a:rPr sz="3600" b="1" spc="-70" dirty="0">
                <a:solidFill>
                  <a:schemeClr val="accent1"/>
                </a:solidFill>
                <a:latin typeface="Avenir Next Condensed Demi Bold" panose="020B0506020202020204" pitchFamily="34" charset="0"/>
                <a:cs typeface="Times New Roman"/>
              </a:rPr>
              <a:t> </a:t>
            </a:r>
            <a:r>
              <a:rPr sz="3600" b="1" spc="-60" dirty="0">
                <a:solidFill>
                  <a:schemeClr val="accent1"/>
                </a:solidFill>
                <a:latin typeface="Avenir Next Condensed Demi Bold" panose="020B0506020202020204" pitchFamily="34" charset="0"/>
                <a:cs typeface="Times New Roman"/>
              </a:rPr>
              <a:t>Toast?</a:t>
            </a:r>
            <a:endParaRPr sz="3600" b="1" dirty="0">
              <a:solidFill>
                <a:schemeClr val="accent1"/>
              </a:solidFill>
              <a:latin typeface="Avenir Next Condensed Demi Bold" panose="020B0506020202020204" pitchFamily="34" charset="0"/>
              <a:cs typeface="Times New Roman"/>
            </a:endParaRPr>
          </a:p>
        </p:txBody>
      </p:sp>
      <p:sp>
        <p:nvSpPr>
          <p:cNvPr id="4" name="object 4"/>
          <p:cNvSpPr/>
          <p:nvPr/>
        </p:nvSpPr>
        <p:spPr>
          <a:xfrm>
            <a:off x="6267990" y="1990038"/>
            <a:ext cx="5416295" cy="420624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79539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5" name="Content Placeholder 4">
            <a:extLst>
              <a:ext uri="{FF2B5EF4-FFF2-40B4-BE49-F238E27FC236}">
                <a16:creationId xmlns:a16="http://schemas.microsoft.com/office/drawing/2014/main" id="{D44EF8FD-1B09-FA4E-9BF0-E1E5F9B0619B}"/>
              </a:ext>
            </a:extLst>
          </p:cNvPr>
          <p:cNvSpPr>
            <a:spLocks noGrp="1"/>
          </p:cNvSpPr>
          <p:nvPr>
            <p:ph idx="1"/>
          </p:nvPr>
        </p:nvSpPr>
        <p:spPr>
          <a:xfrm>
            <a:off x="838200" y="1825625"/>
            <a:ext cx="10515600" cy="3412297"/>
          </a:xfrm>
        </p:spPr>
        <p:txBody>
          <a:bodyPr/>
          <a:lstStyle/>
          <a:p>
            <a:pPr>
              <a:lnSpc>
                <a:spcPct val="150000"/>
              </a:lnSpc>
            </a:pPr>
            <a:r>
              <a:rPr lang="en-US" dirty="0"/>
              <a:t>Picture in your mind what we have….</a:t>
            </a:r>
          </a:p>
          <a:p>
            <a:pPr>
              <a:lnSpc>
                <a:spcPct val="150000"/>
              </a:lnSpc>
            </a:pPr>
            <a:r>
              <a:rPr lang="en-US" dirty="0"/>
              <a:t>Remember we have two hot (120v) service laterals.  </a:t>
            </a:r>
          </a:p>
          <a:p>
            <a:pPr>
              <a:lnSpc>
                <a:spcPct val="150000"/>
              </a:lnSpc>
            </a:pPr>
            <a:r>
              <a:rPr lang="en-US" dirty="0"/>
              <a:t>It depends which one is cut.</a:t>
            </a:r>
          </a:p>
        </p:txBody>
      </p:sp>
    </p:spTree>
    <p:extLst>
      <p:ext uri="{BB962C8B-B14F-4D97-AF65-F5344CB8AC3E}">
        <p14:creationId xmlns:p14="http://schemas.microsoft.com/office/powerpoint/2010/main" val="3729062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5" name="Content Placeholder 4">
            <a:extLst>
              <a:ext uri="{FF2B5EF4-FFF2-40B4-BE49-F238E27FC236}">
                <a16:creationId xmlns:a16="http://schemas.microsoft.com/office/drawing/2014/main" id="{D44EF8FD-1B09-FA4E-9BF0-E1E5F9B0619B}"/>
              </a:ext>
            </a:extLst>
          </p:cNvPr>
          <p:cNvSpPr>
            <a:spLocks noGrp="1"/>
          </p:cNvSpPr>
          <p:nvPr>
            <p:ph idx="1"/>
          </p:nvPr>
        </p:nvSpPr>
        <p:spPr>
          <a:xfrm>
            <a:off x="838200" y="1825626"/>
            <a:ext cx="10515600" cy="2229540"/>
          </a:xfrm>
        </p:spPr>
        <p:txBody>
          <a:bodyPr/>
          <a:lstStyle/>
          <a:p>
            <a:pPr>
              <a:lnSpc>
                <a:spcPct val="150000"/>
              </a:lnSpc>
            </a:pPr>
            <a:r>
              <a:rPr lang="en-US" dirty="0"/>
              <a:t>Picture in your mind what we have….</a:t>
            </a:r>
          </a:p>
          <a:p>
            <a:pPr>
              <a:lnSpc>
                <a:spcPct val="150000"/>
              </a:lnSpc>
            </a:pPr>
            <a:r>
              <a:rPr lang="en-US" dirty="0"/>
              <a:t>Remember we have two hot (120v) service laterals.  </a:t>
            </a:r>
          </a:p>
          <a:p>
            <a:pPr>
              <a:lnSpc>
                <a:spcPct val="150000"/>
              </a:lnSpc>
            </a:pPr>
            <a:r>
              <a:rPr lang="en-US" dirty="0"/>
              <a:t>It depends which one is cut.</a:t>
            </a:r>
          </a:p>
        </p:txBody>
      </p:sp>
      <p:sp>
        <p:nvSpPr>
          <p:cNvPr id="3" name="Rectangle 2">
            <a:extLst>
              <a:ext uri="{FF2B5EF4-FFF2-40B4-BE49-F238E27FC236}">
                <a16:creationId xmlns:a16="http://schemas.microsoft.com/office/drawing/2014/main" id="{84CC65A1-D41B-C140-91CD-1FD57A676B96}"/>
              </a:ext>
            </a:extLst>
          </p:cNvPr>
          <p:cNvSpPr/>
          <p:nvPr/>
        </p:nvSpPr>
        <p:spPr>
          <a:xfrm>
            <a:off x="838199" y="4675568"/>
            <a:ext cx="10333383" cy="646331"/>
          </a:xfrm>
          <a:prstGeom prst="rect">
            <a:avLst/>
          </a:prstGeom>
        </p:spPr>
        <p:txBody>
          <a:bodyPr wrap="square">
            <a:spAutoFit/>
          </a:bodyPr>
          <a:lstStyle/>
          <a:p>
            <a:pPr marL="12700" algn="ctr">
              <a:lnSpc>
                <a:spcPct val="100000"/>
              </a:lnSpc>
              <a:spcBef>
                <a:spcPts val="1185"/>
              </a:spcBef>
            </a:pPr>
            <a:r>
              <a:rPr lang="en-US" sz="3600" i="1" spc="-165" dirty="0">
                <a:solidFill>
                  <a:schemeClr val="accent1"/>
                </a:solidFill>
                <a:latin typeface="Avenir Next Condensed Medium" panose="020B0506020202020204" pitchFamily="34" charset="0"/>
                <a:cs typeface="Times New Roman"/>
              </a:rPr>
              <a:t>You </a:t>
            </a:r>
            <a:r>
              <a:rPr lang="en-US" sz="3600" i="1" dirty="0">
                <a:solidFill>
                  <a:schemeClr val="accent1"/>
                </a:solidFill>
                <a:latin typeface="Avenir Next Condensed Medium" panose="020B0506020202020204" pitchFamily="34" charset="0"/>
                <a:cs typeface="Times New Roman"/>
              </a:rPr>
              <a:t>had a 50/50 chance of </a:t>
            </a:r>
            <a:r>
              <a:rPr lang="en-US" sz="3600" i="1" spc="-5" dirty="0">
                <a:solidFill>
                  <a:schemeClr val="accent1"/>
                </a:solidFill>
                <a:latin typeface="Avenir Next Condensed Medium" panose="020B0506020202020204" pitchFamily="34" charset="0"/>
                <a:cs typeface="Times New Roman"/>
              </a:rPr>
              <a:t>being</a:t>
            </a:r>
            <a:r>
              <a:rPr lang="en-US" sz="3600" i="1" spc="90" dirty="0">
                <a:solidFill>
                  <a:schemeClr val="accent1"/>
                </a:solidFill>
                <a:latin typeface="Avenir Next Condensed Medium" panose="020B0506020202020204" pitchFamily="34" charset="0"/>
                <a:cs typeface="Times New Roman"/>
              </a:rPr>
              <a:t> </a:t>
            </a:r>
            <a:r>
              <a:rPr lang="en-US" sz="3600" i="1" dirty="0">
                <a:solidFill>
                  <a:schemeClr val="accent1"/>
                </a:solidFill>
                <a:latin typeface="Avenir Next Condensed Medium" panose="020B0506020202020204" pitchFamily="34" charset="0"/>
                <a:cs typeface="Times New Roman"/>
              </a:rPr>
              <a:t>right...</a:t>
            </a:r>
          </a:p>
        </p:txBody>
      </p:sp>
    </p:spTree>
    <p:extLst>
      <p:ext uri="{BB962C8B-B14F-4D97-AF65-F5344CB8AC3E}">
        <p14:creationId xmlns:p14="http://schemas.microsoft.com/office/powerpoint/2010/main" val="1376924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5" name="Content Placeholder 4">
            <a:extLst>
              <a:ext uri="{FF2B5EF4-FFF2-40B4-BE49-F238E27FC236}">
                <a16:creationId xmlns:a16="http://schemas.microsoft.com/office/drawing/2014/main" id="{117F3BFE-094F-D34E-9841-98D0C58EEECB}"/>
              </a:ext>
            </a:extLst>
          </p:cNvPr>
          <p:cNvSpPr>
            <a:spLocks noGrp="1"/>
          </p:cNvSpPr>
          <p:nvPr>
            <p:ph idx="1"/>
          </p:nvPr>
        </p:nvSpPr>
        <p:spPr>
          <a:xfrm>
            <a:off x="838200" y="1825625"/>
            <a:ext cx="10515600" cy="2974975"/>
          </a:xfrm>
        </p:spPr>
        <p:txBody>
          <a:bodyPr/>
          <a:lstStyle/>
          <a:p>
            <a:pPr>
              <a:lnSpc>
                <a:spcPct val="150000"/>
              </a:lnSpc>
            </a:pPr>
            <a:r>
              <a:rPr lang="en-US" dirty="0"/>
              <a:t>Picture in your mind what we have….</a:t>
            </a:r>
          </a:p>
          <a:p>
            <a:pPr>
              <a:lnSpc>
                <a:spcPct val="150000"/>
              </a:lnSpc>
            </a:pPr>
            <a:r>
              <a:rPr lang="en-US" dirty="0"/>
              <a:t>Remember we have two hot (120v) service laterals.  </a:t>
            </a:r>
          </a:p>
          <a:p>
            <a:pPr>
              <a:lnSpc>
                <a:spcPct val="150000"/>
              </a:lnSpc>
            </a:pPr>
            <a:r>
              <a:rPr lang="en-US" dirty="0"/>
              <a:t>It depends which one is cut.</a:t>
            </a:r>
          </a:p>
          <a:p>
            <a:pPr>
              <a:lnSpc>
                <a:spcPct val="150000"/>
              </a:lnSpc>
            </a:pPr>
            <a:endParaRPr lang="en-US" dirty="0"/>
          </a:p>
        </p:txBody>
      </p:sp>
    </p:spTree>
    <p:extLst>
      <p:ext uri="{BB962C8B-B14F-4D97-AF65-F5344CB8AC3E}">
        <p14:creationId xmlns:p14="http://schemas.microsoft.com/office/powerpoint/2010/main" val="3087359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6" name="Content Placeholder 5">
            <a:extLst>
              <a:ext uri="{FF2B5EF4-FFF2-40B4-BE49-F238E27FC236}">
                <a16:creationId xmlns:a16="http://schemas.microsoft.com/office/drawing/2014/main" id="{33DA0997-7596-B849-88FD-A8033652D0A5}"/>
              </a:ext>
            </a:extLst>
          </p:cNvPr>
          <p:cNvSpPr>
            <a:spLocks noGrp="1"/>
          </p:cNvSpPr>
          <p:nvPr>
            <p:ph idx="1"/>
          </p:nvPr>
        </p:nvSpPr>
        <p:spPr>
          <a:xfrm>
            <a:off x="838200" y="2720146"/>
            <a:ext cx="5373757" cy="3163818"/>
          </a:xfrm>
        </p:spPr>
        <p:txBody>
          <a:bodyPr/>
          <a:lstStyle/>
          <a:p>
            <a:pPr marL="0" indent="0">
              <a:buNone/>
            </a:pPr>
            <a:r>
              <a:rPr lang="en-US" dirty="0"/>
              <a:t>OK What Happens, if the neutral wire to the </a:t>
            </a:r>
            <a:r>
              <a:rPr lang="en-US" b="1" dirty="0"/>
              <a:t>Toaster</a:t>
            </a:r>
            <a:r>
              <a:rPr lang="en-US" dirty="0"/>
              <a:t> is Cut?</a:t>
            </a:r>
          </a:p>
          <a:p>
            <a:pPr marL="0" indent="0">
              <a:buNone/>
            </a:pPr>
            <a:endParaRPr lang="en-US" dirty="0"/>
          </a:p>
          <a:p>
            <a:pPr marL="0" indent="0">
              <a:buNone/>
            </a:pPr>
            <a:r>
              <a:rPr lang="en-US" dirty="0"/>
              <a:t>(between receptacle &amp; Toaster)</a:t>
            </a:r>
          </a:p>
          <a:p>
            <a:endParaRPr lang="en-US" dirty="0"/>
          </a:p>
        </p:txBody>
      </p:sp>
      <p:sp>
        <p:nvSpPr>
          <p:cNvPr id="4" name="object 4"/>
          <p:cNvSpPr/>
          <p:nvPr/>
        </p:nvSpPr>
        <p:spPr>
          <a:xfrm>
            <a:off x="6548562" y="1690688"/>
            <a:ext cx="5166359" cy="400964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86206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8" name="Content Placeholder 7">
            <a:extLst>
              <a:ext uri="{FF2B5EF4-FFF2-40B4-BE49-F238E27FC236}">
                <a16:creationId xmlns:a16="http://schemas.microsoft.com/office/drawing/2014/main" id="{57759122-945E-A54D-BF2F-55043F16C604}"/>
              </a:ext>
            </a:extLst>
          </p:cNvPr>
          <p:cNvSpPr>
            <a:spLocks noGrp="1"/>
          </p:cNvSpPr>
          <p:nvPr>
            <p:ph idx="1"/>
          </p:nvPr>
        </p:nvSpPr>
        <p:spPr>
          <a:xfrm>
            <a:off x="768626" y="2373217"/>
            <a:ext cx="4751832" cy="1325563"/>
          </a:xfrm>
        </p:spPr>
        <p:txBody>
          <a:bodyPr>
            <a:normAutofit/>
          </a:bodyPr>
          <a:lstStyle/>
          <a:p>
            <a:r>
              <a:rPr lang="en-US" spc="-5" dirty="0"/>
              <a:t>What Happens if the neutral </a:t>
            </a:r>
            <a:r>
              <a:rPr lang="en-US" spc="-20" dirty="0"/>
              <a:t>wire </a:t>
            </a:r>
            <a:r>
              <a:rPr lang="en-US" dirty="0"/>
              <a:t>to toaster </a:t>
            </a:r>
            <a:r>
              <a:rPr lang="en-US" spc="-5" dirty="0"/>
              <a:t>is</a:t>
            </a:r>
            <a:r>
              <a:rPr lang="en-US" spc="30" dirty="0"/>
              <a:t> </a:t>
            </a:r>
            <a:r>
              <a:rPr lang="en-US" spc="-5" dirty="0"/>
              <a:t>Cut?</a:t>
            </a:r>
            <a:endParaRPr lang="en-US" dirty="0"/>
          </a:p>
        </p:txBody>
      </p:sp>
      <p:sp>
        <p:nvSpPr>
          <p:cNvPr id="3" name="object 3"/>
          <p:cNvSpPr txBox="1"/>
          <p:nvPr/>
        </p:nvSpPr>
        <p:spPr>
          <a:xfrm>
            <a:off x="1050672" y="3816959"/>
            <a:ext cx="3442970" cy="1697901"/>
          </a:xfrm>
          <a:prstGeom prst="rect">
            <a:avLst/>
          </a:prstGeom>
        </p:spPr>
        <p:txBody>
          <a:bodyPr vert="horz" wrap="square" lIns="0" tIns="12700" rIns="0" bIns="0" rtlCol="0">
            <a:spAutoFit/>
          </a:bodyPr>
          <a:lstStyle/>
          <a:p>
            <a:pPr marL="12700">
              <a:lnSpc>
                <a:spcPct val="100000"/>
              </a:lnSpc>
              <a:spcBef>
                <a:spcPts val="100"/>
              </a:spcBef>
            </a:pPr>
            <a:r>
              <a:rPr sz="3600" spc="-5" dirty="0">
                <a:solidFill>
                  <a:schemeClr val="accent5"/>
                </a:solidFill>
                <a:latin typeface="Avenir Next Condensed Medium" panose="020B0506020202020204" pitchFamily="34" charset="0"/>
                <a:cs typeface="Times New Roman"/>
              </a:rPr>
              <a:t>Show </a:t>
            </a:r>
            <a:r>
              <a:rPr sz="3600" dirty="0">
                <a:solidFill>
                  <a:schemeClr val="accent5"/>
                </a:solidFill>
                <a:latin typeface="Avenir Next Condensed Medium" panose="020B0506020202020204" pitchFamily="34" charset="0"/>
                <a:cs typeface="Times New Roman"/>
              </a:rPr>
              <a:t>of</a:t>
            </a:r>
            <a:r>
              <a:rPr sz="3600" spc="-70" dirty="0">
                <a:solidFill>
                  <a:schemeClr val="accent5"/>
                </a:solidFill>
                <a:latin typeface="Avenir Next Condensed Medium" panose="020B0506020202020204" pitchFamily="34" charset="0"/>
                <a:cs typeface="Times New Roman"/>
              </a:rPr>
              <a:t> </a:t>
            </a:r>
            <a:r>
              <a:rPr sz="3600" spc="-5" dirty="0">
                <a:solidFill>
                  <a:schemeClr val="accent5"/>
                </a:solidFill>
                <a:latin typeface="Avenir Next Condensed Medium" panose="020B0506020202020204" pitchFamily="34" charset="0"/>
                <a:cs typeface="Times New Roman"/>
              </a:rPr>
              <a:t>hands….</a:t>
            </a:r>
            <a:endParaRPr sz="3600" dirty="0">
              <a:solidFill>
                <a:schemeClr val="accent5"/>
              </a:solidFill>
              <a:latin typeface="Avenir Next Condensed Medium" panose="020B0506020202020204" pitchFamily="34" charset="0"/>
              <a:cs typeface="Times New Roman"/>
            </a:endParaRPr>
          </a:p>
          <a:p>
            <a:pPr>
              <a:lnSpc>
                <a:spcPct val="100000"/>
              </a:lnSpc>
              <a:spcBef>
                <a:spcPts val="10"/>
              </a:spcBef>
            </a:pPr>
            <a:endParaRPr sz="3750" dirty="0">
              <a:latin typeface="Avenir Next Condensed Medium" panose="020B0506020202020204" pitchFamily="34" charset="0"/>
              <a:cs typeface="Times New Roman"/>
            </a:endParaRPr>
          </a:p>
          <a:p>
            <a:pPr marL="12700">
              <a:lnSpc>
                <a:spcPct val="100000"/>
              </a:lnSpc>
            </a:pPr>
            <a:r>
              <a:rPr sz="3600" b="1" dirty="0">
                <a:solidFill>
                  <a:schemeClr val="accent1"/>
                </a:solidFill>
                <a:latin typeface="Avenir Next Condensed Demi Bold" panose="020B0506020202020204" pitchFamily="34" charset="0"/>
                <a:cs typeface="Times New Roman"/>
              </a:rPr>
              <a:t>Nothing?</a:t>
            </a:r>
            <a:r>
              <a:rPr sz="3600" b="1" spc="-95" dirty="0">
                <a:solidFill>
                  <a:schemeClr val="accent1"/>
                </a:solidFill>
                <a:latin typeface="Avenir Next Condensed Demi Bold" panose="020B0506020202020204" pitchFamily="34" charset="0"/>
                <a:cs typeface="Times New Roman"/>
              </a:rPr>
              <a:t> </a:t>
            </a:r>
            <a:r>
              <a:rPr sz="3600" b="1" spc="-70" dirty="0">
                <a:solidFill>
                  <a:schemeClr val="accent1"/>
                </a:solidFill>
                <a:latin typeface="Avenir Next Condensed Demi Bold" panose="020B0506020202020204" pitchFamily="34" charset="0"/>
                <a:cs typeface="Times New Roman"/>
              </a:rPr>
              <a:t>Toast</a:t>
            </a:r>
            <a:endParaRPr sz="3600" b="1" dirty="0">
              <a:solidFill>
                <a:schemeClr val="accent1"/>
              </a:solidFill>
              <a:latin typeface="Avenir Next Condensed Demi Bold" panose="020B0506020202020204" pitchFamily="34" charset="0"/>
              <a:cs typeface="Times New Roman"/>
            </a:endParaRPr>
          </a:p>
        </p:txBody>
      </p:sp>
      <p:sp>
        <p:nvSpPr>
          <p:cNvPr id="4" name="object 4"/>
          <p:cNvSpPr/>
          <p:nvPr/>
        </p:nvSpPr>
        <p:spPr>
          <a:xfrm>
            <a:off x="6278244" y="1819897"/>
            <a:ext cx="4863084" cy="423214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3539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45719" rIns="0" bIns="0" rtlCol="0">
            <a:spAutoFit/>
          </a:bodyPr>
          <a:lstStyle/>
          <a:p>
            <a:r>
              <a:rPr lang="en-US" dirty="0"/>
              <a:t>The 35 Most Missed &amp; Misunderstood</a:t>
            </a:r>
            <a:br>
              <a:rPr lang="en-US" dirty="0"/>
            </a:br>
            <a:r>
              <a:rPr lang="en-US" dirty="0"/>
              <a:t>Electrical Inspection Items</a:t>
            </a:r>
          </a:p>
        </p:txBody>
      </p:sp>
      <p:sp>
        <p:nvSpPr>
          <p:cNvPr id="11" name="Content Placeholder 7">
            <a:extLst>
              <a:ext uri="{FF2B5EF4-FFF2-40B4-BE49-F238E27FC236}">
                <a16:creationId xmlns:a16="http://schemas.microsoft.com/office/drawing/2014/main" id="{E006D772-6F24-654B-9A2F-CA8BED96A516}"/>
              </a:ext>
            </a:extLst>
          </p:cNvPr>
          <p:cNvSpPr>
            <a:spLocks noGrp="1"/>
          </p:cNvSpPr>
          <p:nvPr>
            <p:ph idx="1"/>
          </p:nvPr>
        </p:nvSpPr>
        <p:spPr>
          <a:xfrm>
            <a:off x="838200" y="2446104"/>
            <a:ext cx="4751832" cy="1325563"/>
          </a:xfrm>
        </p:spPr>
        <p:txBody>
          <a:bodyPr>
            <a:normAutofit/>
          </a:bodyPr>
          <a:lstStyle/>
          <a:p>
            <a:r>
              <a:rPr lang="en-US" spc="-5" dirty="0"/>
              <a:t>What Happens if the neutral </a:t>
            </a:r>
            <a:r>
              <a:rPr lang="en-US" spc="-20" dirty="0"/>
              <a:t>wire </a:t>
            </a:r>
            <a:r>
              <a:rPr lang="en-US" dirty="0"/>
              <a:t>to toaster </a:t>
            </a:r>
            <a:r>
              <a:rPr lang="en-US" spc="-5" dirty="0"/>
              <a:t>is</a:t>
            </a:r>
            <a:r>
              <a:rPr lang="en-US" spc="30" dirty="0"/>
              <a:t> </a:t>
            </a:r>
            <a:r>
              <a:rPr lang="en-US" spc="-5" dirty="0"/>
              <a:t>Cut?</a:t>
            </a:r>
            <a:endParaRPr lang="en-US" dirty="0"/>
          </a:p>
        </p:txBody>
      </p:sp>
      <p:sp>
        <p:nvSpPr>
          <p:cNvPr id="4" name="object 4"/>
          <p:cNvSpPr/>
          <p:nvPr/>
        </p:nvSpPr>
        <p:spPr>
          <a:xfrm>
            <a:off x="6209371" y="1748060"/>
            <a:ext cx="5416295" cy="4206240"/>
          </a:xfrm>
          <a:prstGeom prst="rect">
            <a:avLst/>
          </a:prstGeom>
          <a:blipFill>
            <a:blip r:embed="rId2" cstate="print"/>
            <a:stretch>
              <a:fillRect/>
            </a:stretch>
          </a:blipFill>
        </p:spPr>
        <p:txBody>
          <a:bodyPr wrap="square" lIns="0" tIns="0" rIns="0" bIns="0" rtlCol="0"/>
          <a:lstStyle/>
          <a:p>
            <a:endParaRPr/>
          </a:p>
        </p:txBody>
      </p:sp>
      <p:sp>
        <p:nvSpPr>
          <p:cNvPr id="12" name="object 3">
            <a:extLst>
              <a:ext uri="{FF2B5EF4-FFF2-40B4-BE49-F238E27FC236}">
                <a16:creationId xmlns:a16="http://schemas.microsoft.com/office/drawing/2014/main" id="{FBC003AB-D7D4-F84A-8D8A-0EF549599735}"/>
              </a:ext>
            </a:extLst>
          </p:cNvPr>
          <p:cNvSpPr txBox="1"/>
          <p:nvPr/>
        </p:nvSpPr>
        <p:spPr>
          <a:xfrm>
            <a:off x="1120246" y="3889846"/>
            <a:ext cx="3442970" cy="1697901"/>
          </a:xfrm>
          <a:prstGeom prst="rect">
            <a:avLst/>
          </a:prstGeom>
        </p:spPr>
        <p:txBody>
          <a:bodyPr vert="horz" wrap="square" lIns="0" tIns="12700" rIns="0" bIns="0" rtlCol="0">
            <a:spAutoFit/>
          </a:bodyPr>
          <a:lstStyle/>
          <a:p>
            <a:pPr marL="12700">
              <a:lnSpc>
                <a:spcPct val="100000"/>
              </a:lnSpc>
              <a:spcBef>
                <a:spcPts val="100"/>
              </a:spcBef>
            </a:pPr>
            <a:r>
              <a:rPr sz="3600" spc="-5" dirty="0">
                <a:solidFill>
                  <a:schemeClr val="accent5"/>
                </a:solidFill>
                <a:latin typeface="Avenir Next Condensed Medium" panose="020B0506020202020204" pitchFamily="34" charset="0"/>
                <a:cs typeface="Times New Roman"/>
              </a:rPr>
              <a:t>Show </a:t>
            </a:r>
            <a:r>
              <a:rPr sz="3600" dirty="0">
                <a:solidFill>
                  <a:schemeClr val="accent5"/>
                </a:solidFill>
                <a:latin typeface="Avenir Next Condensed Medium" panose="020B0506020202020204" pitchFamily="34" charset="0"/>
                <a:cs typeface="Times New Roman"/>
              </a:rPr>
              <a:t>of</a:t>
            </a:r>
            <a:r>
              <a:rPr sz="3600" spc="-70" dirty="0">
                <a:solidFill>
                  <a:schemeClr val="accent5"/>
                </a:solidFill>
                <a:latin typeface="Avenir Next Condensed Medium" panose="020B0506020202020204" pitchFamily="34" charset="0"/>
                <a:cs typeface="Times New Roman"/>
              </a:rPr>
              <a:t> </a:t>
            </a:r>
            <a:r>
              <a:rPr sz="3600" spc="-5" dirty="0">
                <a:solidFill>
                  <a:schemeClr val="accent5"/>
                </a:solidFill>
                <a:latin typeface="Avenir Next Condensed Medium" panose="020B0506020202020204" pitchFamily="34" charset="0"/>
                <a:cs typeface="Times New Roman"/>
              </a:rPr>
              <a:t>hands….</a:t>
            </a:r>
            <a:endParaRPr sz="3600" dirty="0">
              <a:solidFill>
                <a:schemeClr val="accent5"/>
              </a:solidFill>
              <a:latin typeface="Avenir Next Condensed Medium" panose="020B0506020202020204" pitchFamily="34" charset="0"/>
              <a:cs typeface="Times New Roman"/>
            </a:endParaRPr>
          </a:p>
          <a:p>
            <a:pPr>
              <a:lnSpc>
                <a:spcPct val="100000"/>
              </a:lnSpc>
              <a:spcBef>
                <a:spcPts val="10"/>
              </a:spcBef>
            </a:pPr>
            <a:endParaRPr sz="3750" dirty="0">
              <a:latin typeface="Avenir Next Condensed Medium" panose="020B0506020202020204" pitchFamily="34" charset="0"/>
              <a:cs typeface="Times New Roman"/>
            </a:endParaRPr>
          </a:p>
          <a:p>
            <a:pPr marL="12700">
              <a:lnSpc>
                <a:spcPct val="100000"/>
              </a:lnSpc>
            </a:pPr>
            <a:r>
              <a:rPr sz="3600" b="1" dirty="0">
                <a:solidFill>
                  <a:schemeClr val="accent1"/>
                </a:solidFill>
                <a:latin typeface="Avenir Next Condensed Demi Bold" panose="020B0506020202020204" pitchFamily="34" charset="0"/>
                <a:cs typeface="Times New Roman"/>
              </a:rPr>
              <a:t>Nothing?</a:t>
            </a:r>
            <a:r>
              <a:rPr sz="3600" b="1" spc="-95" dirty="0">
                <a:solidFill>
                  <a:schemeClr val="accent1"/>
                </a:solidFill>
                <a:latin typeface="Avenir Next Condensed Demi Bold" panose="020B0506020202020204" pitchFamily="34" charset="0"/>
                <a:cs typeface="Times New Roman"/>
              </a:rPr>
              <a:t> </a:t>
            </a:r>
            <a:r>
              <a:rPr sz="3600" b="1" spc="-70" dirty="0">
                <a:solidFill>
                  <a:schemeClr val="accent1"/>
                </a:solidFill>
                <a:latin typeface="Avenir Next Condensed Demi Bold" panose="020B0506020202020204" pitchFamily="34" charset="0"/>
                <a:cs typeface="Times New Roman"/>
              </a:rPr>
              <a:t>Toast</a:t>
            </a:r>
            <a:endParaRPr sz="3600" b="1" dirty="0">
              <a:solidFill>
                <a:schemeClr val="accent1"/>
              </a:solidFill>
              <a:latin typeface="Avenir Next Condensed Demi Bold" panose="020B0506020202020204" pitchFamily="34" charset="0"/>
              <a:cs typeface="Times New Roman"/>
            </a:endParaRPr>
          </a:p>
        </p:txBody>
      </p:sp>
    </p:spTree>
    <p:extLst>
      <p:ext uri="{BB962C8B-B14F-4D97-AF65-F5344CB8AC3E}">
        <p14:creationId xmlns:p14="http://schemas.microsoft.com/office/powerpoint/2010/main" val="410625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4" name="Content Placeholder 3">
            <a:extLst>
              <a:ext uri="{FF2B5EF4-FFF2-40B4-BE49-F238E27FC236}">
                <a16:creationId xmlns:a16="http://schemas.microsoft.com/office/drawing/2014/main" id="{8320706D-C124-6544-BDD7-947F6A6FF37A}"/>
              </a:ext>
            </a:extLst>
          </p:cNvPr>
          <p:cNvSpPr>
            <a:spLocks noGrp="1"/>
          </p:cNvSpPr>
          <p:nvPr>
            <p:ph idx="1"/>
          </p:nvPr>
        </p:nvSpPr>
        <p:spPr/>
        <p:txBody>
          <a:bodyPr/>
          <a:lstStyle/>
          <a:p>
            <a:r>
              <a:rPr lang="en-US" dirty="0"/>
              <a:t>Let’s Start outside at the service drop or service lateral.</a:t>
            </a:r>
          </a:p>
          <a:p>
            <a:r>
              <a:rPr lang="en-US" dirty="0"/>
              <a:t>All of you are aware of the depth of underground service laterals 24 inches and 36 under driveways…..</a:t>
            </a:r>
          </a:p>
          <a:p>
            <a:r>
              <a:rPr lang="en-US" dirty="0"/>
              <a:t>And we learned the heights for Service Drops</a:t>
            </a:r>
          </a:p>
          <a:p>
            <a:endParaRPr lang="en-US" dirty="0"/>
          </a:p>
        </p:txBody>
      </p:sp>
    </p:spTree>
    <p:extLst>
      <p:ext uri="{BB962C8B-B14F-4D97-AF65-F5344CB8AC3E}">
        <p14:creationId xmlns:p14="http://schemas.microsoft.com/office/powerpoint/2010/main" val="3049094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68694" y="4046663"/>
            <a:ext cx="2312670" cy="756920"/>
          </a:xfrm>
          <a:prstGeom prst="rect">
            <a:avLst/>
          </a:prstGeom>
        </p:spPr>
        <p:txBody>
          <a:bodyPr vert="horz" wrap="square" lIns="0" tIns="12700" rIns="0" bIns="0" rtlCol="0">
            <a:spAutoFit/>
          </a:bodyPr>
          <a:lstStyle/>
          <a:p>
            <a:pPr marL="12700">
              <a:lnSpc>
                <a:spcPct val="100000"/>
              </a:lnSpc>
              <a:spcBef>
                <a:spcPts val="100"/>
              </a:spcBef>
            </a:pPr>
            <a:r>
              <a:rPr sz="4800" b="1" spc="-5" dirty="0">
                <a:solidFill>
                  <a:schemeClr val="accent1"/>
                </a:solidFill>
                <a:latin typeface="Avenir Next Condensed" panose="020B0506020202020204" pitchFamily="34" charset="0"/>
                <a:cs typeface="Times New Roman"/>
              </a:rPr>
              <a:t>No</a:t>
            </a:r>
            <a:r>
              <a:rPr sz="4800" b="1" spc="-165" dirty="0">
                <a:solidFill>
                  <a:schemeClr val="accent1"/>
                </a:solidFill>
                <a:latin typeface="Avenir Next Condensed" panose="020B0506020202020204" pitchFamily="34" charset="0"/>
                <a:cs typeface="Times New Roman"/>
              </a:rPr>
              <a:t> </a:t>
            </a:r>
            <a:r>
              <a:rPr sz="4800" b="1" spc="-90" dirty="0">
                <a:solidFill>
                  <a:schemeClr val="accent1"/>
                </a:solidFill>
                <a:latin typeface="Avenir Next Condensed" panose="020B0506020202020204" pitchFamily="34" charset="0"/>
                <a:cs typeface="Times New Roman"/>
              </a:rPr>
              <a:t>Toast</a:t>
            </a:r>
            <a:endParaRPr sz="4800" b="1" dirty="0">
              <a:solidFill>
                <a:schemeClr val="accent1"/>
              </a:solidFill>
              <a:latin typeface="Avenir Next Condensed" panose="020B0506020202020204" pitchFamily="34" charset="0"/>
              <a:cs typeface="Times New Roman"/>
            </a:endParaRPr>
          </a:p>
        </p:txBody>
      </p:sp>
      <p:sp>
        <p:nvSpPr>
          <p:cNvPr id="4" name="object 4"/>
          <p:cNvSpPr/>
          <p:nvPr/>
        </p:nvSpPr>
        <p:spPr>
          <a:xfrm>
            <a:off x="5937505" y="1696974"/>
            <a:ext cx="5416295" cy="4206240"/>
          </a:xfrm>
          <a:prstGeom prst="rect">
            <a:avLst/>
          </a:prstGeom>
          <a:blipFill>
            <a:blip r:embed="rId2" cstate="print"/>
            <a:stretch>
              <a:fillRect/>
            </a:stretch>
          </a:blipFill>
        </p:spPr>
        <p:txBody>
          <a:bodyPr wrap="square" lIns="0" tIns="0" rIns="0" bIns="0" rtlCol="0"/>
          <a:lstStyle/>
          <a:p>
            <a:endParaRPr/>
          </a:p>
        </p:txBody>
      </p:sp>
      <p:sp>
        <p:nvSpPr>
          <p:cNvPr id="8" name="Title 7">
            <a:extLst>
              <a:ext uri="{FF2B5EF4-FFF2-40B4-BE49-F238E27FC236}">
                <a16:creationId xmlns:a16="http://schemas.microsoft.com/office/drawing/2014/main" id="{77919964-FACA-4E4E-9138-494D546D1C21}"/>
              </a:ext>
            </a:extLst>
          </p:cNvPr>
          <p:cNvSpPr>
            <a:spLocks noGrp="1"/>
          </p:cNvSpPr>
          <p:nvPr>
            <p:ph type="title"/>
          </p:nvPr>
        </p:nvSpPr>
        <p:spPr/>
        <p:txBody>
          <a:bodyPr anchor="t">
            <a:normAutofit fontScale="90000"/>
          </a:bodyPr>
          <a:lstStyle/>
          <a:p>
            <a:r>
              <a:rPr lang="en-US" dirty="0"/>
              <a:t>The 35 Most Missed &amp; Misunderstood </a:t>
            </a:r>
            <a:br>
              <a:rPr lang="en-US" dirty="0"/>
            </a:br>
            <a:r>
              <a:rPr lang="en-US" dirty="0"/>
              <a:t>Electrical Inspection Items</a:t>
            </a:r>
            <a:br>
              <a:rPr lang="en-US" dirty="0"/>
            </a:br>
            <a:endParaRPr lang="en-US" dirty="0"/>
          </a:p>
        </p:txBody>
      </p:sp>
      <p:sp>
        <p:nvSpPr>
          <p:cNvPr id="11" name="Content Placeholder 10">
            <a:extLst>
              <a:ext uri="{FF2B5EF4-FFF2-40B4-BE49-F238E27FC236}">
                <a16:creationId xmlns:a16="http://schemas.microsoft.com/office/drawing/2014/main" id="{52D31C2C-2D22-3642-9B5B-A06DB9C0351C}"/>
              </a:ext>
            </a:extLst>
          </p:cNvPr>
          <p:cNvSpPr>
            <a:spLocks noGrp="1"/>
          </p:cNvSpPr>
          <p:nvPr>
            <p:ph idx="1"/>
          </p:nvPr>
        </p:nvSpPr>
        <p:spPr>
          <a:xfrm>
            <a:off x="838200" y="2461643"/>
            <a:ext cx="3952461" cy="1232281"/>
          </a:xfrm>
        </p:spPr>
        <p:txBody>
          <a:bodyPr/>
          <a:lstStyle/>
          <a:p>
            <a:pPr marL="0" indent="0">
              <a:buNone/>
            </a:pPr>
            <a:r>
              <a:rPr lang="en-US" dirty="0"/>
              <a:t>What happened if the neutral wire to the toaster is Cut?</a:t>
            </a:r>
          </a:p>
        </p:txBody>
      </p:sp>
    </p:spTree>
    <p:extLst>
      <p:ext uri="{BB962C8B-B14F-4D97-AF65-F5344CB8AC3E}">
        <p14:creationId xmlns:p14="http://schemas.microsoft.com/office/powerpoint/2010/main" val="3532947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DAF53C-ECDD-3B45-9590-2B19EFD572E6}"/>
              </a:ext>
            </a:extLst>
          </p:cNvPr>
          <p:cNvSpPr>
            <a:spLocks noGrp="1"/>
          </p:cNvSpPr>
          <p:nvPr>
            <p:ph type="title"/>
          </p:nvPr>
        </p:nvSpPr>
        <p:spPr/>
        <p:txBody>
          <a:bodyPr vert="horz" lIns="91440" tIns="45720" rIns="91440" bIns="45720" rtlCol="0" anchor="ctr">
            <a:normAutofit/>
          </a:bodyPr>
          <a:lstStyle/>
          <a:p>
            <a:r>
              <a:rPr lang="en-US" dirty="0"/>
              <a:t>The 35 Most Missed &amp; Misunderstood </a:t>
            </a:r>
            <a:br>
              <a:rPr lang="en-US" dirty="0"/>
            </a:br>
            <a:r>
              <a:rPr lang="en-US" dirty="0"/>
              <a:t>Electrical Inspection Items</a:t>
            </a:r>
          </a:p>
        </p:txBody>
      </p:sp>
      <p:sp>
        <p:nvSpPr>
          <p:cNvPr id="7" name="Content Placeholder 6">
            <a:extLst>
              <a:ext uri="{FF2B5EF4-FFF2-40B4-BE49-F238E27FC236}">
                <a16:creationId xmlns:a16="http://schemas.microsoft.com/office/drawing/2014/main" id="{EE41FACC-3888-2541-B8E4-CAE275268AB6}"/>
              </a:ext>
            </a:extLst>
          </p:cNvPr>
          <p:cNvSpPr>
            <a:spLocks noGrp="1"/>
          </p:cNvSpPr>
          <p:nvPr>
            <p:ph idx="1"/>
          </p:nvPr>
        </p:nvSpPr>
        <p:spPr>
          <a:xfrm>
            <a:off x="838200" y="2729602"/>
            <a:ext cx="10515600" cy="2229540"/>
          </a:xfrm>
        </p:spPr>
        <p:txBody>
          <a:bodyPr/>
          <a:lstStyle/>
          <a:p>
            <a:pPr marL="0" indent="0">
              <a:buNone/>
            </a:pPr>
            <a:r>
              <a:rPr lang="en-US" dirty="0"/>
              <a:t>What Happens if the neutral on the overhead  service lateral is broken or cut ?</a:t>
            </a:r>
          </a:p>
        </p:txBody>
      </p:sp>
    </p:spTree>
    <p:extLst>
      <p:ext uri="{BB962C8B-B14F-4D97-AF65-F5344CB8AC3E}">
        <p14:creationId xmlns:p14="http://schemas.microsoft.com/office/powerpoint/2010/main" val="1090512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04040173-6D8E-634C-81DB-DAC15B722E54}"/>
              </a:ext>
            </a:extLst>
          </p:cNvPr>
          <p:cNvSpPr>
            <a:spLocks noGrp="1"/>
          </p:cNvSpPr>
          <p:nvPr>
            <p:ph type="title"/>
          </p:nvPr>
        </p:nvSpPr>
        <p:spPr/>
        <p:txBody>
          <a:bodyPr anchor="t">
            <a:normAutofit/>
          </a:bodyPr>
          <a:lstStyle/>
          <a:p>
            <a:r>
              <a:rPr lang="en-US" dirty="0"/>
              <a:t>The 35 Most Missed &amp; Misunderstood </a:t>
            </a:r>
            <a:br>
              <a:rPr lang="en-US" dirty="0"/>
            </a:br>
            <a:r>
              <a:rPr lang="en-US" dirty="0"/>
              <a:t>Electrical Inspection Items</a:t>
            </a:r>
          </a:p>
        </p:txBody>
      </p:sp>
      <p:sp>
        <p:nvSpPr>
          <p:cNvPr id="17" name="Content Placeholder 16">
            <a:extLst>
              <a:ext uri="{FF2B5EF4-FFF2-40B4-BE49-F238E27FC236}">
                <a16:creationId xmlns:a16="http://schemas.microsoft.com/office/drawing/2014/main" id="{E6AAB10E-2B3B-1C4B-9D4C-C7D08F09B0D6}"/>
              </a:ext>
            </a:extLst>
          </p:cNvPr>
          <p:cNvSpPr>
            <a:spLocks noGrp="1"/>
          </p:cNvSpPr>
          <p:nvPr>
            <p:ph idx="1"/>
          </p:nvPr>
        </p:nvSpPr>
        <p:spPr>
          <a:xfrm>
            <a:off x="838200" y="3111613"/>
            <a:ext cx="3236843" cy="1036845"/>
          </a:xfrm>
        </p:spPr>
        <p:txBody>
          <a:bodyPr>
            <a:normAutofit/>
          </a:bodyPr>
          <a:lstStyle/>
          <a:p>
            <a:pPr marL="0" indent="0">
              <a:buNone/>
            </a:pPr>
            <a:r>
              <a:rPr lang="en-US" dirty="0"/>
              <a:t>Tell – Tell Signs of cut or broken Neutral</a:t>
            </a:r>
          </a:p>
          <a:p>
            <a:endParaRPr lang="en-US" dirty="0"/>
          </a:p>
        </p:txBody>
      </p:sp>
      <p:sp>
        <p:nvSpPr>
          <p:cNvPr id="4" name="object 4"/>
          <p:cNvSpPr/>
          <p:nvPr/>
        </p:nvSpPr>
        <p:spPr>
          <a:xfrm>
            <a:off x="5472057" y="1778965"/>
            <a:ext cx="5289804" cy="3966972"/>
          </a:xfrm>
          <a:prstGeom prst="rect">
            <a:avLst/>
          </a:prstGeom>
          <a:blipFill>
            <a:blip r:embed="rId2" cstate="print"/>
            <a:stretch>
              <a:fillRect/>
            </a:stretch>
          </a:blipFill>
        </p:spPr>
        <p:txBody>
          <a:bodyPr wrap="square" lIns="0" tIns="0" rIns="0" bIns="0" rtlCol="0"/>
          <a:lstStyle/>
          <a:p>
            <a:endParaRPr/>
          </a:p>
        </p:txBody>
      </p:sp>
      <p:sp>
        <p:nvSpPr>
          <p:cNvPr id="18" name="Title 3">
            <a:extLst>
              <a:ext uri="{FF2B5EF4-FFF2-40B4-BE49-F238E27FC236}">
                <a16:creationId xmlns:a16="http://schemas.microsoft.com/office/drawing/2014/main" id="{DEE3940F-8FF8-674C-87AC-86734A99E87E}"/>
              </a:ext>
            </a:extLst>
          </p:cNvPr>
          <p:cNvSpPr txBox="1">
            <a:spLocks/>
          </p:cNvSpPr>
          <p:nvPr/>
        </p:nvSpPr>
        <p:spPr>
          <a:xfrm>
            <a:off x="838200" y="4534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venir Next Condensed Demi Bold" panose="020B0506020202020204" pitchFamily="34" charset="0"/>
                <a:ea typeface="+mj-ea"/>
                <a:cs typeface="+mj-cs"/>
              </a:defRPr>
            </a:lvl1pPr>
          </a:lstStyle>
          <a:p>
            <a:endParaRPr lang="en-US" dirty="0"/>
          </a:p>
        </p:txBody>
      </p:sp>
    </p:spTree>
    <p:extLst>
      <p:ext uri="{BB962C8B-B14F-4D97-AF65-F5344CB8AC3E}">
        <p14:creationId xmlns:p14="http://schemas.microsoft.com/office/powerpoint/2010/main" val="4109269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9" name="Content Placeholder 8">
            <a:extLst>
              <a:ext uri="{FF2B5EF4-FFF2-40B4-BE49-F238E27FC236}">
                <a16:creationId xmlns:a16="http://schemas.microsoft.com/office/drawing/2014/main" id="{C7E414A6-FD4C-4842-95D4-FC3F811FDB3E}"/>
              </a:ext>
            </a:extLst>
          </p:cNvPr>
          <p:cNvSpPr>
            <a:spLocks noGrp="1"/>
          </p:cNvSpPr>
          <p:nvPr>
            <p:ph idx="1"/>
          </p:nvPr>
        </p:nvSpPr>
        <p:spPr>
          <a:xfrm>
            <a:off x="838200" y="2728700"/>
            <a:ext cx="4022035" cy="1971123"/>
          </a:xfrm>
        </p:spPr>
        <p:txBody>
          <a:bodyPr>
            <a:normAutofit/>
          </a:bodyPr>
          <a:lstStyle/>
          <a:p>
            <a:pPr marL="0" indent="0">
              <a:buNone/>
            </a:pPr>
            <a:r>
              <a:rPr lang="en-US" dirty="0"/>
              <a:t>No drip loop-hot conductors with tension</a:t>
            </a:r>
          </a:p>
          <a:p>
            <a:pPr marL="0" indent="0">
              <a:buNone/>
            </a:pPr>
            <a:endParaRPr lang="en-US" dirty="0"/>
          </a:p>
        </p:txBody>
      </p:sp>
      <p:sp>
        <p:nvSpPr>
          <p:cNvPr id="4" name="object 4"/>
          <p:cNvSpPr/>
          <p:nvPr/>
        </p:nvSpPr>
        <p:spPr>
          <a:xfrm>
            <a:off x="5417621" y="1814397"/>
            <a:ext cx="5516880" cy="413766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176062" y="4475303"/>
            <a:ext cx="485140" cy="978535"/>
          </a:xfrm>
          <a:custGeom>
            <a:avLst/>
            <a:gdLst/>
            <a:ahLst/>
            <a:cxnLst/>
            <a:rect l="l" t="t" r="r" b="b"/>
            <a:pathLst>
              <a:path w="485140" h="978535">
                <a:moveTo>
                  <a:pt x="363474" y="242315"/>
                </a:moveTo>
                <a:lnTo>
                  <a:pt x="121157" y="242315"/>
                </a:lnTo>
                <a:lnTo>
                  <a:pt x="121157" y="978407"/>
                </a:lnTo>
                <a:lnTo>
                  <a:pt x="363474" y="978407"/>
                </a:lnTo>
                <a:lnTo>
                  <a:pt x="363474" y="242315"/>
                </a:lnTo>
                <a:close/>
              </a:path>
              <a:path w="485140" h="978535">
                <a:moveTo>
                  <a:pt x="242315" y="0"/>
                </a:moveTo>
                <a:lnTo>
                  <a:pt x="0" y="242315"/>
                </a:lnTo>
                <a:lnTo>
                  <a:pt x="484631" y="242315"/>
                </a:lnTo>
                <a:lnTo>
                  <a:pt x="242315" y="0"/>
                </a:lnTo>
                <a:close/>
              </a:path>
            </a:pathLst>
          </a:custGeom>
          <a:solidFill>
            <a:srgbClr val="FF0000"/>
          </a:solidFill>
        </p:spPr>
        <p:txBody>
          <a:bodyPr wrap="square" lIns="0" tIns="0" rIns="0" bIns="0" rtlCol="0"/>
          <a:lstStyle/>
          <a:p>
            <a:endParaRPr dirty="0"/>
          </a:p>
        </p:txBody>
      </p:sp>
      <p:sp>
        <p:nvSpPr>
          <p:cNvPr id="6" name="object 6"/>
          <p:cNvSpPr/>
          <p:nvPr/>
        </p:nvSpPr>
        <p:spPr>
          <a:xfrm>
            <a:off x="8176062" y="4475302"/>
            <a:ext cx="485140" cy="978535"/>
          </a:xfrm>
          <a:custGeom>
            <a:avLst/>
            <a:gdLst/>
            <a:ahLst/>
            <a:cxnLst/>
            <a:rect l="l" t="t" r="r" b="b"/>
            <a:pathLst>
              <a:path w="485140" h="978535">
                <a:moveTo>
                  <a:pt x="0" y="242315"/>
                </a:moveTo>
                <a:lnTo>
                  <a:pt x="242315" y="0"/>
                </a:lnTo>
                <a:lnTo>
                  <a:pt x="484631" y="242315"/>
                </a:lnTo>
                <a:lnTo>
                  <a:pt x="363474" y="242315"/>
                </a:lnTo>
                <a:lnTo>
                  <a:pt x="363474" y="978407"/>
                </a:lnTo>
                <a:lnTo>
                  <a:pt x="121157" y="978407"/>
                </a:lnTo>
                <a:lnTo>
                  <a:pt x="121157" y="242315"/>
                </a:lnTo>
                <a:lnTo>
                  <a:pt x="0" y="242315"/>
                </a:lnTo>
                <a:close/>
              </a:path>
            </a:pathLst>
          </a:custGeom>
          <a:ln w="15240">
            <a:solidFill>
              <a:srgbClr val="1F7CAC"/>
            </a:solidFill>
          </a:ln>
        </p:spPr>
        <p:txBody>
          <a:bodyPr wrap="square" lIns="0" tIns="0" rIns="0" bIns="0" rtlCol="0"/>
          <a:lstStyle/>
          <a:p>
            <a:endParaRPr/>
          </a:p>
        </p:txBody>
      </p:sp>
    </p:spTree>
    <p:extLst>
      <p:ext uri="{BB962C8B-B14F-4D97-AF65-F5344CB8AC3E}">
        <p14:creationId xmlns:p14="http://schemas.microsoft.com/office/powerpoint/2010/main" val="623337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a:t>
            </a:r>
            <a:br>
              <a:rPr lang="en-US" dirty="0"/>
            </a:br>
            <a:r>
              <a:rPr lang="en-US" dirty="0"/>
              <a:t>Electrical Inspection Items</a:t>
            </a:r>
          </a:p>
        </p:txBody>
      </p:sp>
      <p:sp>
        <p:nvSpPr>
          <p:cNvPr id="9" name="Content Placeholder 8">
            <a:extLst>
              <a:ext uri="{FF2B5EF4-FFF2-40B4-BE49-F238E27FC236}">
                <a16:creationId xmlns:a16="http://schemas.microsoft.com/office/drawing/2014/main" id="{A2DB993D-7ABE-F149-B94B-C1B1189B983B}"/>
              </a:ext>
            </a:extLst>
          </p:cNvPr>
          <p:cNvSpPr>
            <a:spLocks noGrp="1"/>
          </p:cNvSpPr>
          <p:nvPr>
            <p:ph idx="1"/>
          </p:nvPr>
        </p:nvSpPr>
        <p:spPr>
          <a:xfrm>
            <a:off x="838200" y="2711795"/>
            <a:ext cx="3574774" cy="1434410"/>
          </a:xfrm>
        </p:spPr>
        <p:txBody>
          <a:bodyPr>
            <a:normAutofit/>
          </a:bodyPr>
          <a:lstStyle/>
          <a:p>
            <a:pPr marL="0" indent="0">
              <a:buNone/>
            </a:pPr>
            <a:r>
              <a:rPr lang="en-US" dirty="0"/>
              <a:t>No drip loop-hot conductors with tension</a:t>
            </a:r>
          </a:p>
        </p:txBody>
      </p:sp>
      <p:sp>
        <p:nvSpPr>
          <p:cNvPr id="4" name="object 4"/>
          <p:cNvSpPr/>
          <p:nvPr/>
        </p:nvSpPr>
        <p:spPr>
          <a:xfrm>
            <a:off x="5209033" y="1786327"/>
            <a:ext cx="5437632" cy="40782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357617" y="4447231"/>
            <a:ext cx="485140" cy="978535"/>
          </a:xfrm>
          <a:custGeom>
            <a:avLst/>
            <a:gdLst/>
            <a:ahLst/>
            <a:cxnLst/>
            <a:rect l="l" t="t" r="r" b="b"/>
            <a:pathLst>
              <a:path w="485140" h="978535">
                <a:moveTo>
                  <a:pt x="363474" y="242315"/>
                </a:moveTo>
                <a:lnTo>
                  <a:pt x="121157" y="242315"/>
                </a:lnTo>
                <a:lnTo>
                  <a:pt x="121157" y="978407"/>
                </a:lnTo>
                <a:lnTo>
                  <a:pt x="363474" y="978407"/>
                </a:lnTo>
                <a:lnTo>
                  <a:pt x="363474" y="242315"/>
                </a:lnTo>
                <a:close/>
              </a:path>
              <a:path w="485140" h="978535">
                <a:moveTo>
                  <a:pt x="242315" y="0"/>
                </a:moveTo>
                <a:lnTo>
                  <a:pt x="0" y="242315"/>
                </a:lnTo>
                <a:lnTo>
                  <a:pt x="484631" y="242315"/>
                </a:lnTo>
                <a:lnTo>
                  <a:pt x="242315" y="0"/>
                </a:lnTo>
                <a:close/>
              </a:path>
            </a:pathLst>
          </a:custGeom>
          <a:solidFill>
            <a:srgbClr val="FF0000"/>
          </a:solidFill>
        </p:spPr>
        <p:txBody>
          <a:bodyPr wrap="square" lIns="0" tIns="0" rIns="0" bIns="0" rtlCol="0"/>
          <a:lstStyle/>
          <a:p>
            <a:endParaRPr/>
          </a:p>
        </p:txBody>
      </p:sp>
      <p:sp>
        <p:nvSpPr>
          <p:cNvPr id="6" name="object 6"/>
          <p:cNvSpPr/>
          <p:nvPr/>
        </p:nvSpPr>
        <p:spPr>
          <a:xfrm>
            <a:off x="8357617" y="4447231"/>
            <a:ext cx="485140" cy="978535"/>
          </a:xfrm>
          <a:custGeom>
            <a:avLst/>
            <a:gdLst/>
            <a:ahLst/>
            <a:cxnLst/>
            <a:rect l="l" t="t" r="r" b="b"/>
            <a:pathLst>
              <a:path w="485140" h="978535">
                <a:moveTo>
                  <a:pt x="0" y="242315"/>
                </a:moveTo>
                <a:lnTo>
                  <a:pt x="242315" y="0"/>
                </a:lnTo>
                <a:lnTo>
                  <a:pt x="484631" y="242315"/>
                </a:lnTo>
                <a:lnTo>
                  <a:pt x="363474" y="242315"/>
                </a:lnTo>
                <a:lnTo>
                  <a:pt x="363474" y="978407"/>
                </a:lnTo>
                <a:lnTo>
                  <a:pt x="121157" y="978407"/>
                </a:lnTo>
                <a:lnTo>
                  <a:pt x="121157" y="242315"/>
                </a:lnTo>
                <a:lnTo>
                  <a:pt x="0" y="242315"/>
                </a:lnTo>
                <a:close/>
              </a:path>
            </a:pathLst>
          </a:custGeom>
          <a:ln w="15240">
            <a:solidFill>
              <a:srgbClr val="1F7CAC"/>
            </a:solidFill>
          </a:ln>
        </p:spPr>
        <p:txBody>
          <a:bodyPr wrap="square" lIns="0" tIns="0" rIns="0" bIns="0" rtlCol="0"/>
          <a:lstStyle/>
          <a:p>
            <a:endParaRPr/>
          </a:p>
        </p:txBody>
      </p:sp>
    </p:spTree>
    <p:extLst>
      <p:ext uri="{BB962C8B-B14F-4D97-AF65-F5344CB8AC3E}">
        <p14:creationId xmlns:p14="http://schemas.microsoft.com/office/powerpoint/2010/main" val="3119104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9" name="Content Placeholder 8">
            <a:extLst>
              <a:ext uri="{FF2B5EF4-FFF2-40B4-BE49-F238E27FC236}">
                <a16:creationId xmlns:a16="http://schemas.microsoft.com/office/drawing/2014/main" id="{D3B05A36-6219-3D4A-BAFF-499CF2F563B1}"/>
              </a:ext>
            </a:extLst>
          </p:cNvPr>
          <p:cNvSpPr>
            <a:spLocks noGrp="1"/>
          </p:cNvSpPr>
          <p:nvPr>
            <p:ph idx="1"/>
          </p:nvPr>
        </p:nvSpPr>
        <p:spPr>
          <a:xfrm>
            <a:off x="838200" y="2961005"/>
            <a:ext cx="3026664" cy="1050393"/>
          </a:xfrm>
        </p:spPr>
        <p:txBody>
          <a:bodyPr/>
          <a:lstStyle/>
          <a:p>
            <a:pPr marL="0" indent="0">
              <a:buNone/>
            </a:pPr>
            <a:r>
              <a:rPr lang="en-US" dirty="0"/>
              <a:t>Cut or broken Neutral</a:t>
            </a:r>
          </a:p>
        </p:txBody>
      </p:sp>
      <p:sp>
        <p:nvSpPr>
          <p:cNvPr id="3" name="object 3"/>
          <p:cNvSpPr/>
          <p:nvPr/>
        </p:nvSpPr>
        <p:spPr>
          <a:xfrm>
            <a:off x="5344921" y="1825625"/>
            <a:ext cx="5573268" cy="418033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010909" y="2961005"/>
            <a:ext cx="814069" cy="868680"/>
          </a:xfrm>
          <a:custGeom>
            <a:avLst/>
            <a:gdLst/>
            <a:ahLst/>
            <a:cxnLst/>
            <a:rect l="l" t="t" r="r" b="b"/>
            <a:pathLst>
              <a:path w="814070" h="868679">
                <a:moveTo>
                  <a:pt x="610362" y="0"/>
                </a:moveTo>
                <a:lnTo>
                  <a:pt x="610362" y="101726"/>
                </a:lnTo>
                <a:lnTo>
                  <a:pt x="356108" y="101726"/>
                </a:lnTo>
                <a:lnTo>
                  <a:pt x="307775" y="104976"/>
                </a:lnTo>
                <a:lnTo>
                  <a:pt x="261423" y="114443"/>
                </a:lnTo>
                <a:lnTo>
                  <a:pt x="217473" y="129702"/>
                </a:lnTo>
                <a:lnTo>
                  <a:pt x="176351" y="150330"/>
                </a:lnTo>
                <a:lnTo>
                  <a:pt x="138479" y="175902"/>
                </a:lnTo>
                <a:lnTo>
                  <a:pt x="104282" y="205994"/>
                </a:lnTo>
                <a:lnTo>
                  <a:pt x="74184" y="240181"/>
                </a:lnTo>
                <a:lnTo>
                  <a:pt x="48608" y="278040"/>
                </a:lnTo>
                <a:lnTo>
                  <a:pt x="27977" y="319147"/>
                </a:lnTo>
                <a:lnTo>
                  <a:pt x="12717" y="363076"/>
                </a:lnTo>
                <a:lnTo>
                  <a:pt x="3249" y="409404"/>
                </a:lnTo>
                <a:lnTo>
                  <a:pt x="0" y="457708"/>
                </a:lnTo>
                <a:lnTo>
                  <a:pt x="0" y="868680"/>
                </a:lnTo>
                <a:lnTo>
                  <a:pt x="203453" y="868680"/>
                </a:lnTo>
                <a:lnTo>
                  <a:pt x="203453" y="457708"/>
                </a:lnTo>
                <a:lnTo>
                  <a:pt x="211234" y="409512"/>
                </a:lnTo>
                <a:lnTo>
                  <a:pt x="232901" y="367643"/>
                </a:lnTo>
                <a:lnTo>
                  <a:pt x="265944" y="334620"/>
                </a:lnTo>
                <a:lnTo>
                  <a:pt x="307850" y="312960"/>
                </a:lnTo>
                <a:lnTo>
                  <a:pt x="356108" y="305181"/>
                </a:lnTo>
                <a:lnTo>
                  <a:pt x="712089" y="305181"/>
                </a:lnTo>
                <a:lnTo>
                  <a:pt x="813815" y="203454"/>
                </a:lnTo>
                <a:lnTo>
                  <a:pt x="610362" y="0"/>
                </a:lnTo>
                <a:close/>
              </a:path>
              <a:path w="814070" h="868679">
                <a:moveTo>
                  <a:pt x="712089" y="305181"/>
                </a:moveTo>
                <a:lnTo>
                  <a:pt x="610362" y="305181"/>
                </a:lnTo>
                <a:lnTo>
                  <a:pt x="610362" y="406908"/>
                </a:lnTo>
                <a:lnTo>
                  <a:pt x="712089" y="305181"/>
                </a:lnTo>
                <a:close/>
              </a:path>
            </a:pathLst>
          </a:custGeom>
          <a:solidFill>
            <a:srgbClr val="FF0000"/>
          </a:solidFill>
        </p:spPr>
        <p:txBody>
          <a:bodyPr wrap="square" lIns="0" tIns="0" rIns="0" bIns="0" rtlCol="0"/>
          <a:lstStyle/>
          <a:p>
            <a:endParaRPr/>
          </a:p>
        </p:txBody>
      </p:sp>
      <p:sp>
        <p:nvSpPr>
          <p:cNvPr id="5" name="object 5"/>
          <p:cNvSpPr/>
          <p:nvPr/>
        </p:nvSpPr>
        <p:spPr>
          <a:xfrm>
            <a:off x="6010909" y="2961005"/>
            <a:ext cx="814069" cy="868680"/>
          </a:xfrm>
          <a:custGeom>
            <a:avLst/>
            <a:gdLst/>
            <a:ahLst/>
            <a:cxnLst/>
            <a:rect l="l" t="t" r="r" b="b"/>
            <a:pathLst>
              <a:path w="814070" h="868679">
                <a:moveTo>
                  <a:pt x="0" y="868680"/>
                </a:moveTo>
                <a:lnTo>
                  <a:pt x="0" y="457708"/>
                </a:lnTo>
                <a:lnTo>
                  <a:pt x="3249" y="409404"/>
                </a:lnTo>
                <a:lnTo>
                  <a:pt x="12717" y="363076"/>
                </a:lnTo>
                <a:lnTo>
                  <a:pt x="27977" y="319147"/>
                </a:lnTo>
                <a:lnTo>
                  <a:pt x="48608" y="278040"/>
                </a:lnTo>
                <a:lnTo>
                  <a:pt x="74184" y="240181"/>
                </a:lnTo>
                <a:lnTo>
                  <a:pt x="104282" y="205994"/>
                </a:lnTo>
                <a:lnTo>
                  <a:pt x="138479" y="175902"/>
                </a:lnTo>
                <a:lnTo>
                  <a:pt x="176351" y="150330"/>
                </a:lnTo>
                <a:lnTo>
                  <a:pt x="217473" y="129702"/>
                </a:lnTo>
                <a:lnTo>
                  <a:pt x="261423" y="114443"/>
                </a:lnTo>
                <a:lnTo>
                  <a:pt x="307775" y="104976"/>
                </a:lnTo>
                <a:lnTo>
                  <a:pt x="356108" y="101726"/>
                </a:lnTo>
                <a:lnTo>
                  <a:pt x="610362" y="101726"/>
                </a:lnTo>
                <a:lnTo>
                  <a:pt x="610362" y="0"/>
                </a:lnTo>
                <a:lnTo>
                  <a:pt x="813815" y="203454"/>
                </a:lnTo>
                <a:lnTo>
                  <a:pt x="610362" y="406908"/>
                </a:lnTo>
                <a:lnTo>
                  <a:pt x="610362" y="305181"/>
                </a:lnTo>
                <a:lnTo>
                  <a:pt x="356108" y="305181"/>
                </a:lnTo>
                <a:lnTo>
                  <a:pt x="307850" y="312960"/>
                </a:lnTo>
                <a:lnTo>
                  <a:pt x="265944" y="334620"/>
                </a:lnTo>
                <a:lnTo>
                  <a:pt x="232901" y="367643"/>
                </a:lnTo>
                <a:lnTo>
                  <a:pt x="211234" y="409512"/>
                </a:lnTo>
                <a:lnTo>
                  <a:pt x="203453" y="457708"/>
                </a:lnTo>
                <a:lnTo>
                  <a:pt x="203453" y="868680"/>
                </a:lnTo>
                <a:lnTo>
                  <a:pt x="0" y="868680"/>
                </a:lnTo>
                <a:close/>
              </a:path>
            </a:pathLst>
          </a:custGeom>
          <a:ln w="15240">
            <a:solidFill>
              <a:srgbClr val="1F7CAC"/>
            </a:solidFill>
          </a:ln>
        </p:spPr>
        <p:txBody>
          <a:bodyPr wrap="square" lIns="0" tIns="0" rIns="0" bIns="0" rtlCol="0"/>
          <a:lstStyle/>
          <a:p>
            <a:endParaRPr/>
          </a:p>
        </p:txBody>
      </p:sp>
    </p:spTree>
    <p:extLst>
      <p:ext uri="{BB962C8B-B14F-4D97-AF65-F5344CB8AC3E}">
        <p14:creationId xmlns:p14="http://schemas.microsoft.com/office/powerpoint/2010/main" val="50002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344921" y="1690688"/>
            <a:ext cx="5573268" cy="418033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010909" y="2826068"/>
            <a:ext cx="814069" cy="868680"/>
          </a:xfrm>
          <a:custGeom>
            <a:avLst/>
            <a:gdLst/>
            <a:ahLst/>
            <a:cxnLst/>
            <a:rect l="l" t="t" r="r" b="b"/>
            <a:pathLst>
              <a:path w="814070" h="868679">
                <a:moveTo>
                  <a:pt x="610362" y="0"/>
                </a:moveTo>
                <a:lnTo>
                  <a:pt x="610362" y="101726"/>
                </a:lnTo>
                <a:lnTo>
                  <a:pt x="356108" y="101726"/>
                </a:lnTo>
                <a:lnTo>
                  <a:pt x="307775" y="104976"/>
                </a:lnTo>
                <a:lnTo>
                  <a:pt x="261423" y="114443"/>
                </a:lnTo>
                <a:lnTo>
                  <a:pt x="217473" y="129702"/>
                </a:lnTo>
                <a:lnTo>
                  <a:pt x="176351" y="150330"/>
                </a:lnTo>
                <a:lnTo>
                  <a:pt x="138479" y="175902"/>
                </a:lnTo>
                <a:lnTo>
                  <a:pt x="104282" y="205994"/>
                </a:lnTo>
                <a:lnTo>
                  <a:pt x="74184" y="240181"/>
                </a:lnTo>
                <a:lnTo>
                  <a:pt x="48608" y="278040"/>
                </a:lnTo>
                <a:lnTo>
                  <a:pt x="27977" y="319147"/>
                </a:lnTo>
                <a:lnTo>
                  <a:pt x="12717" y="363076"/>
                </a:lnTo>
                <a:lnTo>
                  <a:pt x="3249" y="409404"/>
                </a:lnTo>
                <a:lnTo>
                  <a:pt x="0" y="457708"/>
                </a:lnTo>
                <a:lnTo>
                  <a:pt x="0" y="868680"/>
                </a:lnTo>
                <a:lnTo>
                  <a:pt x="203453" y="868680"/>
                </a:lnTo>
                <a:lnTo>
                  <a:pt x="203453" y="457708"/>
                </a:lnTo>
                <a:lnTo>
                  <a:pt x="211234" y="409512"/>
                </a:lnTo>
                <a:lnTo>
                  <a:pt x="232901" y="367643"/>
                </a:lnTo>
                <a:lnTo>
                  <a:pt x="265944" y="334620"/>
                </a:lnTo>
                <a:lnTo>
                  <a:pt x="307850" y="312960"/>
                </a:lnTo>
                <a:lnTo>
                  <a:pt x="356108" y="305181"/>
                </a:lnTo>
                <a:lnTo>
                  <a:pt x="712089" y="305181"/>
                </a:lnTo>
                <a:lnTo>
                  <a:pt x="813815" y="203454"/>
                </a:lnTo>
                <a:lnTo>
                  <a:pt x="610362" y="0"/>
                </a:lnTo>
                <a:close/>
              </a:path>
              <a:path w="814070" h="868679">
                <a:moveTo>
                  <a:pt x="712089" y="305181"/>
                </a:moveTo>
                <a:lnTo>
                  <a:pt x="610362" y="305181"/>
                </a:lnTo>
                <a:lnTo>
                  <a:pt x="610362" y="406908"/>
                </a:lnTo>
                <a:lnTo>
                  <a:pt x="712089" y="305181"/>
                </a:lnTo>
                <a:close/>
              </a:path>
            </a:pathLst>
          </a:custGeom>
          <a:solidFill>
            <a:srgbClr val="FF0000"/>
          </a:solidFill>
        </p:spPr>
        <p:txBody>
          <a:bodyPr wrap="square" lIns="0" tIns="0" rIns="0" bIns="0" rtlCol="0"/>
          <a:lstStyle/>
          <a:p>
            <a:endParaRPr/>
          </a:p>
        </p:txBody>
      </p:sp>
      <p:sp>
        <p:nvSpPr>
          <p:cNvPr id="6" name="object 6"/>
          <p:cNvSpPr/>
          <p:nvPr/>
        </p:nvSpPr>
        <p:spPr>
          <a:xfrm>
            <a:off x="6010908" y="2826068"/>
            <a:ext cx="814069" cy="868680"/>
          </a:xfrm>
          <a:custGeom>
            <a:avLst/>
            <a:gdLst/>
            <a:ahLst/>
            <a:cxnLst/>
            <a:rect l="l" t="t" r="r" b="b"/>
            <a:pathLst>
              <a:path w="814070" h="868679">
                <a:moveTo>
                  <a:pt x="0" y="868680"/>
                </a:moveTo>
                <a:lnTo>
                  <a:pt x="0" y="457708"/>
                </a:lnTo>
                <a:lnTo>
                  <a:pt x="3249" y="409404"/>
                </a:lnTo>
                <a:lnTo>
                  <a:pt x="12717" y="363076"/>
                </a:lnTo>
                <a:lnTo>
                  <a:pt x="27977" y="319147"/>
                </a:lnTo>
                <a:lnTo>
                  <a:pt x="48608" y="278040"/>
                </a:lnTo>
                <a:lnTo>
                  <a:pt x="74184" y="240181"/>
                </a:lnTo>
                <a:lnTo>
                  <a:pt x="104282" y="205994"/>
                </a:lnTo>
                <a:lnTo>
                  <a:pt x="138479" y="175902"/>
                </a:lnTo>
                <a:lnTo>
                  <a:pt x="176351" y="150330"/>
                </a:lnTo>
                <a:lnTo>
                  <a:pt x="217473" y="129702"/>
                </a:lnTo>
                <a:lnTo>
                  <a:pt x="261423" y="114443"/>
                </a:lnTo>
                <a:lnTo>
                  <a:pt x="307775" y="104976"/>
                </a:lnTo>
                <a:lnTo>
                  <a:pt x="356108" y="101726"/>
                </a:lnTo>
                <a:lnTo>
                  <a:pt x="610362" y="101726"/>
                </a:lnTo>
                <a:lnTo>
                  <a:pt x="610362" y="0"/>
                </a:lnTo>
                <a:lnTo>
                  <a:pt x="813815" y="203454"/>
                </a:lnTo>
                <a:lnTo>
                  <a:pt x="610362" y="406908"/>
                </a:lnTo>
                <a:lnTo>
                  <a:pt x="610362" y="305181"/>
                </a:lnTo>
                <a:lnTo>
                  <a:pt x="356108" y="305181"/>
                </a:lnTo>
                <a:lnTo>
                  <a:pt x="307850" y="312960"/>
                </a:lnTo>
                <a:lnTo>
                  <a:pt x="265944" y="334620"/>
                </a:lnTo>
                <a:lnTo>
                  <a:pt x="232901" y="367643"/>
                </a:lnTo>
                <a:lnTo>
                  <a:pt x="211234" y="409512"/>
                </a:lnTo>
                <a:lnTo>
                  <a:pt x="203453" y="457708"/>
                </a:lnTo>
                <a:lnTo>
                  <a:pt x="203453" y="868680"/>
                </a:lnTo>
                <a:lnTo>
                  <a:pt x="0" y="868680"/>
                </a:lnTo>
                <a:close/>
              </a:path>
            </a:pathLst>
          </a:custGeom>
          <a:ln w="15240">
            <a:solidFill>
              <a:srgbClr val="1F7CAC"/>
            </a:solidFill>
          </a:ln>
        </p:spPr>
        <p:txBody>
          <a:bodyPr wrap="square" lIns="0" tIns="0" rIns="0" bIns="0" rtlCol="0"/>
          <a:lstStyle/>
          <a:p>
            <a:endParaRPr/>
          </a:p>
        </p:txBody>
      </p:sp>
      <p:sp>
        <p:nvSpPr>
          <p:cNvPr id="7" name="object 7"/>
          <p:cNvSpPr txBox="1"/>
          <p:nvPr/>
        </p:nvSpPr>
        <p:spPr>
          <a:xfrm>
            <a:off x="629865" y="3429000"/>
            <a:ext cx="4279445" cy="1900520"/>
          </a:xfrm>
          <a:prstGeom prst="rect">
            <a:avLst/>
          </a:prstGeom>
        </p:spPr>
        <p:txBody>
          <a:bodyPr vert="horz" wrap="square" lIns="0" tIns="53340" rIns="0" bIns="0" rtlCol="0">
            <a:spAutoFit/>
          </a:bodyPr>
          <a:lstStyle/>
          <a:p>
            <a:pPr marL="121920" marR="5080" indent="-109855">
              <a:spcBef>
                <a:spcPts val="420"/>
              </a:spcBef>
              <a:tabLst>
                <a:tab pos="3047365" algn="l"/>
              </a:tabLst>
            </a:pPr>
            <a:r>
              <a:rPr lang="en-US" sz="4000" dirty="0">
                <a:solidFill>
                  <a:schemeClr val="accent1"/>
                </a:solidFill>
                <a:latin typeface="Avenir Next Condensed Medium" panose="020B0506020202020204" pitchFamily="34" charset="0"/>
                <a:cs typeface="Times New Roman"/>
              </a:rPr>
              <a:t> </a:t>
            </a:r>
            <a:r>
              <a:rPr sz="4000" dirty="0">
                <a:solidFill>
                  <a:schemeClr val="accent1"/>
                </a:solidFill>
                <a:latin typeface="Avenir Next Condensed Medium" panose="020B0506020202020204" pitchFamily="34" charset="0"/>
                <a:cs typeface="Times New Roman"/>
              </a:rPr>
              <a:t>OK</a:t>
            </a:r>
            <a:r>
              <a:rPr sz="4000" spc="-105" dirty="0">
                <a:solidFill>
                  <a:schemeClr val="accent1"/>
                </a:solidFill>
                <a:latin typeface="Avenir Next Condensed Medium" panose="020B0506020202020204" pitchFamily="34" charset="0"/>
                <a:cs typeface="Times New Roman"/>
              </a:rPr>
              <a:t> </a:t>
            </a:r>
            <a:r>
              <a:rPr sz="4000" dirty="0">
                <a:solidFill>
                  <a:schemeClr val="accent1"/>
                </a:solidFill>
                <a:latin typeface="Avenir Next Condensed Medium" panose="020B0506020202020204" pitchFamily="34" charset="0"/>
                <a:cs typeface="Times New Roman"/>
              </a:rPr>
              <a:t>What</a:t>
            </a:r>
            <a:r>
              <a:rPr lang="en-US" sz="4000" dirty="0">
                <a:solidFill>
                  <a:schemeClr val="accent1"/>
                </a:solidFill>
                <a:latin typeface="Avenir Next Condensed Medium" panose="020B0506020202020204" pitchFamily="34" charset="0"/>
                <a:cs typeface="Times New Roman"/>
              </a:rPr>
              <a:t> </a:t>
            </a:r>
            <a:r>
              <a:rPr sz="4000" spc="-5" dirty="0">
                <a:solidFill>
                  <a:schemeClr val="accent1"/>
                </a:solidFill>
                <a:latin typeface="Avenir Next Condensed Medium" panose="020B0506020202020204" pitchFamily="34" charset="0"/>
                <a:cs typeface="Times New Roman"/>
              </a:rPr>
              <a:t>Happens, </a:t>
            </a:r>
            <a:r>
              <a:rPr sz="4000" dirty="0">
                <a:solidFill>
                  <a:schemeClr val="accent1"/>
                </a:solidFill>
                <a:latin typeface="Avenir Next Condensed Medium" panose="020B0506020202020204" pitchFamily="34" charset="0"/>
                <a:cs typeface="Times New Roman"/>
              </a:rPr>
              <a:t>if</a:t>
            </a:r>
            <a:r>
              <a:rPr lang="en-US" sz="4000" spc="-45" dirty="0">
                <a:solidFill>
                  <a:schemeClr val="accent1"/>
                </a:solidFill>
                <a:latin typeface="Avenir Next Condensed Medium" panose="020B0506020202020204" pitchFamily="34" charset="0"/>
                <a:cs typeface="Times New Roman"/>
              </a:rPr>
              <a:t> </a:t>
            </a:r>
            <a:r>
              <a:rPr sz="4000" spc="-5" dirty="0">
                <a:solidFill>
                  <a:schemeClr val="accent1"/>
                </a:solidFill>
                <a:latin typeface="Avenir Next Condensed Medium" panose="020B0506020202020204" pitchFamily="34" charset="0"/>
                <a:cs typeface="Times New Roman"/>
              </a:rPr>
              <a:t>the </a:t>
            </a:r>
            <a:r>
              <a:rPr sz="4000" dirty="0">
                <a:solidFill>
                  <a:schemeClr val="accent1"/>
                </a:solidFill>
                <a:latin typeface="Avenir Next Condensed Medium" panose="020B0506020202020204" pitchFamily="34" charset="0"/>
                <a:cs typeface="Times New Roman"/>
              </a:rPr>
              <a:t>neutral is </a:t>
            </a:r>
            <a:r>
              <a:rPr sz="4000" spc="-20" dirty="0">
                <a:solidFill>
                  <a:schemeClr val="accent1"/>
                </a:solidFill>
                <a:latin typeface="Avenir Next Condensed Medium" panose="020B0506020202020204" pitchFamily="34" charset="0"/>
                <a:cs typeface="Times New Roman"/>
              </a:rPr>
              <a:t>broken </a:t>
            </a:r>
            <a:r>
              <a:rPr sz="4000" dirty="0">
                <a:solidFill>
                  <a:schemeClr val="accent1"/>
                </a:solidFill>
                <a:latin typeface="Avenir Next Condensed Medium" panose="020B0506020202020204" pitchFamily="34" charset="0"/>
                <a:cs typeface="Times New Roman"/>
              </a:rPr>
              <a:t>or</a:t>
            </a:r>
            <a:r>
              <a:rPr sz="4000" spc="-155" dirty="0">
                <a:solidFill>
                  <a:schemeClr val="accent1"/>
                </a:solidFill>
                <a:latin typeface="Avenir Next Condensed Medium" panose="020B0506020202020204" pitchFamily="34" charset="0"/>
                <a:cs typeface="Times New Roman"/>
              </a:rPr>
              <a:t> </a:t>
            </a:r>
            <a:r>
              <a:rPr sz="4000" dirty="0">
                <a:solidFill>
                  <a:schemeClr val="accent1"/>
                </a:solidFill>
                <a:latin typeface="Avenir Next Condensed Medium" panose="020B0506020202020204" pitchFamily="34" charset="0"/>
                <a:cs typeface="Times New Roman"/>
              </a:rPr>
              <a:t>cut?</a:t>
            </a:r>
          </a:p>
        </p:txBody>
      </p:sp>
      <p:sp>
        <p:nvSpPr>
          <p:cNvPr id="12" name="Title 11">
            <a:extLst>
              <a:ext uri="{FF2B5EF4-FFF2-40B4-BE49-F238E27FC236}">
                <a16:creationId xmlns:a16="http://schemas.microsoft.com/office/drawing/2014/main" id="{685863DF-5E4E-EE46-8543-D804BCE02D29}"/>
              </a:ext>
            </a:extLst>
          </p:cNvPr>
          <p:cNvSpPr>
            <a:spLocks noGrp="1"/>
          </p:cNvSpPr>
          <p:nvPr>
            <p:ph type="title"/>
          </p:nvPr>
        </p:nvSpPr>
        <p:spPr>
          <a:xfrm>
            <a:off x="838200" y="365125"/>
            <a:ext cx="10515600" cy="1325563"/>
          </a:xfrm>
        </p:spPr>
        <p:txBody>
          <a:bodyPr>
            <a:normAutofit/>
          </a:bodyPr>
          <a:lstStyle/>
          <a:p>
            <a:r>
              <a:rPr lang="en-US" dirty="0"/>
              <a:t>The 35 Most Missed &amp; Misunderstood </a:t>
            </a:r>
            <a:br>
              <a:rPr lang="en-US" dirty="0"/>
            </a:br>
            <a:r>
              <a:rPr lang="en-US" dirty="0"/>
              <a:t>Electrical Inspection Items</a:t>
            </a:r>
          </a:p>
        </p:txBody>
      </p:sp>
      <p:sp>
        <p:nvSpPr>
          <p:cNvPr id="13" name="Content Placeholder 12">
            <a:extLst>
              <a:ext uri="{FF2B5EF4-FFF2-40B4-BE49-F238E27FC236}">
                <a16:creationId xmlns:a16="http://schemas.microsoft.com/office/drawing/2014/main" id="{8F676C07-8415-AA4F-9632-517093EA6834}"/>
              </a:ext>
            </a:extLst>
          </p:cNvPr>
          <p:cNvSpPr>
            <a:spLocks noGrp="1"/>
          </p:cNvSpPr>
          <p:nvPr>
            <p:ph idx="1"/>
          </p:nvPr>
        </p:nvSpPr>
        <p:spPr>
          <a:xfrm>
            <a:off x="838200" y="2185317"/>
            <a:ext cx="3115817" cy="1000443"/>
          </a:xfrm>
        </p:spPr>
        <p:txBody>
          <a:bodyPr/>
          <a:lstStyle/>
          <a:p>
            <a:pPr marL="0" indent="0">
              <a:buNone/>
            </a:pPr>
            <a:r>
              <a:rPr lang="en-US" dirty="0"/>
              <a:t>Cut or broken Neutral</a:t>
            </a:r>
          </a:p>
          <a:p>
            <a:endParaRPr lang="en-US" dirty="0"/>
          </a:p>
        </p:txBody>
      </p:sp>
    </p:spTree>
    <p:extLst>
      <p:ext uri="{BB962C8B-B14F-4D97-AF65-F5344CB8AC3E}">
        <p14:creationId xmlns:p14="http://schemas.microsoft.com/office/powerpoint/2010/main" val="26938500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4" name="Content Placeholder 3">
            <a:extLst>
              <a:ext uri="{FF2B5EF4-FFF2-40B4-BE49-F238E27FC236}">
                <a16:creationId xmlns:a16="http://schemas.microsoft.com/office/drawing/2014/main" id="{DC30764D-8948-284D-AF1B-30ECFD752BB9}"/>
              </a:ext>
            </a:extLst>
          </p:cNvPr>
          <p:cNvSpPr>
            <a:spLocks noGrp="1"/>
          </p:cNvSpPr>
          <p:nvPr>
            <p:ph idx="1"/>
          </p:nvPr>
        </p:nvSpPr>
        <p:spPr>
          <a:xfrm>
            <a:off x="838200" y="2759903"/>
            <a:ext cx="3882887" cy="2418384"/>
          </a:xfrm>
        </p:spPr>
        <p:txBody>
          <a:bodyPr/>
          <a:lstStyle/>
          <a:p>
            <a:pPr marL="0" indent="0">
              <a:buNone/>
            </a:pPr>
            <a:r>
              <a:rPr lang="en-US" dirty="0"/>
              <a:t>Let’s return to our trusty Toaster example.</a:t>
            </a:r>
          </a:p>
        </p:txBody>
      </p:sp>
      <p:sp>
        <p:nvSpPr>
          <p:cNvPr id="3" name="object 3"/>
          <p:cNvSpPr/>
          <p:nvPr/>
        </p:nvSpPr>
        <p:spPr>
          <a:xfrm>
            <a:off x="5243090" y="1690688"/>
            <a:ext cx="5462016" cy="423976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322043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5" name="Content Placeholder 4">
            <a:extLst>
              <a:ext uri="{FF2B5EF4-FFF2-40B4-BE49-F238E27FC236}">
                <a16:creationId xmlns:a16="http://schemas.microsoft.com/office/drawing/2014/main" id="{E3F3CEC4-0DFE-804C-9B18-F43A2FB3A7BC}"/>
              </a:ext>
            </a:extLst>
          </p:cNvPr>
          <p:cNvSpPr>
            <a:spLocks noGrp="1"/>
          </p:cNvSpPr>
          <p:nvPr>
            <p:ph idx="1"/>
          </p:nvPr>
        </p:nvSpPr>
        <p:spPr>
          <a:xfrm>
            <a:off x="838200" y="2082951"/>
            <a:ext cx="4618383" cy="1603375"/>
          </a:xfrm>
        </p:spPr>
        <p:txBody>
          <a:bodyPr/>
          <a:lstStyle/>
          <a:p>
            <a:pPr marL="0" indent="0">
              <a:buNone/>
            </a:pPr>
            <a:r>
              <a:rPr lang="en-US" dirty="0"/>
              <a:t>What Happens if the neutral lateral wire is Cut?</a:t>
            </a:r>
          </a:p>
        </p:txBody>
      </p:sp>
      <p:sp>
        <p:nvSpPr>
          <p:cNvPr id="3" name="object 3"/>
          <p:cNvSpPr txBox="1"/>
          <p:nvPr/>
        </p:nvSpPr>
        <p:spPr>
          <a:xfrm>
            <a:off x="838200" y="3686326"/>
            <a:ext cx="3442970" cy="1697901"/>
          </a:xfrm>
          <a:prstGeom prst="rect">
            <a:avLst/>
          </a:prstGeom>
        </p:spPr>
        <p:txBody>
          <a:bodyPr vert="horz" wrap="square" lIns="0" tIns="12700" rIns="0" bIns="0" rtlCol="0">
            <a:spAutoFit/>
          </a:bodyPr>
          <a:lstStyle/>
          <a:p>
            <a:pPr marL="12700">
              <a:lnSpc>
                <a:spcPct val="100000"/>
              </a:lnSpc>
              <a:spcBef>
                <a:spcPts val="100"/>
              </a:spcBef>
            </a:pPr>
            <a:r>
              <a:rPr sz="3600" spc="-5" dirty="0">
                <a:solidFill>
                  <a:schemeClr val="accent5"/>
                </a:solidFill>
                <a:latin typeface="Avenir Next Condensed Medium" panose="020B0506020202020204" pitchFamily="34" charset="0"/>
                <a:cs typeface="Times New Roman"/>
              </a:rPr>
              <a:t>Show </a:t>
            </a:r>
            <a:r>
              <a:rPr sz="3600" dirty="0">
                <a:solidFill>
                  <a:schemeClr val="accent5"/>
                </a:solidFill>
                <a:latin typeface="Avenir Next Condensed Medium" panose="020B0506020202020204" pitchFamily="34" charset="0"/>
                <a:cs typeface="Times New Roman"/>
              </a:rPr>
              <a:t>of</a:t>
            </a:r>
            <a:r>
              <a:rPr sz="3600" spc="-70" dirty="0">
                <a:solidFill>
                  <a:schemeClr val="accent5"/>
                </a:solidFill>
                <a:latin typeface="Avenir Next Condensed Medium" panose="020B0506020202020204" pitchFamily="34" charset="0"/>
                <a:cs typeface="Times New Roman"/>
              </a:rPr>
              <a:t> </a:t>
            </a:r>
            <a:r>
              <a:rPr sz="3600" spc="-5" dirty="0">
                <a:solidFill>
                  <a:schemeClr val="accent5"/>
                </a:solidFill>
                <a:latin typeface="Avenir Next Condensed Medium" panose="020B0506020202020204" pitchFamily="34" charset="0"/>
                <a:cs typeface="Times New Roman"/>
              </a:rPr>
              <a:t>hands….</a:t>
            </a:r>
            <a:endParaRPr sz="3600" dirty="0">
              <a:solidFill>
                <a:schemeClr val="accent5"/>
              </a:solidFill>
              <a:latin typeface="Avenir Next Condensed Medium" panose="020B0506020202020204" pitchFamily="34" charset="0"/>
              <a:cs typeface="Times New Roman"/>
            </a:endParaRPr>
          </a:p>
          <a:p>
            <a:pPr>
              <a:lnSpc>
                <a:spcPct val="100000"/>
              </a:lnSpc>
              <a:spcBef>
                <a:spcPts val="10"/>
              </a:spcBef>
            </a:pPr>
            <a:endParaRPr sz="3750" b="1" dirty="0">
              <a:solidFill>
                <a:schemeClr val="accent1"/>
              </a:solidFill>
              <a:latin typeface="Avenir Next Condensed Demi Bold" panose="020B0506020202020204" pitchFamily="34" charset="0"/>
              <a:cs typeface="Times New Roman"/>
            </a:endParaRPr>
          </a:p>
          <a:p>
            <a:pPr marL="12700">
              <a:lnSpc>
                <a:spcPct val="100000"/>
              </a:lnSpc>
            </a:pPr>
            <a:r>
              <a:rPr sz="3600" b="1" dirty="0">
                <a:solidFill>
                  <a:schemeClr val="accent1"/>
                </a:solidFill>
                <a:latin typeface="Avenir Next Condensed Demi Bold" panose="020B0506020202020204" pitchFamily="34" charset="0"/>
                <a:cs typeface="Times New Roman"/>
              </a:rPr>
              <a:t>Nothing?</a:t>
            </a:r>
            <a:r>
              <a:rPr sz="3600" b="1" spc="-95" dirty="0">
                <a:solidFill>
                  <a:schemeClr val="accent1"/>
                </a:solidFill>
                <a:latin typeface="Avenir Next Condensed Demi Bold" panose="020B0506020202020204" pitchFamily="34" charset="0"/>
                <a:cs typeface="Times New Roman"/>
              </a:rPr>
              <a:t> </a:t>
            </a:r>
            <a:r>
              <a:rPr sz="3600" b="1" spc="-70" dirty="0">
                <a:solidFill>
                  <a:schemeClr val="accent1"/>
                </a:solidFill>
                <a:latin typeface="Avenir Next Condensed Demi Bold" panose="020B0506020202020204" pitchFamily="34" charset="0"/>
                <a:cs typeface="Times New Roman"/>
              </a:rPr>
              <a:t>Toast</a:t>
            </a:r>
            <a:endParaRPr sz="3600" b="1" dirty="0">
              <a:solidFill>
                <a:schemeClr val="accent1"/>
              </a:solidFill>
              <a:latin typeface="Avenir Next Condensed Demi Bold" panose="020B0506020202020204" pitchFamily="34" charset="0"/>
              <a:cs typeface="Times New Roman"/>
            </a:endParaRPr>
          </a:p>
        </p:txBody>
      </p:sp>
      <p:sp>
        <p:nvSpPr>
          <p:cNvPr id="4" name="object 4"/>
          <p:cNvSpPr/>
          <p:nvPr/>
        </p:nvSpPr>
        <p:spPr>
          <a:xfrm>
            <a:off x="6096000" y="1570252"/>
            <a:ext cx="4863084" cy="423214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931574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6" name="Content Placeholder 5">
            <a:extLst>
              <a:ext uri="{FF2B5EF4-FFF2-40B4-BE49-F238E27FC236}">
                <a16:creationId xmlns:a16="http://schemas.microsoft.com/office/drawing/2014/main" id="{DCA5401E-EC85-694D-BD8D-85CD20726AF8}"/>
              </a:ext>
            </a:extLst>
          </p:cNvPr>
          <p:cNvSpPr>
            <a:spLocks noGrp="1"/>
          </p:cNvSpPr>
          <p:nvPr>
            <p:ph idx="1"/>
          </p:nvPr>
        </p:nvSpPr>
        <p:spPr>
          <a:xfrm>
            <a:off x="838200" y="2233129"/>
            <a:ext cx="4449417" cy="1409677"/>
          </a:xfrm>
        </p:spPr>
        <p:txBody>
          <a:bodyPr/>
          <a:lstStyle/>
          <a:p>
            <a:pPr marL="0" indent="0">
              <a:buNone/>
            </a:pPr>
            <a:r>
              <a:rPr lang="en-US" dirty="0"/>
              <a:t>What Happens if the neutral lateral wire is Cut?</a:t>
            </a:r>
          </a:p>
        </p:txBody>
      </p:sp>
      <p:sp>
        <p:nvSpPr>
          <p:cNvPr id="3" name="object 3"/>
          <p:cNvSpPr txBox="1"/>
          <p:nvPr/>
        </p:nvSpPr>
        <p:spPr>
          <a:xfrm>
            <a:off x="838200" y="3712381"/>
            <a:ext cx="3443604" cy="1697901"/>
          </a:xfrm>
          <a:prstGeom prst="rect">
            <a:avLst/>
          </a:prstGeom>
        </p:spPr>
        <p:txBody>
          <a:bodyPr vert="horz" wrap="square" lIns="0" tIns="12700" rIns="0" bIns="0" rtlCol="0">
            <a:spAutoFit/>
          </a:bodyPr>
          <a:lstStyle/>
          <a:p>
            <a:pPr marL="12700">
              <a:lnSpc>
                <a:spcPct val="100000"/>
              </a:lnSpc>
              <a:spcBef>
                <a:spcPts val="100"/>
              </a:spcBef>
            </a:pPr>
            <a:r>
              <a:rPr sz="3600" spc="-5" dirty="0">
                <a:solidFill>
                  <a:schemeClr val="accent5"/>
                </a:solidFill>
                <a:latin typeface="Avenir Next Condensed Medium" panose="020B0506020202020204" pitchFamily="34" charset="0"/>
                <a:cs typeface="Times New Roman"/>
              </a:rPr>
              <a:t>Show </a:t>
            </a:r>
            <a:r>
              <a:rPr sz="3600" dirty="0">
                <a:solidFill>
                  <a:schemeClr val="accent5"/>
                </a:solidFill>
                <a:latin typeface="Avenir Next Condensed Medium" panose="020B0506020202020204" pitchFamily="34" charset="0"/>
                <a:cs typeface="Times New Roman"/>
              </a:rPr>
              <a:t>of</a:t>
            </a:r>
            <a:r>
              <a:rPr sz="3600" spc="-60" dirty="0">
                <a:solidFill>
                  <a:schemeClr val="accent5"/>
                </a:solidFill>
                <a:latin typeface="Avenir Next Condensed Medium" panose="020B0506020202020204" pitchFamily="34" charset="0"/>
                <a:cs typeface="Times New Roman"/>
              </a:rPr>
              <a:t> </a:t>
            </a:r>
            <a:r>
              <a:rPr sz="3600" spc="-5" dirty="0">
                <a:solidFill>
                  <a:schemeClr val="accent5"/>
                </a:solidFill>
                <a:latin typeface="Avenir Next Condensed Medium" panose="020B0506020202020204" pitchFamily="34" charset="0"/>
                <a:cs typeface="Times New Roman"/>
              </a:rPr>
              <a:t>hands….</a:t>
            </a:r>
            <a:endParaRPr sz="3600" dirty="0">
              <a:solidFill>
                <a:schemeClr val="accent5"/>
              </a:solidFill>
              <a:latin typeface="Avenir Next Condensed Medium" panose="020B0506020202020204" pitchFamily="34" charset="0"/>
              <a:cs typeface="Times New Roman"/>
            </a:endParaRPr>
          </a:p>
          <a:p>
            <a:pPr>
              <a:lnSpc>
                <a:spcPct val="100000"/>
              </a:lnSpc>
              <a:spcBef>
                <a:spcPts val="10"/>
              </a:spcBef>
            </a:pPr>
            <a:endParaRPr sz="3750" dirty="0">
              <a:latin typeface="Avenir Next Condensed Medium" panose="020B0506020202020204" pitchFamily="34" charset="0"/>
              <a:cs typeface="Times New Roman"/>
            </a:endParaRPr>
          </a:p>
          <a:p>
            <a:pPr marL="12700">
              <a:lnSpc>
                <a:spcPct val="100000"/>
              </a:lnSpc>
            </a:pPr>
            <a:r>
              <a:rPr sz="3600" b="1" spc="-5" dirty="0">
                <a:solidFill>
                  <a:schemeClr val="accent1"/>
                </a:solidFill>
                <a:latin typeface="Avenir Next Condensed Demi Bold" panose="020B0506020202020204" pitchFamily="34" charset="0"/>
                <a:cs typeface="Times New Roman"/>
              </a:rPr>
              <a:t>No</a:t>
            </a:r>
            <a:r>
              <a:rPr sz="3600" b="1" spc="-70" dirty="0">
                <a:solidFill>
                  <a:schemeClr val="accent1"/>
                </a:solidFill>
                <a:latin typeface="Avenir Next Condensed Demi Bold" panose="020B0506020202020204" pitchFamily="34" charset="0"/>
                <a:cs typeface="Times New Roman"/>
              </a:rPr>
              <a:t> Toast</a:t>
            </a:r>
            <a:endParaRPr sz="3600" b="1" dirty="0">
              <a:solidFill>
                <a:schemeClr val="accent1"/>
              </a:solidFill>
              <a:latin typeface="Avenir Next Condensed Demi Bold" panose="020B0506020202020204" pitchFamily="34" charset="0"/>
              <a:cs typeface="Times New Roman"/>
            </a:endParaRPr>
          </a:p>
        </p:txBody>
      </p:sp>
      <p:sp>
        <p:nvSpPr>
          <p:cNvPr id="4" name="object 4"/>
          <p:cNvSpPr/>
          <p:nvPr/>
        </p:nvSpPr>
        <p:spPr>
          <a:xfrm>
            <a:off x="5642840" y="1609261"/>
            <a:ext cx="5416295" cy="420624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7592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7" name="Content Placeholder 6">
            <a:extLst>
              <a:ext uri="{FF2B5EF4-FFF2-40B4-BE49-F238E27FC236}">
                <a16:creationId xmlns:a16="http://schemas.microsoft.com/office/drawing/2014/main" id="{6E236B36-B4C8-6B46-862D-49DE1FD8E0B5}"/>
              </a:ext>
            </a:extLst>
          </p:cNvPr>
          <p:cNvSpPr>
            <a:spLocks noGrp="1"/>
          </p:cNvSpPr>
          <p:nvPr>
            <p:ph idx="1"/>
          </p:nvPr>
        </p:nvSpPr>
        <p:spPr>
          <a:xfrm>
            <a:off x="1537252" y="2621111"/>
            <a:ext cx="3581399" cy="1615778"/>
          </a:xfrm>
        </p:spPr>
        <p:txBody>
          <a:bodyPr/>
          <a:lstStyle/>
          <a:p>
            <a:r>
              <a:rPr lang="en-US" dirty="0"/>
              <a:t>And we learned the heights for Service Drops</a:t>
            </a:r>
          </a:p>
          <a:p>
            <a:endParaRPr lang="en-US" dirty="0"/>
          </a:p>
        </p:txBody>
      </p:sp>
      <p:sp>
        <p:nvSpPr>
          <p:cNvPr id="4" name="object 4"/>
          <p:cNvSpPr/>
          <p:nvPr/>
        </p:nvSpPr>
        <p:spPr>
          <a:xfrm>
            <a:off x="5823998" y="1905138"/>
            <a:ext cx="4830749" cy="357633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82429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67477" y="3849790"/>
            <a:ext cx="1426845" cy="756920"/>
          </a:xfrm>
          <a:prstGeom prst="rect">
            <a:avLst/>
          </a:prstGeom>
        </p:spPr>
        <p:txBody>
          <a:bodyPr vert="horz" wrap="square" lIns="0" tIns="12700" rIns="0" bIns="0" rtlCol="0">
            <a:spAutoFit/>
          </a:bodyPr>
          <a:lstStyle/>
          <a:p>
            <a:pPr marL="12700">
              <a:lnSpc>
                <a:spcPct val="100000"/>
              </a:lnSpc>
              <a:spcBef>
                <a:spcPts val="100"/>
              </a:spcBef>
            </a:pPr>
            <a:r>
              <a:rPr sz="4800" b="1" spc="-440" dirty="0">
                <a:solidFill>
                  <a:schemeClr val="accent1"/>
                </a:solidFill>
                <a:latin typeface="Avenir Next Condensed" panose="020B0506020202020204" pitchFamily="34" charset="0"/>
                <a:cs typeface="Times New Roman"/>
              </a:rPr>
              <a:t>T</a:t>
            </a:r>
            <a:r>
              <a:rPr sz="4800" b="1" dirty="0">
                <a:solidFill>
                  <a:schemeClr val="accent1"/>
                </a:solidFill>
                <a:latin typeface="Avenir Next Condensed" panose="020B0506020202020204" pitchFamily="34" charset="0"/>
                <a:cs typeface="Times New Roman"/>
              </a:rPr>
              <a:t>oast</a:t>
            </a:r>
          </a:p>
        </p:txBody>
      </p:sp>
      <p:sp>
        <p:nvSpPr>
          <p:cNvPr id="4" name="object 4"/>
          <p:cNvSpPr/>
          <p:nvPr/>
        </p:nvSpPr>
        <p:spPr>
          <a:xfrm>
            <a:off x="5760786" y="1555340"/>
            <a:ext cx="4866132" cy="4230624"/>
          </a:xfrm>
          <a:prstGeom prst="rect">
            <a:avLst/>
          </a:prstGeom>
          <a:blipFill>
            <a:blip r:embed="rId2" cstate="print"/>
            <a:stretch>
              <a:fillRect/>
            </a:stretch>
          </a:blipFill>
        </p:spPr>
        <p:txBody>
          <a:bodyPr wrap="square" lIns="0" tIns="0" rIns="0" bIns="0" rtlCol="0"/>
          <a:lstStyle/>
          <a:p>
            <a:endParaRPr/>
          </a:p>
        </p:txBody>
      </p:sp>
      <p:sp>
        <p:nvSpPr>
          <p:cNvPr id="5" name="Title 4">
            <a:extLst>
              <a:ext uri="{FF2B5EF4-FFF2-40B4-BE49-F238E27FC236}">
                <a16:creationId xmlns:a16="http://schemas.microsoft.com/office/drawing/2014/main" id="{99AC88B3-B459-0749-9321-7BD3CDE541C7}"/>
              </a:ext>
            </a:extLst>
          </p:cNvPr>
          <p:cNvSpPr>
            <a:spLocks noGrp="1"/>
          </p:cNvSpPr>
          <p:nvPr>
            <p:ph type="title"/>
          </p:nvPr>
        </p:nvSpPr>
        <p:spPr>
          <a:xfrm>
            <a:off x="838200" y="365125"/>
            <a:ext cx="10515600" cy="1325563"/>
          </a:xfrm>
        </p:spPr>
        <p:txBody>
          <a:bodyPr anchor="t">
            <a:normAutofit fontScale="90000"/>
          </a:bodyPr>
          <a:lstStyle/>
          <a:p>
            <a:r>
              <a:rPr lang="en-US" dirty="0"/>
              <a:t>The 35 Most Missed &amp; Misunderstood </a:t>
            </a:r>
            <a:br>
              <a:rPr lang="en-US" dirty="0"/>
            </a:br>
            <a:r>
              <a:rPr lang="en-US" dirty="0"/>
              <a:t>Electrical Inspection Items</a:t>
            </a:r>
            <a:br>
              <a:rPr lang="en-US" dirty="0"/>
            </a:br>
            <a:endParaRPr lang="en-US" dirty="0"/>
          </a:p>
        </p:txBody>
      </p:sp>
      <p:sp>
        <p:nvSpPr>
          <p:cNvPr id="6" name="Content Placeholder 5">
            <a:extLst>
              <a:ext uri="{FF2B5EF4-FFF2-40B4-BE49-F238E27FC236}">
                <a16:creationId xmlns:a16="http://schemas.microsoft.com/office/drawing/2014/main" id="{2440E0C9-2B8F-FF4E-8BEF-333937FB334E}"/>
              </a:ext>
            </a:extLst>
          </p:cNvPr>
          <p:cNvSpPr>
            <a:spLocks noGrp="1"/>
          </p:cNvSpPr>
          <p:nvPr>
            <p:ph idx="1"/>
          </p:nvPr>
        </p:nvSpPr>
        <p:spPr>
          <a:xfrm>
            <a:off x="838200" y="1825625"/>
            <a:ext cx="3823252" cy="1762401"/>
          </a:xfrm>
        </p:spPr>
        <p:txBody>
          <a:bodyPr/>
          <a:lstStyle/>
          <a:p>
            <a:pPr marL="0" indent="0">
              <a:buNone/>
            </a:pPr>
            <a:r>
              <a:rPr lang="en-US" dirty="0"/>
              <a:t>What Happens if the neutral wire to toaster is Cut?</a:t>
            </a:r>
          </a:p>
          <a:p>
            <a:endParaRPr lang="en-US" dirty="0"/>
          </a:p>
        </p:txBody>
      </p:sp>
    </p:spTree>
    <p:extLst>
      <p:ext uri="{BB962C8B-B14F-4D97-AF65-F5344CB8AC3E}">
        <p14:creationId xmlns:p14="http://schemas.microsoft.com/office/powerpoint/2010/main" val="17035013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02534-7FC1-F548-B652-EB1B9C4B87E1}"/>
              </a:ext>
            </a:extLst>
          </p:cNvPr>
          <p:cNvSpPr>
            <a:spLocks noGrp="1"/>
          </p:cNvSpPr>
          <p:nvPr>
            <p:ph type="title"/>
          </p:nvPr>
        </p:nvSpPr>
        <p:spPr>
          <a:xfrm>
            <a:off x="831851" y="758825"/>
            <a:ext cx="7347874" cy="2852737"/>
          </a:xfrm>
        </p:spPr>
        <p:txBody>
          <a:bodyPr vert="horz" lIns="91440" tIns="45720" rIns="91440" bIns="45720" rtlCol="0" anchor="b">
            <a:normAutofit/>
          </a:bodyPr>
          <a:lstStyle/>
          <a:p>
            <a:r>
              <a:rPr lang="en-US" dirty="0"/>
              <a:t>So…Who Cares?</a:t>
            </a:r>
          </a:p>
          <a:p>
            <a:r>
              <a:rPr lang="en-US" dirty="0"/>
              <a:t>We got toast!</a:t>
            </a:r>
          </a:p>
        </p:txBody>
      </p:sp>
      <p:sp>
        <p:nvSpPr>
          <p:cNvPr id="6" name="Text Placeholder 5">
            <a:extLst>
              <a:ext uri="{FF2B5EF4-FFF2-40B4-BE49-F238E27FC236}">
                <a16:creationId xmlns:a16="http://schemas.microsoft.com/office/drawing/2014/main" id="{192B9AC0-FA66-3B46-B2C8-8B1D0269DD0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60917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9" name="object 9"/>
          <p:cNvSpPr txBox="1">
            <a:spLocks noGrp="1"/>
          </p:cNvSpPr>
          <p:nvPr>
            <p:ph idx="1"/>
          </p:nvPr>
        </p:nvSpPr>
        <p:spPr>
          <a:xfrm>
            <a:off x="557783" y="4893605"/>
            <a:ext cx="7043530" cy="411395"/>
          </a:xfrm>
        </p:spPr>
        <p:txBody>
          <a:bodyPr vert="horz" wrap="square" lIns="0" tIns="12700" rIns="0" bIns="0" rtlCol="0">
            <a:spAutoFit/>
          </a:bodyPr>
          <a:lstStyle/>
          <a:p>
            <a:pPr marL="0" indent="0">
              <a:buNone/>
            </a:pPr>
            <a:r>
              <a:rPr lang="en-US" dirty="0"/>
              <a:t>Remember current flows from the transformer…..</a:t>
            </a:r>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9589007" y="2221992"/>
            <a:ext cx="2083307" cy="1883663"/>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491461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2545" rIns="0" bIns="0" rtlCol="0">
            <a:spAutoFit/>
          </a:bodyPr>
          <a:lstStyle/>
          <a:p>
            <a:r>
              <a:rPr lang="en-US" dirty="0"/>
              <a:t>The 35 Most Missed &amp; Misunderstood </a:t>
            </a:r>
            <a:br>
              <a:rPr lang="en-US" dirty="0"/>
            </a:br>
            <a:r>
              <a:rPr lang="en-US" dirty="0"/>
              <a:t>Electrical Inspection Items</a:t>
            </a:r>
          </a:p>
        </p:txBody>
      </p:sp>
      <p:sp>
        <p:nvSpPr>
          <p:cNvPr id="13" name="Content Placeholder 12">
            <a:extLst>
              <a:ext uri="{FF2B5EF4-FFF2-40B4-BE49-F238E27FC236}">
                <a16:creationId xmlns:a16="http://schemas.microsoft.com/office/drawing/2014/main" id="{9DD4B133-4A6A-8744-A9DE-6975E7E67E29}"/>
              </a:ext>
            </a:extLst>
          </p:cNvPr>
          <p:cNvSpPr>
            <a:spLocks noGrp="1"/>
          </p:cNvSpPr>
          <p:nvPr>
            <p:ph idx="1"/>
          </p:nvPr>
        </p:nvSpPr>
        <p:spPr>
          <a:xfrm>
            <a:off x="838200" y="1869821"/>
            <a:ext cx="10515600" cy="347599"/>
          </a:xfrm>
        </p:spPr>
        <p:txBody>
          <a:bodyPr>
            <a:normAutofit/>
          </a:bodyPr>
          <a:lstStyle/>
          <a:p>
            <a:pPr marL="0" indent="0">
              <a:buNone/>
            </a:pPr>
            <a:r>
              <a:rPr lang="en-US" sz="1800" spc="-5" dirty="0">
                <a:latin typeface="Avenir Next Condensed Medium" panose="020B0506020202020204" pitchFamily="34" charset="0"/>
                <a:cs typeface="Corbel"/>
              </a:rPr>
              <a:t>Back to </a:t>
            </a:r>
            <a:r>
              <a:rPr lang="en-US" sz="1800" dirty="0">
                <a:latin typeface="Avenir Next Condensed Medium" panose="020B0506020202020204" pitchFamily="34" charset="0"/>
                <a:cs typeface="Corbel"/>
              </a:rPr>
              <a:t>its </a:t>
            </a:r>
            <a:r>
              <a:rPr lang="en-US" sz="1800" spc="-5" dirty="0">
                <a:latin typeface="Avenir Next Condensed Medium" panose="020B0506020202020204" pitchFamily="34" charset="0"/>
                <a:cs typeface="Corbel"/>
              </a:rPr>
              <a:t>source the</a:t>
            </a:r>
            <a:r>
              <a:rPr lang="en-US" sz="1800" spc="-20" dirty="0">
                <a:latin typeface="Avenir Next Condensed Medium" panose="020B0506020202020204" pitchFamily="34" charset="0"/>
                <a:cs typeface="Corbel"/>
              </a:rPr>
              <a:t> </a:t>
            </a:r>
            <a:r>
              <a:rPr lang="en-US" sz="1800" spc="-10" dirty="0">
                <a:latin typeface="Avenir Next Condensed Medium" panose="020B0506020202020204" pitchFamily="34" charset="0"/>
                <a:cs typeface="Corbel"/>
              </a:rPr>
              <a:t>transformer</a:t>
            </a:r>
            <a:endParaRPr lang="en-US" sz="1800" dirty="0">
              <a:latin typeface="Avenir Next Condensed Medium" panose="020B0506020202020204" pitchFamily="34" charset="0"/>
            </a:endParaRPr>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9" name="object 9"/>
          <p:cNvSpPr/>
          <p:nvPr/>
        </p:nvSpPr>
        <p:spPr>
          <a:xfrm>
            <a:off x="2817039" y="3192259"/>
            <a:ext cx="525308" cy="399427"/>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838200" y="4805597"/>
            <a:ext cx="7122795" cy="382156"/>
          </a:xfrm>
          <a:prstGeom prst="rect">
            <a:avLst/>
          </a:prstGeom>
        </p:spPr>
        <p:txBody>
          <a:bodyPr vert="horz" wrap="square" lIns="0" tIns="12700" rIns="0" bIns="0" rtlCol="0">
            <a:spAutoFit/>
          </a:bodyPr>
          <a:lstStyle/>
          <a:p>
            <a:pPr marL="12700">
              <a:lnSpc>
                <a:spcPct val="100000"/>
              </a:lnSpc>
              <a:spcBef>
                <a:spcPts val="100"/>
              </a:spcBef>
            </a:pPr>
            <a:r>
              <a:rPr sz="2400" dirty="0">
                <a:solidFill>
                  <a:schemeClr val="accent5"/>
                </a:solidFill>
                <a:latin typeface="Avenir Next Condensed" panose="020B0506020202020204" pitchFamily="34" charset="0"/>
                <a:cs typeface="Times New Roman"/>
              </a:rPr>
              <a:t>Current </a:t>
            </a:r>
            <a:r>
              <a:rPr sz="2400" spc="-5" dirty="0">
                <a:solidFill>
                  <a:schemeClr val="accent5"/>
                </a:solidFill>
                <a:latin typeface="Avenir Next Condensed" panose="020B0506020202020204" pitchFamily="34" charset="0"/>
                <a:cs typeface="Times New Roman"/>
              </a:rPr>
              <a:t>flows </a:t>
            </a:r>
            <a:r>
              <a:rPr sz="2400" dirty="0">
                <a:solidFill>
                  <a:schemeClr val="accent5"/>
                </a:solidFill>
                <a:latin typeface="Avenir Next Condensed" panose="020B0506020202020204" pitchFamily="34" charset="0"/>
                <a:cs typeface="Times New Roman"/>
              </a:rPr>
              <a:t>along the </a:t>
            </a:r>
            <a:r>
              <a:rPr sz="2400" spc="-5" dirty="0">
                <a:solidFill>
                  <a:schemeClr val="accent5"/>
                </a:solidFill>
                <a:latin typeface="Avenir Next Condensed" panose="020B0506020202020204" pitchFamily="34" charset="0"/>
                <a:cs typeface="Times New Roman"/>
              </a:rPr>
              <a:t>electrical</a:t>
            </a:r>
            <a:r>
              <a:rPr sz="2400" spc="-15" dirty="0">
                <a:solidFill>
                  <a:schemeClr val="accent5"/>
                </a:solidFill>
                <a:latin typeface="Avenir Next Condensed" panose="020B0506020202020204" pitchFamily="34" charset="0"/>
                <a:cs typeface="Times New Roman"/>
              </a:rPr>
              <a:t> </a:t>
            </a:r>
            <a:r>
              <a:rPr sz="2400" spc="-5" dirty="0">
                <a:solidFill>
                  <a:schemeClr val="accent5"/>
                </a:solidFill>
                <a:latin typeface="Avenir Next Condensed" panose="020B0506020202020204" pitchFamily="34" charset="0"/>
                <a:cs typeface="Times New Roman"/>
              </a:rPr>
              <a:t>lines</a:t>
            </a:r>
            <a:endParaRPr sz="2400" dirty="0">
              <a:solidFill>
                <a:schemeClr val="accent5"/>
              </a:solidFill>
              <a:latin typeface="Avenir Next Condensed" panose="020B0506020202020204" pitchFamily="34" charset="0"/>
              <a:cs typeface="Times New Roman"/>
            </a:endParaRPr>
          </a:p>
        </p:txBody>
      </p:sp>
      <p:sp>
        <p:nvSpPr>
          <p:cNvPr id="11" name="object 11"/>
          <p:cNvSpPr/>
          <p:nvPr/>
        </p:nvSpPr>
        <p:spPr>
          <a:xfrm>
            <a:off x="9589007" y="2221992"/>
            <a:ext cx="2083307" cy="1883663"/>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15307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9" name="object 9"/>
          <p:cNvSpPr/>
          <p:nvPr/>
        </p:nvSpPr>
        <p:spPr>
          <a:xfrm>
            <a:off x="3772815" y="2716402"/>
            <a:ext cx="748676" cy="55410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817039" y="3192259"/>
            <a:ext cx="525308" cy="399427"/>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9589007" y="2221992"/>
            <a:ext cx="2083307" cy="1883663"/>
          </a:xfrm>
          <a:prstGeom prst="rect">
            <a:avLst/>
          </a:prstGeom>
          <a:blipFill>
            <a:blip r:embed="rId8" cstate="print"/>
            <a:stretch>
              <a:fillRect/>
            </a:stretch>
          </a:blipFill>
        </p:spPr>
        <p:txBody>
          <a:bodyPr wrap="square" lIns="0" tIns="0" rIns="0" bIns="0" rtlCol="0"/>
          <a:lstStyle/>
          <a:p>
            <a:endParaRPr/>
          </a:p>
        </p:txBody>
      </p:sp>
      <p:sp>
        <p:nvSpPr>
          <p:cNvPr id="15" name="object 10">
            <a:extLst>
              <a:ext uri="{FF2B5EF4-FFF2-40B4-BE49-F238E27FC236}">
                <a16:creationId xmlns:a16="http://schemas.microsoft.com/office/drawing/2014/main" id="{7861E4AA-6635-924A-8B38-72E12FB2021F}"/>
              </a:ext>
            </a:extLst>
          </p:cNvPr>
          <p:cNvSpPr txBox="1"/>
          <p:nvPr/>
        </p:nvSpPr>
        <p:spPr>
          <a:xfrm>
            <a:off x="838200" y="4805597"/>
            <a:ext cx="7122795" cy="382156"/>
          </a:xfrm>
          <a:prstGeom prst="rect">
            <a:avLst/>
          </a:prstGeom>
        </p:spPr>
        <p:txBody>
          <a:bodyPr vert="horz" wrap="square" lIns="0" tIns="12700" rIns="0" bIns="0" rtlCol="0">
            <a:spAutoFit/>
          </a:bodyPr>
          <a:lstStyle/>
          <a:p>
            <a:pPr marL="12700">
              <a:lnSpc>
                <a:spcPct val="100000"/>
              </a:lnSpc>
              <a:spcBef>
                <a:spcPts val="100"/>
              </a:spcBef>
            </a:pPr>
            <a:r>
              <a:rPr sz="2400" dirty="0">
                <a:solidFill>
                  <a:schemeClr val="accent5"/>
                </a:solidFill>
                <a:latin typeface="Avenir Next Condensed" panose="020B0506020202020204" pitchFamily="34" charset="0"/>
                <a:cs typeface="Times New Roman"/>
              </a:rPr>
              <a:t>Current </a:t>
            </a:r>
            <a:r>
              <a:rPr sz="2400" spc="-5" dirty="0">
                <a:solidFill>
                  <a:schemeClr val="accent5"/>
                </a:solidFill>
                <a:latin typeface="Avenir Next Condensed" panose="020B0506020202020204" pitchFamily="34" charset="0"/>
                <a:cs typeface="Times New Roman"/>
              </a:rPr>
              <a:t>flows </a:t>
            </a:r>
            <a:r>
              <a:rPr sz="2400" dirty="0">
                <a:solidFill>
                  <a:schemeClr val="accent5"/>
                </a:solidFill>
                <a:latin typeface="Avenir Next Condensed" panose="020B0506020202020204" pitchFamily="34" charset="0"/>
                <a:cs typeface="Times New Roman"/>
              </a:rPr>
              <a:t>along the </a:t>
            </a:r>
            <a:r>
              <a:rPr sz="2400" spc="-5" dirty="0">
                <a:solidFill>
                  <a:schemeClr val="accent5"/>
                </a:solidFill>
                <a:latin typeface="Avenir Next Condensed" panose="020B0506020202020204" pitchFamily="34" charset="0"/>
                <a:cs typeface="Times New Roman"/>
              </a:rPr>
              <a:t>electrical</a:t>
            </a:r>
            <a:r>
              <a:rPr sz="2400" spc="-15" dirty="0">
                <a:solidFill>
                  <a:schemeClr val="accent5"/>
                </a:solidFill>
                <a:latin typeface="Avenir Next Condensed" panose="020B0506020202020204" pitchFamily="34" charset="0"/>
                <a:cs typeface="Times New Roman"/>
              </a:rPr>
              <a:t> </a:t>
            </a:r>
            <a:r>
              <a:rPr sz="2400" spc="-5" dirty="0">
                <a:solidFill>
                  <a:schemeClr val="accent5"/>
                </a:solidFill>
                <a:latin typeface="Avenir Next Condensed" panose="020B0506020202020204" pitchFamily="34" charset="0"/>
                <a:cs typeface="Times New Roman"/>
              </a:rPr>
              <a:t>lines</a:t>
            </a:r>
            <a:endParaRPr sz="2400" dirty="0">
              <a:solidFill>
                <a:schemeClr val="accent5"/>
              </a:solidFill>
              <a:latin typeface="Avenir Next Condensed" panose="020B0506020202020204" pitchFamily="34" charset="0"/>
              <a:cs typeface="Times New Roman"/>
            </a:endParaRPr>
          </a:p>
        </p:txBody>
      </p:sp>
    </p:spTree>
    <p:extLst>
      <p:ext uri="{BB962C8B-B14F-4D97-AF65-F5344CB8AC3E}">
        <p14:creationId xmlns:p14="http://schemas.microsoft.com/office/powerpoint/2010/main" val="18960688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9" name="object 9"/>
          <p:cNvSpPr/>
          <p:nvPr/>
        </p:nvSpPr>
        <p:spPr>
          <a:xfrm>
            <a:off x="3772815" y="2716402"/>
            <a:ext cx="748676" cy="55410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817039" y="3192259"/>
            <a:ext cx="525308" cy="39942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893763" y="2453106"/>
            <a:ext cx="746509" cy="543585"/>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9589007" y="2221992"/>
            <a:ext cx="2083307" cy="1883663"/>
          </a:xfrm>
          <a:prstGeom prst="rect">
            <a:avLst/>
          </a:prstGeom>
          <a:blipFill>
            <a:blip r:embed="rId9" cstate="print"/>
            <a:stretch>
              <a:fillRect/>
            </a:stretch>
          </a:blipFill>
        </p:spPr>
        <p:txBody>
          <a:bodyPr wrap="square" lIns="0" tIns="0" rIns="0" bIns="0" rtlCol="0"/>
          <a:lstStyle/>
          <a:p>
            <a:endParaRPr/>
          </a:p>
        </p:txBody>
      </p:sp>
      <p:sp>
        <p:nvSpPr>
          <p:cNvPr id="16" name="object 10">
            <a:extLst>
              <a:ext uri="{FF2B5EF4-FFF2-40B4-BE49-F238E27FC236}">
                <a16:creationId xmlns:a16="http://schemas.microsoft.com/office/drawing/2014/main" id="{28FAA3A5-AF42-DE49-B8B0-B7D9DDFDE2B2}"/>
              </a:ext>
            </a:extLst>
          </p:cNvPr>
          <p:cNvSpPr txBox="1"/>
          <p:nvPr/>
        </p:nvSpPr>
        <p:spPr>
          <a:xfrm>
            <a:off x="838200" y="4805597"/>
            <a:ext cx="7122795" cy="382156"/>
          </a:xfrm>
          <a:prstGeom prst="rect">
            <a:avLst/>
          </a:prstGeom>
        </p:spPr>
        <p:txBody>
          <a:bodyPr vert="horz" wrap="square" lIns="0" tIns="12700" rIns="0" bIns="0" rtlCol="0">
            <a:spAutoFit/>
          </a:bodyPr>
          <a:lstStyle/>
          <a:p>
            <a:pPr marL="12700">
              <a:lnSpc>
                <a:spcPct val="100000"/>
              </a:lnSpc>
              <a:spcBef>
                <a:spcPts val="100"/>
              </a:spcBef>
            </a:pPr>
            <a:r>
              <a:rPr sz="2400" dirty="0">
                <a:solidFill>
                  <a:schemeClr val="accent5"/>
                </a:solidFill>
                <a:latin typeface="Avenir Next Condensed" panose="020B0506020202020204" pitchFamily="34" charset="0"/>
                <a:cs typeface="Times New Roman"/>
              </a:rPr>
              <a:t>Current </a:t>
            </a:r>
            <a:r>
              <a:rPr sz="2400" spc="-5" dirty="0">
                <a:solidFill>
                  <a:schemeClr val="accent5"/>
                </a:solidFill>
                <a:latin typeface="Avenir Next Condensed" panose="020B0506020202020204" pitchFamily="34" charset="0"/>
                <a:cs typeface="Times New Roman"/>
              </a:rPr>
              <a:t>flows </a:t>
            </a:r>
            <a:r>
              <a:rPr sz="2400" dirty="0">
                <a:solidFill>
                  <a:schemeClr val="accent5"/>
                </a:solidFill>
                <a:latin typeface="Avenir Next Condensed" panose="020B0506020202020204" pitchFamily="34" charset="0"/>
                <a:cs typeface="Times New Roman"/>
              </a:rPr>
              <a:t>along the </a:t>
            </a:r>
            <a:r>
              <a:rPr sz="2400" spc="-5" dirty="0">
                <a:solidFill>
                  <a:schemeClr val="accent5"/>
                </a:solidFill>
                <a:latin typeface="Avenir Next Condensed" panose="020B0506020202020204" pitchFamily="34" charset="0"/>
                <a:cs typeface="Times New Roman"/>
              </a:rPr>
              <a:t>electrical</a:t>
            </a:r>
            <a:r>
              <a:rPr sz="2400" spc="-15" dirty="0">
                <a:solidFill>
                  <a:schemeClr val="accent5"/>
                </a:solidFill>
                <a:latin typeface="Avenir Next Condensed" panose="020B0506020202020204" pitchFamily="34" charset="0"/>
                <a:cs typeface="Times New Roman"/>
              </a:rPr>
              <a:t> </a:t>
            </a:r>
            <a:r>
              <a:rPr sz="2400" spc="-5" dirty="0">
                <a:solidFill>
                  <a:schemeClr val="accent5"/>
                </a:solidFill>
                <a:latin typeface="Avenir Next Condensed" panose="020B0506020202020204" pitchFamily="34" charset="0"/>
                <a:cs typeface="Times New Roman"/>
              </a:rPr>
              <a:t>lines</a:t>
            </a:r>
            <a:endParaRPr sz="2400" dirty="0">
              <a:solidFill>
                <a:schemeClr val="accent5"/>
              </a:solidFill>
              <a:latin typeface="Avenir Next Condensed" panose="020B0506020202020204" pitchFamily="34" charset="0"/>
              <a:cs typeface="Times New Roman"/>
            </a:endParaRPr>
          </a:p>
        </p:txBody>
      </p:sp>
    </p:spTree>
    <p:extLst>
      <p:ext uri="{BB962C8B-B14F-4D97-AF65-F5344CB8AC3E}">
        <p14:creationId xmlns:p14="http://schemas.microsoft.com/office/powerpoint/2010/main" val="10923135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9" name="object 9"/>
          <p:cNvSpPr/>
          <p:nvPr/>
        </p:nvSpPr>
        <p:spPr>
          <a:xfrm>
            <a:off x="3772815" y="2716402"/>
            <a:ext cx="748676" cy="55410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817039" y="3192259"/>
            <a:ext cx="525308" cy="39942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893763" y="2453106"/>
            <a:ext cx="746509" cy="543585"/>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6146291" y="2449067"/>
            <a:ext cx="670560" cy="347472"/>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9589007" y="2221992"/>
            <a:ext cx="2083307" cy="1883663"/>
          </a:xfrm>
          <a:prstGeom prst="rect">
            <a:avLst/>
          </a:prstGeom>
          <a:blipFill>
            <a:blip r:embed="rId10" cstate="print"/>
            <a:stretch>
              <a:fillRect/>
            </a:stretch>
          </a:blipFill>
        </p:spPr>
        <p:txBody>
          <a:bodyPr wrap="square" lIns="0" tIns="0" rIns="0" bIns="0" rtlCol="0"/>
          <a:lstStyle/>
          <a:p>
            <a:endParaRPr/>
          </a:p>
        </p:txBody>
      </p:sp>
      <p:sp>
        <p:nvSpPr>
          <p:cNvPr id="17" name="object 10">
            <a:extLst>
              <a:ext uri="{FF2B5EF4-FFF2-40B4-BE49-F238E27FC236}">
                <a16:creationId xmlns:a16="http://schemas.microsoft.com/office/drawing/2014/main" id="{C12487E9-719F-D44F-85C4-3B59CE55A450}"/>
              </a:ext>
            </a:extLst>
          </p:cNvPr>
          <p:cNvSpPr txBox="1"/>
          <p:nvPr/>
        </p:nvSpPr>
        <p:spPr>
          <a:xfrm>
            <a:off x="838200" y="4805597"/>
            <a:ext cx="7122795" cy="382156"/>
          </a:xfrm>
          <a:prstGeom prst="rect">
            <a:avLst/>
          </a:prstGeom>
        </p:spPr>
        <p:txBody>
          <a:bodyPr vert="horz" wrap="square" lIns="0" tIns="12700" rIns="0" bIns="0" rtlCol="0">
            <a:spAutoFit/>
          </a:bodyPr>
          <a:lstStyle/>
          <a:p>
            <a:pPr marL="12700">
              <a:lnSpc>
                <a:spcPct val="100000"/>
              </a:lnSpc>
              <a:spcBef>
                <a:spcPts val="100"/>
              </a:spcBef>
            </a:pPr>
            <a:r>
              <a:rPr sz="2400" dirty="0">
                <a:solidFill>
                  <a:schemeClr val="accent5"/>
                </a:solidFill>
                <a:latin typeface="Avenir Next Condensed" panose="020B0506020202020204" pitchFamily="34" charset="0"/>
                <a:cs typeface="Times New Roman"/>
              </a:rPr>
              <a:t>Current </a:t>
            </a:r>
            <a:r>
              <a:rPr sz="2400" spc="-5" dirty="0">
                <a:solidFill>
                  <a:schemeClr val="accent5"/>
                </a:solidFill>
                <a:latin typeface="Avenir Next Condensed" panose="020B0506020202020204" pitchFamily="34" charset="0"/>
                <a:cs typeface="Times New Roman"/>
              </a:rPr>
              <a:t>flows </a:t>
            </a:r>
            <a:r>
              <a:rPr sz="2400" dirty="0">
                <a:solidFill>
                  <a:schemeClr val="accent5"/>
                </a:solidFill>
                <a:latin typeface="Avenir Next Condensed" panose="020B0506020202020204" pitchFamily="34" charset="0"/>
                <a:cs typeface="Times New Roman"/>
              </a:rPr>
              <a:t>along the </a:t>
            </a:r>
            <a:r>
              <a:rPr sz="2400" spc="-5" dirty="0">
                <a:solidFill>
                  <a:schemeClr val="accent5"/>
                </a:solidFill>
                <a:latin typeface="Avenir Next Condensed" panose="020B0506020202020204" pitchFamily="34" charset="0"/>
                <a:cs typeface="Times New Roman"/>
              </a:rPr>
              <a:t>electrical</a:t>
            </a:r>
            <a:r>
              <a:rPr sz="2400" spc="-15" dirty="0">
                <a:solidFill>
                  <a:schemeClr val="accent5"/>
                </a:solidFill>
                <a:latin typeface="Avenir Next Condensed" panose="020B0506020202020204" pitchFamily="34" charset="0"/>
                <a:cs typeface="Times New Roman"/>
              </a:rPr>
              <a:t> </a:t>
            </a:r>
            <a:r>
              <a:rPr sz="2400" spc="-5" dirty="0">
                <a:solidFill>
                  <a:schemeClr val="accent5"/>
                </a:solidFill>
                <a:latin typeface="Avenir Next Condensed" panose="020B0506020202020204" pitchFamily="34" charset="0"/>
                <a:cs typeface="Times New Roman"/>
              </a:rPr>
              <a:t>lines</a:t>
            </a:r>
            <a:endParaRPr sz="2400" dirty="0">
              <a:solidFill>
                <a:schemeClr val="accent5"/>
              </a:solidFill>
              <a:latin typeface="Avenir Next Condensed" panose="020B0506020202020204" pitchFamily="34" charset="0"/>
              <a:cs typeface="Times New Roman"/>
            </a:endParaRPr>
          </a:p>
        </p:txBody>
      </p:sp>
    </p:spTree>
    <p:extLst>
      <p:ext uri="{BB962C8B-B14F-4D97-AF65-F5344CB8AC3E}">
        <p14:creationId xmlns:p14="http://schemas.microsoft.com/office/powerpoint/2010/main" val="23140940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9" name="object 9"/>
          <p:cNvSpPr/>
          <p:nvPr/>
        </p:nvSpPr>
        <p:spPr>
          <a:xfrm>
            <a:off x="3772815" y="2716402"/>
            <a:ext cx="748676" cy="55410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817039" y="3192259"/>
            <a:ext cx="525308" cy="39942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893763" y="2453106"/>
            <a:ext cx="746509" cy="543585"/>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6890004" y="2453639"/>
            <a:ext cx="670559" cy="34747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146291" y="2449067"/>
            <a:ext cx="670560" cy="347472"/>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9589007" y="2221992"/>
            <a:ext cx="2083307" cy="1883663"/>
          </a:xfrm>
          <a:prstGeom prst="rect">
            <a:avLst/>
          </a:prstGeom>
          <a:blipFill>
            <a:blip r:embed="rId10" cstate="print"/>
            <a:stretch>
              <a:fillRect/>
            </a:stretch>
          </a:blipFill>
        </p:spPr>
        <p:txBody>
          <a:bodyPr wrap="square" lIns="0" tIns="0" rIns="0" bIns="0" rtlCol="0"/>
          <a:lstStyle/>
          <a:p>
            <a:endParaRPr/>
          </a:p>
        </p:txBody>
      </p:sp>
      <p:sp>
        <p:nvSpPr>
          <p:cNvPr id="18" name="object 10">
            <a:extLst>
              <a:ext uri="{FF2B5EF4-FFF2-40B4-BE49-F238E27FC236}">
                <a16:creationId xmlns:a16="http://schemas.microsoft.com/office/drawing/2014/main" id="{5F0D194B-BA6F-AC43-9FB3-ED4875884CDC}"/>
              </a:ext>
            </a:extLst>
          </p:cNvPr>
          <p:cNvSpPr txBox="1"/>
          <p:nvPr/>
        </p:nvSpPr>
        <p:spPr>
          <a:xfrm>
            <a:off x="838200" y="4805597"/>
            <a:ext cx="7122795" cy="382156"/>
          </a:xfrm>
          <a:prstGeom prst="rect">
            <a:avLst/>
          </a:prstGeom>
        </p:spPr>
        <p:txBody>
          <a:bodyPr vert="horz" wrap="square" lIns="0" tIns="12700" rIns="0" bIns="0" rtlCol="0">
            <a:spAutoFit/>
          </a:bodyPr>
          <a:lstStyle/>
          <a:p>
            <a:pPr marL="12700">
              <a:lnSpc>
                <a:spcPct val="100000"/>
              </a:lnSpc>
              <a:spcBef>
                <a:spcPts val="100"/>
              </a:spcBef>
            </a:pPr>
            <a:r>
              <a:rPr sz="2400" dirty="0">
                <a:solidFill>
                  <a:schemeClr val="accent5"/>
                </a:solidFill>
                <a:latin typeface="Avenir Next Condensed" panose="020B0506020202020204" pitchFamily="34" charset="0"/>
                <a:cs typeface="Times New Roman"/>
              </a:rPr>
              <a:t>Current </a:t>
            </a:r>
            <a:r>
              <a:rPr sz="2400" spc="-5" dirty="0">
                <a:solidFill>
                  <a:schemeClr val="accent5"/>
                </a:solidFill>
                <a:latin typeface="Avenir Next Condensed" panose="020B0506020202020204" pitchFamily="34" charset="0"/>
                <a:cs typeface="Times New Roman"/>
              </a:rPr>
              <a:t>flows </a:t>
            </a:r>
            <a:r>
              <a:rPr sz="2400" dirty="0">
                <a:solidFill>
                  <a:schemeClr val="accent5"/>
                </a:solidFill>
                <a:latin typeface="Avenir Next Condensed" panose="020B0506020202020204" pitchFamily="34" charset="0"/>
                <a:cs typeface="Times New Roman"/>
              </a:rPr>
              <a:t>along the </a:t>
            </a:r>
            <a:r>
              <a:rPr sz="2400" spc="-5" dirty="0">
                <a:solidFill>
                  <a:schemeClr val="accent5"/>
                </a:solidFill>
                <a:latin typeface="Avenir Next Condensed" panose="020B0506020202020204" pitchFamily="34" charset="0"/>
                <a:cs typeface="Times New Roman"/>
              </a:rPr>
              <a:t>electrical</a:t>
            </a:r>
            <a:r>
              <a:rPr sz="2400" spc="-15" dirty="0">
                <a:solidFill>
                  <a:schemeClr val="accent5"/>
                </a:solidFill>
                <a:latin typeface="Avenir Next Condensed" panose="020B0506020202020204" pitchFamily="34" charset="0"/>
                <a:cs typeface="Times New Roman"/>
              </a:rPr>
              <a:t> </a:t>
            </a:r>
            <a:r>
              <a:rPr sz="2400" spc="-5" dirty="0">
                <a:solidFill>
                  <a:schemeClr val="accent5"/>
                </a:solidFill>
                <a:latin typeface="Avenir Next Condensed" panose="020B0506020202020204" pitchFamily="34" charset="0"/>
                <a:cs typeface="Times New Roman"/>
              </a:rPr>
              <a:t>lines</a:t>
            </a:r>
            <a:endParaRPr sz="2400" dirty="0">
              <a:solidFill>
                <a:schemeClr val="accent5"/>
              </a:solidFill>
              <a:latin typeface="Avenir Next Condensed" panose="020B0506020202020204" pitchFamily="34" charset="0"/>
              <a:cs typeface="Times New Roman"/>
            </a:endParaRPr>
          </a:p>
        </p:txBody>
      </p:sp>
    </p:spTree>
    <p:extLst>
      <p:ext uri="{BB962C8B-B14F-4D97-AF65-F5344CB8AC3E}">
        <p14:creationId xmlns:p14="http://schemas.microsoft.com/office/powerpoint/2010/main" val="15641902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9" name="object 9"/>
          <p:cNvSpPr/>
          <p:nvPr/>
        </p:nvSpPr>
        <p:spPr>
          <a:xfrm>
            <a:off x="3772815" y="2716402"/>
            <a:ext cx="748676" cy="55410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817039" y="3192259"/>
            <a:ext cx="525308" cy="39942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893763" y="2453106"/>
            <a:ext cx="746509" cy="543585"/>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6890004" y="2453639"/>
            <a:ext cx="670559" cy="34747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7845552" y="2926079"/>
            <a:ext cx="182879" cy="352043"/>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6146291" y="2449067"/>
            <a:ext cx="670560" cy="347472"/>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9589007" y="2221992"/>
            <a:ext cx="2083307" cy="1883663"/>
          </a:xfrm>
          <a:prstGeom prst="rect">
            <a:avLst/>
          </a:prstGeom>
          <a:blipFill>
            <a:blip r:embed="rId11" cstate="print"/>
            <a:stretch>
              <a:fillRect/>
            </a:stretch>
          </a:blipFill>
        </p:spPr>
        <p:txBody>
          <a:bodyPr wrap="square" lIns="0" tIns="0" rIns="0" bIns="0" rtlCol="0"/>
          <a:lstStyle/>
          <a:p>
            <a:endParaRPr/>
          </a:p>
        </p:txBody>
      </p:sp>
      <p:sp>
        <p:nvSpPr>
          <p:cNvPr id="19" name="object 10">
            <a:extLst>
              <a:ext uri="{FF2B5EF4-FFF2-40B4-BE49-F238E27FC236}">
                <a16:creationId xmlns:a16="http://schemas.microsoft.com/office/drawing/2014/main" id="{480FEC42-CD9B-224C-B7C9-A85DB16D4A12}"/>
              </a:ext>
            </a:extLst>
          </p:cNvPr>
          <p:cNvSpPr txBox="1"/>
          <p:nvPr/>
        </p:nvSpPr>
        <p:spPr>
          <a:xfrm>
            <a:off x="838200" y="4805597"/>
            <a:ext cx="7122795" cy="382156"/>
          </a:xfrm>
          <a:prstGeom prst="rect">
            <a:avLst/>
          </a:prstGeom>
        </p:spPr>
        <p:txBody>
          <a:bodyPr vert="horz" wrap="square" lIns="0" tIns="12700" rIns="0" bIns="0" rtlCol="0">
            <a:spAutoFit/>
          </a:bodyPr>
          <a:lstStyle/>
          <a:p>
            <a:pPr marL="12700">
              <a:lnSpc>
                <a:spcPct val="100000"/>
              </a:lnSpc>
              <a:spcBef>
                <a:spcPts val="100"/>
              </a:spcBef>
            </a:pPr>
            <a:r>
              <a:rPr sz="2400" dirty="0">
                <a:solidFill>
                  <a:schemeClr val="accent5"/>
                </a:solidFill>
                <a:latin typeface="Avenir Next Condensed" panose="020B0506020202020204" pitchFamily="34" charset="0"/>
                <a:cs typeface="Times New Roman"/>
              </a:rPr>
              <a:t>Current </a:t>
            </a:r>
            <a:r>
              <a:rPr sz="2400" spc="-5" dirty="0">
                <a:solidFill>
                  <a:schemeClr val="accent5"/>
                </a:solidFill>
                <a:latin typeface="Avenir Next Condensed" panose="020B0506020202020204" pitchFamily="34" charset="0"/>
                <a:cs typeface="Times New Roman"/>
              </a:rPr>
              <a:t>flows </a:t>
            </a:r>
            <a:r>
              <a:rPr sz="2400" dirty="0">
                <a:solidFill>
                  <a:schemeClr val="accent5"/>
                </a:solidFill>
                <a:latin typeface="Avenir Next Condensed" panose="020B0506020202020204" pitchFamily="34" charset="0"/>
                <a:cs typeface="Times New Roman"/>
              </a:rPr>
              <a:t>along the </a:t>
            </a:r>
            <a:r>
              <a:rPr sz="2400" spc="-5" dirty="0">
                <a:solidFill>
                  <a:schemeClr val="accent5"/>
                </a:solidFill>
                <a:latin typeface="Avenir Next Condensed" panose="020B0506020202020204" pitchFamily="34" charset="0"/>
                <a:cs typeface="Times New Roman"/>
              </a:rPr>
              <a:t>electrical</a:t>
            </a:r>
            <a:r>
              <a:rPr sz="2400" spc="-15" dirty="0">
                <a:solidFill>
                  <a:schemeClr val="accent5"/>
                </a:solidFill>
                <a:latin typeface="Avenir Next Condensed" panose="020B0506020202020204" pitchFamily="34" charset="0"/>
                <a:cs typeface="Times New Roman"/>
              </a:rPr>
              <a:t> </a:t>
            </a:r>
            <a:r>
              <a:rPr sz="2400" spc="-5" dirty="0">
                <a:solidFill>
                  <a:schemeClr val="accent5"/>
                </a:solidFill>
                <a:latin typeface="Avenir Next Condensed" panose="020B0506020202020204" pitchFamily="34" charset="0"/>
                <a:cs typeface="Times New Roman"/>
              </a:rPr>
              <a:t>lines</a:t>
            </a:r>
            <a:endParaRPr sz="2400" dirty="0">
              <a:solidFill>
                <a:schemeClr val="accent5"/>
              </a:solidFill>
              <a:latin typeface="Avenir Next Condensed" panose="020B0506020202020204" pitchFamily="34" charset="0"/>
              <a:cs typeface="Times New Roman"/>
            </a:endParaRPr>
          </a:p>
        </p:txBody>
      </p:sp>
    </p:spTree>
    <p:extLst>
      <p:ext uri="{BB962C8B-B14F-4D97-AF65-F5344CB8AC3E}">
        <p14:creationId xmlns:p14="http://schemas.microsoft.com/office/powerpoint/2010/main" val="7777215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9" name="object 9"/>
          <p:cNvSpPr/>
          <p:nvPr/>
        </p:nvSpPr>
        <p:spPr>
          <a:xfrm>
            <a:off x="3772815" y="2716402"/>
            <a:ext cx="748676" cy="55410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817039" y="3192259"/>
            <a:ext cx="525308" cy="39942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893763" y="2453106"/>
            <a:ext cx="746509" cy="543585"/>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6890004" y="2453639"/>
            <a:ext cx="670559" cy="34747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7845552" y="2926079"/>
            <a:ext cx="182879" cy="352043"/>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6146291" y="2449067"/>
            <a:ext cx="670560" cy="347472"/>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8212835" y="3724655"/>
            <a:ext cx="670559" cy="347472"/>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9589007" y="2221992"/>
            <a:ext cx="2083307" cy="1883663"/>
          </a:xfrm>
          <a:prstGeom prst="rect">
            <a:avLst/>
          </a:prstGeom>
          <a:blipFill>
            <a:blip r:embed="rId11" cstate="print"/>
            <a:stretch>
              <a:fillRect/>
            </a:stretch>
          </a:blipFill>
        </p:spPr>
        <p:txBody>
          <a:bodyPr wrap="square" lIns="0" tIns="0" rIns="0" bIns="0" rtlCol="0"/>
          <a:lstStyle/>
          <a:p>
            <a:endParaRPr/>
          </a:p>
        </p:txBody>
      </p:sp>
      <p:sp>
        <p:nvSpPr>
          <p:cNvPr id="20" name="object 10">
            <a:extLst>
              <a:ext uri="{FF2B5EF4-FFF2-40B4-BE49-F238E27FC236}">
                <a16:creationId xmlns:a16="http://schemas.microsoft.com/office/drawing/2014/main" id="{FDD3BF8A-866C-5149-89EA-75261EC56D05}"/>
              </a:ext>
            </a:extLst>
          </p:cNvPr>
          <p:cNvSpPr txBox="1"/>
          <p:nvPr/>
        </p:nvSpPr>
        <p:spPr>
          <a:xfrm>
            <a:off x="838200" y="4805597"/>
            <a:ext cx="7122795" cy="382156"/>
          </a:xfrm>
          <a:prstGeom prst="rect">
            <a:avLst/>
          </a:prstGeom>
        </p:spPr>
        <p:txBody>
          <a:bodyPr vert="horz" wrap="square" lIns="0" tIns="12700" rIns="0" bIns="0" rtlCol="0">
            <a:spAutoFit/>
          </a:bodyPr>
          <a:lstStyle/>
          <a:p>
            <a:pPr marL="12700">
              <a:lnSpc>
                <a:spcPct val="100000"/>
              </a:lnSpc>
              <a:spcBef>
                <a:spcPts val="100"/>
              </a:spcBef>
            </a:pPr>
            <a:r>
              <a:rPr sz="2400" dirty="0">
                <a:solidFill>
                  <a:schemeClr val="accent5"/>
                </a:solidFill>
                <a:latin typeface="Avenir Next Condensed" panose="020B0506020202020204" pitchFamily="34" charset="0"/>
                <a:cs typeface="Times New Roman"/>
              </a:rPr>
              <a:t>Current </a:t>
            </a:r>
            <a:r>
              <a:rPr sz="2400" spc="-5" dirty="0">
                <a:solidFill>
                  <a:schemeClr val="accent5"/>
                </a:solidFill>
                <a:latin typeface="Avenir Next Condensed" panose="020B0506020202020204" pitchFamily="34" charset="0"/>
                <a:cs typeface="Times New Roman"/>
              </a:rPr>
              <a:t>flows </a:t>
            </a:r>
            <a:r>
              <a:rPr sz="2400" dirty="0">
                <a:solidFill>
                  <a:schemeClr val="accent5"/>
                </a:solidFill>
                <a:latin typeface="Avenir Next Condensed" panose="020B0506020202020204" pitchFamily="34" charset="0"/>
                <a:cs typeface="Times New Roman"/>
              </a:rPr>
              <a:t>along the </a:t>
            </a:r>
            <a:r>
              <a:rPr sz="2400" spc="-5" dirty="0">
                <a:solidFill>
                  <a:schemeClr val="accent5"/>
                </a:solidFill>
                <a:latin typeface="Avenir Next Condensed" panose="020B0506020202020204" pitchFamily="34" charset="0"/>
                <a:cs typeface="Times New Roman"/>
              </a:rPr>
              <a:t>electrical</a:t>
            </a:r>
            <a:r>
              <a:rPr sz="2400" spc="-15" dirty="0">
                <a:solidFill>
                  <a:schemeClr val="accent5"/>
                </a:solidFill>
                <a:latin typeface="Avenir Next Condensed" panose="020B0506020202020204" pitchFamily="34" charset="0"/>
                <a:cs typeface="Times New Roman"/>
              </a:rPr>
              <a:t> </a:t>
            </a:r>
            <a:r>
              <a:rPr sz="2400" spc="-5" dirty="0">
                <a:solidFill>
                  <a:schemeClr val="accent5"/>
                </a:solidFill>
                <a:latin typeface="Avenir Next Condensed" panose="020B0506020202020204" pitchFamily="34" charset="0"/>
                <a:cs typeface="Times New Roman"/>
              </a:rPr>
              <a:t>lines</a:t>
            </a:r>
            <a:endParaRPr sz="2400" dirty="0">
              <a:solidFill>
                <a:schemeClr val="accent5"/>
              </a:solidFill>
              <a:latin typeface="Avenir Next Condensed" panose="020B0506020202020204" pitchFamily="34" charset="0"/>
              <a:cs typeface="Times New Roman"/>
            </a:endParaRPr>
          </a:p>
        </p:txBody>
      </p:sp>
    </p:spTree>
    <p:extLst>
      <p:ext uri="{BB962C8B-B14F-4D97-AF65-F5344CB8AC3E}">
        <p14:creationId xmlns:p14="http://schemas.microsoft.com/office/powerpoint/2010/main" val="1414530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8" name="Content Placeholder 7">
            <a:extLst>
              <a:ext uri="{FF2B5EF4-FFF2-40B4-BE49-F238E27FC236}">
                <a16:creationId xmlns:a16="http://schemas.microsoft.com/office/drawing/2014/main" id="{5DF89006-D744-5146-8864-54CC92E6B35D}"/>
              </a:ext>
            </a:extLst>
          </p:cNvPr>
          <p:cNvSpPr>
            <a:spLocks noGrp="1"/>
          </p:cNvSpPr>
          <p:nvPr>
            <p:ph idx="1"/>
          </p:nvPr>
        </p:nvSpPr>
        <p:spPr>
          <a:xfrm>
            <a:off x="838200" y="1987825"/>
            <a:ext cx="10515600" cy="4189137"/>
          </a:xfrm>
        </p:spPr>
        <p:txBody>
          <a:bodyPr/>
          <a:lstStyle/>
          <a:p>
            <a:r>
              <a:rPr lang="en-US" dirty="0"/>
              <a:t>We all understand that we have three conductors to the home on a single phase service. Two Hot (120  volt) and a neutral.</a:t>
            </a:r>
          </a:p>
          <a:p>
            <a:endParaRPr lang="en-US" dirty="0"/>
          </a:p>
        </p:txBody>
      </p:sp>
    </p:spTree>
    <p:extLst>
      <p:ext uri="{BB962C8B-B14F-4D97-AF65-F5344CB8AC3E}">
        <p14:creationId xmlns:p14="http://schemas.microsoft.com/office/powerpoint/2010/main" val="3505226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9" name="object 9"/>
          <p:cNvSpPr/>
          <p:nvPr/>
        </p:nvSpPr>
        <p:spPr>
          <a:xfrm>
            <a:off x="3772815" y="2716402"/>
            <a:ext cx="748676" cy="55410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817039" y="3192259"/>
            <a:ext cx="525308" cy="39942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893763" y="2453106"/>
            <a:ext cx="746509" cy="543585"/>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6890004" y="2453639"/>
            <a:ext cx="670559" cy="34747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7845552" y="2926079"/>
            <a:ext cx="182879" cy="352043"/>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6146291" y="2449067"/>
            <a:ext cx="670560" cy="347472"/>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8212835" y="3724655"/>
            <a:ext cx="670559" cy="347472"/>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9875519" y="2199132"/>
            <a:ext cx="2084831" cy="1877568"/>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9471659" y="3435096"/>
            <a:ext cx="763524" cy="597407"/>
          </a:xfrm>
          <a:prstGeom prst="rect">
            <a:avLst/>
          </a:prstGeom>
          <a:blipFill>
            <a:blip r:embed="rId12" cstate="print"/>
            <a:stretch>
              <a:fillRect/>
            </a:stretch>
          </a:blipFill>
        </p:spPr>
        <p:txBody>
          <a:bodyPr wrap="square" lIns="0" tIns="0" rIns="0" bIns="0" rtlCol="0"/>
          <a:lstStyle/>
          <a:p>
            <a:endParaRPr/>
          </a:p>
        </p:txBody>
      </p:sp>
      <p:sp>
        <p:nvSpPr>
          <p:cNvPr id="21" name="object 10">
            <a:extLst>
              <a:ext uri="{FF2B5EF4-FFF2-40B4-BE49-F238E27FC236}">
                <a16:creationId xmlns:a16="http://schemas.microsoft.com/office/drawing/2014/main" id="{EBBF473A-D86E-0946-AE78-4DB435E8196D}"/>
              </a:ext>
            </a:extLst>
          </p:cNvPr>
          <p:cNvSpPr txBox="1"/>
          <p:nvPr/>
        </p:nvSpPr>
        <p:spPr>
          <a:xfrm>
            <a:off x="838200" y="4805597"/>
            <a:ext cx="7122795" cy="382156"/>
          </a:xfrm>
          <a:prstGeom prst="rect">
            <a:avLst/>
          </a:prstGeom>
        </p:spPr>
        <p:txBody>
          <a:bodyPr vert="horz" wrap="square" lIns="0" tIns="12700" rIns="0" bIns="0" rtlCol="0">
            <a:spAutoFit/>
          </a:bodyPr>
          <a:lstStyle/>
          <a:p>
            <a:pPr marL="12700">
              <a:lnSpc>
                <a:spcPct val="100000"/>
              </a:lnSpc>
              <a:spcBef>
                <a:spcPts val="100"/>
              </a:spcBef>
            </a:pPr>
            <a:r>
              <a:rPr sz="2400" dirty="0">
                <a:solidFill>
                  <a:schemeClr val="accent5"/>
                </a:solidFill>
                <a:latin typeface="Avenir Next Condensed" panose="020B0506020202020204" pitchFamily="34" charset="0"/>
                <a:cs typeface="Times New Roman"/>
              </a:rPr>
              <a:t>Current </a:t>
            </a:r>
            <a:r>
              <a:rPr sz="2400" spc="-5" dirty="0">
                <a:solidFill>
                  <a:schemeClr val="accent5"/>
                </a:solidFill>
                <a:latin typeface="Avenir Next Condensed" panose="020B0506020202020204" pitchFamily="34" charset="0"/>
                <a:cs typeface="Times New Roman"/>
              </a:rPr>
              <a:t>flows </a:t>
            </a:r>
            <a:r>
              <a:rPr sz="2400" dirty="0">
                <a:solidFill>
                  <a:schemeClr val="accent5"/>
                </a:solidFill>
                <a:latin typeface="Avenir Next Condensed" panose="020B0506020202020204" pitchFamily="34" charset="0"/>
                <a:cs typeface="Times New Roman"/>
              </a:rPr>
              <a:t>along the </a:t>
            </a:r>
            <a:r>
              <a:rPr sz="2400" spc="-5" dirty="0">
                <a:solidFill>
                  <a:schemeClr val="accent5"/>
                </a:solidFill>
                <a:latin typeface="Avenir Next Condensed" panose="020B0506020202020204" pitchFamily="34" charset="0"/>
                <a:cs typeface="Times New Roman"/>
              </a:rPr>
              <a:t>electrical</a:t>
            </a:r>
            <a:r>
              <a:rPr sz="2400" spc="-15" dirty="0">
                <a:solidFill>
                  <a:schemeClr val="accent5"/>
                </a:solidFill>
                <a:latin typeface="Avenir Next Condensed" panose="020B0506020202020204" pitchFamily="34" charset="0"/>
                <a:cs typeface="Times New Roman"/>
              </a:rPr>
              <a:t> </a:t>
            </a:r>
            <a:r>
              <a:rPr sz="2400" spc="-5" dirty="0">
                <a:solidFill>
                  <a:schemeClr val="accent5"/>
                </a:solidFill>
                <a:latin typeface="Avenir Next Condensed" panose="020B0506020202020204" pitchFamily="34" charset="0"/>
                <a:cs typeface="Times New Roman"/>
              </a:rPr>
              <a:t>lines</a:t>
            </a:r>
            <a:endParaRPr sz="2400" dirty="0">
              <a:solidFill>
                <a:schemeClr val="accent5"/>
              </a:solidFill>
              <a:latin typeface="Avenir Next Condensed" panose="020B0506020202020204" pitchFamily="34" charset="0"/>
              <a:cs typeface="Times New Roman"/>
            </a:endParaRPr>
          </a:p>
        </p:txBody>
      </p:sp>
    </p:spTree>
    <p:extLst>
      <p:ext uri="{BB962C8B-B14F-4D97-AF65-F5344CB8AC3E}">
        <p14:creationId xmlns:p14="http://schemas.microsoft.com/office/powerpoint/2010/main" val="4882077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1" name="object 21"/>
          <p:cNvSpPr txBox="1"/>
          <p:nvPr/>
        </p:nvSpPr>
        <p:spPr>
          <a:xfrm>
            <a:off x="9627869" y="4427296"/>
            <a:ext cx="1993900" cy="879475"/>
          </a:xfrm>
          <a:prstGeom prst="rect">
            <a:avLst/>
          </a:prstGeom>
        </p:spPr>
        <p:txBody>
          <a:bodyPr vert="horz" wrap="square" lIns="0" tIns="12065" rIns="0" bIns="0" rtlCol="0">
            <a:spAutoFit/>
          </a:bodyPr>
          <a:lstStyle/>
          <a:p>
            <a:pPr marL="12700" marR="5080">
              <a:lnSpc>
                <a:spcPct val="100000"/>
              </a:lnSpc>
              <a:spcBef>
                <a:spcPts val="95"/>
              </a:spcBef>
            </a:pPr>
            <a:r>
              <a:rPr sz="2800" spc="-30" dirty="0">
                <a:solidFill>
                  <a:schemeClr val="accent1"/>
                </a:solidFill>
                <a:latin typeface="Avenir Next Condensed Medium" panose="020B0506020202020204" pitchFamily="34" charset="0"/>
                <a:cs typeface="Times New Roman"/>
              </a:rPr>
              <a:t>Toaster </a:t>
            </a:r>
            <a:r>
              <a:rPr sz="2800" spc="-5" dirty="0">
                <a:solidFill>
                  <a:schemeClr val="accent1"/>
                </a:solidFill>
                <a:latin typeface="Avenir Next Condensed Medium" panose="020B0506020202020204" pitchFamily="34" charset="0"/>
                <a:cs typeface="Times New Roman"/>
              </a:rPr>
              <a:t>heats  </a:t>
            </a:r>
            <a:r>
              <a:rPr sz="2800" spc="-45" dirty="0">
                <a:solidFill>
                  <a:schemeClr val="accent1"/>
                </a:solidFill>
                <a:latin typeface="Avenir Next Condensed Medium" panose="020B0506020202020204" pitchFamily="34" charset="0"/>
                <a:cs typeface="Times New Roman"/>
              </a:rPr>
              <a:t>Toast </a:t>
            </a:r>
            <a:r>
              <a:rPr sz="2800" dirty="0">
                <a:solidFill>
                  <a:schemeClr val="accent1"/>
                </a:solidFill>
                <a:latin typeface="Avenir Next Condensed Medium" panose="020B0506020202020204" pitchFamily="34" charset="0"/>
                <a:cs typeface="Times New Roman"/>
              </a:rPr>
              <a:t>pops</a:t>
            </a:r>
            <a:r>
              <a:rPr sz="2800" spc="-50" dirty="0">
                <a:solidFill>
                  <a:schemeClr val="accent1"/>
                </a:solidFill>
                <a:latin typeface="Avenir Next Condensed Medium" panose="020B0506020202020204" pitchFamily="34" charset="0"/>
                <a:cs typeface="Times New Roman"/>
              </a:rPr>
              <a:t> </a:t>
            </a:r>
            <a:r>
              <a:rPr sz="2800" spc="-5" dirty="0">
                <a:solidFill>
                  <a:schemeClr val="accent1"/>
                </a:solidFill>
                <a:latin typeface="Avenir Next Condensed Medium" panose="020B0506020202020204" pitchFamily="34" charset="0"/>
                <a:cs typeface="Times New Roman"/>
              </a:rPr>
              <a:t>up</a:t>
            </a:r>
            <a:endParaRPr sz="2800" dirty="0">
              <a:solidFill>
                <a:schemeClr val="accent1"/>
              </a:solidFill>
              <a:latin typeface="Avenir Next Condensed Medium" panose="020B0506020202020204" pitchFamily="34" charset="0"/>
              <a:cs typeface="Times New Roman"/>
            </a:endParaRPr>
          </a:p>
        </p:txBody>
      </p:sp>
      <p:sp>
        <p:nvSpPr>
          <p:cNvPr id="24" name="object 10">
            <a:extLst>
              <a:ext uri="{FF2B5EF4-FFF2-40B4-BE49-F238E27FC236}">
                <a16:creationId xmlns:a16="http://schemas.microsoft.com/office/drawing/2014/main" id="{0ECE57F3-2E86-D94C-A051-45CFDD02AE4C}"/>
              </a:ext>
            </a:extLst>
          </p:cNvPr>
          <p:cNvSpPr txBox="1"/>
          <p:nvPr/>
        </p:nvSpPr>
        <p:spPr>
          <a:xfrm>
            <a:off x="838200" y="4805597"/>
            <a:ext cx="7122795" cy="382156"/>
          </a:xfrm>
          <a:prstGeom prst="rect">
            <a:avLst/>
          </a:prstGeom>
        </p:spPr>
        <p:txBody>
          <a:bodyPr vert="horz" wrap="square" lIns="0" tIns="12700" rIns="0" bIns="0" rtlCol="0">
            <a:spAutoFit/>
          </a:bodyPr>
          <a:lstStyle/>
          <a:p>
            <a:pPr marL="12700">
              <a:lnSpc>
                <a:spcPct val="100000"/>
              </a:lnSpc>
              <a:spcBef>
                <a:spcPts val="100"/>
              </a:spcBef>
            </a:pPr>
            <a:r>
              <a:rPr sz="2400" dirty="0">
                <a:solidFill>
                  <a:schemeClr val="accent5"/>
                </a:solidFill>
                <a:latin typeface="Avenir Next Condensed" panose="020B0506020202020204" pitchFamily="34" charset="0"/>
                <a:cs typeface="Times New Roman"/>
              </a:rPr>
              <a:t>Current </a:t>
            </a:r>
            <a:r>
              <a:rPr sz="2400" spc="-5" dirty="0">
                <a:solidFill>
                  <a:schemeClr val="accent5"/>
                </a:solidFill>
                <a:latin typeface="Avenir Next Condensed" panose="020B0506020202020204" pitchFamily="34" charset="0"/>
                <a:cs typeface="Times New Roman"/>
              </a:rPr>
              <a:t>flows </a:t>
            </a:r>
            <a:r>
              <a:rPr sz="2400" dirty="0">
                <a:solidFill>
                  <a:schemeClr val="accent5"/>
                </a:solidFill>
                <a:latin typeface="Avenir Next Condensed" panose="020B0506020202020204" pitchFamily="34" charset="0"/>
                <a:cs typeface="Times New Roman"/>
              </a:rPr>
              <a:t>along the </a:t>
            </a:r>
            <a:r>
              <a:rPr sz="2400" spc="-5" dirty="0">
                <a:solidFill>
                  <a:schemeClr val="accent5"/>
                </a:solidFill>
                <a:latin typeface="Avenir Next Condensed" panose="020B0506020202020204" pitchFamily="34" charset="0"/>
                <a:cs typeface="Times New Roman"/>
              </a:rPr>
              <a:t>electrical</a:t>
            </a:r>
            <a:r>
              <a:rPr sz="2400" spc="-15" dirty="0">
                <a:solidFill>
                  <a:schemeClr val="accent5"/>
                </a:solidFill>
                <a:latin typeface="Avenir Next Condensed" panose="020B0506020202020204" pitchFamily="34" charset="0"/>
                <a:cs typeface="Times New Roman"/>
              </a:rPr>
              <a:t> </a:t>
            </a:r>
            <a:r>
              <a:rPr sz="2400" spc="-5" dirty="0">
                <a:solidFill>
                  <a:schemeClr val="accent5"/>
                </a:solidFill>
                <a:latin typeface="Avenir Next Condensed" panose="020B0506020202020204" pitchFamily="34" charset="0"/>
                <a:cs typeface="Times New Roman"/>
              </a:rPr>
              <a:t>lines</a:t>
            </a:r>
            <a:endParaRPr sz="2400" dirty="0">
              <a:solidFill>
                <a:schemeClr val="accent5"/>
              </a:solidFill>
              <a:latin typeface="Avenir Next Condensed" panose="020B0506020202020204" pitchFamily="34" charset="0"/>
              <a:cs typeface="Times New Roman"/>
            </a:endParaRPr>
          </a:p>
        </p:txBody>
      </p:sp>
    </p:spTree>
    <p:extLst>
      <p:ext uri="{BB962C8B-B14F-4D97-AF65-F5344CB8AC3E}">
        <p14:creationId xmlns:p14="http://schemas.microsoft.com/office/powerpoint/2010/main" val="31300263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23" name="Content Placeholder 22">
            <a:extLst>
              <a:ext uri="{FF2B5EF4-FFF2-40B4-BE49-F238E27FC236}">
                <a16:creationId xmlns:a16="http://schemas.microsoft.com/office/drawing/2014/main" id="{7964D545-2EF0-4E46-979C-D29421183F83}"/>
              </a:ext>
            </a:extLst>
          </p:cNvPr>
          <p:cNvSpPr>
            <a:spLocks noGrp="1"/>
          </p:cNvSpPr>
          <p:nvPr>
            <p:ph idx="1"/>
          </p:nvPr>
        </p:nvSpPr>
        <p:spPr>
          <a:xfrm>
            <a:off x="838200" y="4837700"/>
            <a:ext cx="8405191" cy="653370"/>
          </a:xfrm>
        </p:spPr>
        <p:txBody>
          <a:bodyPr/>
          <a:lstStyle/>
          <a:p>
            <a:pPr marL="0" indent="0">
              <a:buNone/>
            </a:pPr>
            <a:r>
              <a:rPr lang="en-US" dirty="0"/>
              <a:t>Current flows along the electrical lines In the house to the panel</a:t>
            </a:r>
          </a:p>
          <a:p>
            <a:pPr marL="0" indent="0">
              <a:buNone/>
            </a:pPr>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1" name="object 21"/>
          <p:cNvSpPr txBox="1"/>
          <p:nvPr/>
        </p:nvSpPr>
        <p:spPr>
          <a:xfrm>
            <a:off x="9627869" y="4427296"/>
            <a:ext cx="1993900" cy="1732914"/>
          </a:xfrm>
          <a:prstGeom prst="rect">
            <a:avLst/>
          </a:prstGeom>
        </p:spPr>
        <p:txBody>
          <a:bodyPr vert="horz" wrap="square" lIns="0" tIns="12065" rIns="0" bIns="0" rtlCol="0">
            <a:spAutoFit/>
          </a:bodyPr>
          <a:lstStyle/>
          <a:p>
            <a:pPr marL="12700" marR="5080">
              <a:lnSpc>
                <a:spcPct val="100000"/>
              </a:lnSpc>
              <a:spcBef>
                <a:spcPts val="95"/>
              </a:spcBef>
            </a:pPr>
            <a:r>
              <a:rPr sz="2800" spc="-30" dirty="0">
                <a:solidFill>
                  <a:schemeClr val="accent5"/>
                </a:solidFill>
                <a:latin typeface="Avenir Next Condensed Medium" panose="020B0506020202020204" pitchFamily="34" charset="0"/>
                <a:cs typeface="Times New Roman"/>
              </a:rPr>
              <a:t>Toaster </a:t>
            </a:r>
            <a:r>
              <a:rPr sz="2800" spc="-5" dirty="0">
                <a:solidFill>
                  <a:schemeClr val="accent5"/>
                </a:solidFill>
                <a:latin typeface="Avenir Next Condensed Medium" panose="020B0506020202020204" pitchFamily="34" charset="0"/>
                <a:cs typeface="Times New Roman"/>
              </a:rPr>
              <a:t>heats  </a:t>
            </a:r>
            <a:r>
              <a:rPr sz="2800" spc="-45" dirty="0">
                <a:solidFill>
                  <a:schemeClr val="accent5"/>
                </a:solidFill>
                <a:latin typeface="Avenir Next Condensed Medium" panose="020B0506020202020204" pitchFamily="34" charset="0"/>
                <a:cs typeface="Times New Roman"/>
              </a:rPr>
              <a:t>Toast </a:t>
            </a:r>
            <a:r>
              <a:rPr sz="2800" dirty="0">
                <a:solidFill>
                  <a:schemeClr val="accent5"/>
                </a:solidFill>
                <a:latin typeface="Avenir Next Condensed Medium" panose="020B0506020202020204" pitchFamily="34" charset="0"/>
                <a:cs typeface="Times New Roman"/>
              </a:rPr>
              <a:t>pops</a:t>
            </a:r>
            <a:r>
              <a:rPr sz="2800" spc="-50" dirty="0">
                <a:solidFill>
                  <a:schemeClr val="accent5"/>
                </a:solidFill>
                <a:latin typeface="Avenir Next Condensed Medium" panose="020B0506020202020204" pitchFamily="34" charset="0"/>
                <a:cs typeface="Times New Roman"/>
              </a:rPr>
              <a:t> </a:t>
            </a:r>
            <a:r>
              <a:rPr sz="2800" spc="-5" dirty="0">
                <a:solidFill>
                  <a:schemeClr val="accent5"/>
                </a:solidFill>
                <a:latin typeface="Avenir Next Condensed Medium" panose="020B0506020202020204" pitchFamily="34" charset="0"/>
                <a:cs typeface="Times New Roman"/>
              </a:rPr>
              <a:t>up  </a:t>
            </a:r>
            <a:r>
              <a:rPr sz="2800" spc="-5" dirty="0">
                <a:solidFill>
                  <a:schemeClr val="accent1"/>
                </a:solidFill>
                <a:latin typeface="Avenir Next Condensed Medium" panose="020B0506020202020204" pitchFamily="34" charset="0"/>
                <a:cs typeface="Times New Roman"/>
              </a:rPr>
              <a:t>Circuit starts  Return</a:t>
            </a:r>
            <a:r>
              <a:rPr sz="2800" spc="-20" dirty="0">
                <a:solidFill>
                  <a:schemeClr val="accent1"/>
                </a:solidFill>
                <a:latin typeface="Avenir Next Condensed Medium" panose="020B0506020202020204" pitchFamily="34" charset="0"/>
                <a:cs typeface="Times New Roman"/>
              </a:rPr>
              <a:t> </a:t>
            </a:r>
            <a:r>
              <a:rPr sz="2800" dirty="0">
                <a:solidFill>
                  <a:schemeClr val="accent1"/>
                </a:solidFill>
                <a:latin typeface="Avenir Next Condensed Medium" panose="020B0506020202020204" pitchFamily="34" charset="0"/>
                <a:cs typeface="Times New Roman"/>
              </a:rPr>
              <a:t>trip</a:t>
            </a:r>
          </a:p>
        </p:txBody>
      </p:sp>
    </p:spTree>
    <p:extLst>
      <p:ext uri="{BB962C8B-B14F-4D97-AF65-F5344CB8AC3E}">
        <p14:creationId xmlns:p14="http://schemas.microsoft.com/office/powerpoint/2010/main" val="24407511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8" name="Content Placeholder 22">
            <a:extLst>
              <a:ext uri="{FF2B5EF4-FFF2-40B4-BE49-F238E27FC236}">
                <a16:creationId xmlns:a16="http://schemas.microsoft.com/office/drawing/2014/main" id="{5473C544-BAEB-CF41-98F1-1134F1EED0A8}"/>
              </a:ext>
            </a:extLst>
          </p:cNvPr>
          <p:cNvSpPr txBox="1">
            <a:spLocks/>
          </p:cNvSpPr>
          <p:nvPr/>
        </p:nvSpPr>
        <p:spPr>
          <a:xfrm>
            <a:off x="838200" y="4837700"/>
            <a:ext cx="8405191" cy="6533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5"/>
                </a:solidFill>
                <a:latin typeface="Avenir Next Condense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5"/>
                </a:solidFill>
                <a:latin typeface="Avenir Next Condense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5"/>
                </a:solidFill>
                <a:latin typeface="Avenir Next Condense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5"/>
                </a:solidFill>
                <a:latin typeface="Avenir Next Condense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5"/>
                </a:solidFill>
                <a:latin typeface="Avenir Next Condense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Current flows along the electrical lines In the house to the panel</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0393377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6" name="Content Placeholder 22">
            <a:extLst>
              <a:ext uri="{FF2B5EF4-FFF2-40B4-BE49-F238E27FC236}">
                <a16:creationId xmlns:a16="http://schemas.microsoft.com/office/drawing/2014/main" id="{506C2051-B5E7-204A-9C36-1FA7CA4F03EA}"/>
              </a:ext>
            </a:extLst>
          </p:cNvPr>
          <p:cNvSpPr>
            <a:spLocks noGrp="1"/>
          </p:cNvSpPr>
          <p:nvPr>
            <p:ph idx="1"/>
          </p:nvPr>
        </p:nvSpPr>
        <p:spPr>
          <a:xfrm>
            <a:off x="838200" y="4837700"/>
            <a:ext cx="8405191" cy="653370"/>
          </a:xfrm>
        </p:spPr>
        <p:txBody>
          <a:bodyPr/>
          <a:lstStyle/>
          <a:p>
            <a:pPr marL="0" indent="0">
              <a:buNone/>
            </a:pPr>
            <a:r>
              <a:rPr lang="en-US" dirty="0"/>
              <a:t>Current flows along the electrical lines In the house to the panel</a:t>
            </a:r>
          </a:p>
          <a:p>
            <a:pPr marL="0" indent="0">
              <a:buNone/>
            </a:pPr>
            <a:endParaRPr lang="en-US" dirty="0"/>
          </a:p>
        </p:txBody>
      </p:sp>
    </p:spTree>
    <p:extLst>
      <p:ext uri="{BB962C8B-B14F-4D97-AF65-F5344CB8AC3E}">
        <p14:creationId xmlns:p14="http://schemas.microsoft.com/office/powerpoint/2010/main" val="6122605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26" name="Content Placeholder 25">
            <a:extLst>
              <a:ext uri="{FF2B5EF4-FFF2-40B4-BE49-F238E27FC236}">
                <a16:creationId xmlns:a16="http://schemas.microsoft.com/office/drawing/2014/main" id="{46EDE283-CD7C-5445-A833-1BE71B484796}"/>
              </a:ext>
            </a:extLst>
          </p:cNvPr>
          <p:cNvSpPr>
            <a:spLocks noGrp="1"/>
          </p:cNvSpPr>
          <p:nvPr>
            <p:ph idx="1"/>
          </p:nvPr>
        </p:nvSpPr>
        <p:spPr>
          <a:xfrm>
            <a:off x="722185" y="4791448"/>
            <a:ext cx="10515600" cy="775080"/>
          </a:xfrm>
        </p:spPr>
        <p:txBody>
          <a:bodyPr/>
          <a:lstStyle/>
          <a:p>
            <a:r>
              <a:rPr lang="en-US" b="1" dirty="0"/>
              <a:t>BUT</a:t>
            </a:r>
            <a:r>
              <a:rPr lang="en-US" dirty="0"/>
              <a:t>	The neutral to the transformer is cut / broken !</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97011" y="2677667"/>
            <a:ext cx="233172" cy="650748"/>
          </a:xfrm>
          <a:prstGeom prst="rect">
            <a:avLst/>
          </a:prstGeom>
          <a:blipFill>
            <a:blip r:embed="rId1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301969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97011" y="2677667"/>
            <a:ext cx="233172" cy="650748"/>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7772400" y="1616963"/>
            <a:ext cx="914400" cy="1005840"/>
          </a:xfrm>
          <a:custGeom>
            <a:avLst/>
            <a:gdLst/>
            <a:ahLst/>
            <a:cxnLst/>
            <a:rect l="l" t="t" r="r" b="b"/>
            <a:pathLst>
              <a:path w="914400" h="1005839">
                <a:moveTo>
                  <a:pt x="646556" y="0"/>
                </a:moveTo>
                <a:lnTo>
                  <a:pt x="267843" y="0"/>
                </a:lnTo>
                <a:lnTo>
                  <a:pt x="0" y="267843"/>
                </a:lnTo>
                <a:lnTo>
                  <a:pt x="0" y="737997"/>
                </a:lnTo>
                <a:lnTo>
                  <a:pt x="267843" y="1005839"/>
                </a:lnTo>
                <a:lnTo>
                  <a:pt x="646556" y="1005839"/>
                </a:lnTo>
                <a:lnTo>
                  <a:pt x="914400" y="737997"/>
                </a:lnTo>
                <a:lnTo>
                  <a:pt x="914400" y="267843"/>
                </a:lnTo>
                <a:lnTo>
                  <a:pt x="646556" y="0"/>
                </a:lnTo>
                <a:close/>
              </a:path>
            </a:pathLst>
          </a:custGeom>
          <a:solidFill>
            <a:srgbClr val="FF0000"/>
          </a:solidFill>
        </p:spPr>
        <p:txBody>
          <a:bodyPr wrap="square" lIns="0" tIns="0" rIns="0" bIns="0" rtlCol="0"/>
          <a:lstStyle/>
          <a:p>
            <a:endParaRPr/>
          </a:p>
        </p:txBody>
      </p:sp>
      <p:sp>
        <p:nvSpPr>
          <p:cNvPr id="26" name="object 26"/>
          <p:cNvSpPr/>
          <p:nvPr/>
        </p:nvSpPr>
        <p:spPr>
          <a:xfrm>
            <a:off x="7772400" y="1616963"/>
            <a:ext cx="914400" cy="1005840"/>
          </a:xfrm>
          <a:custGeom>
            <a:avLst/>
            <a:gdLst/>
            <a:ahLst/>
            <a:cxnLst/>
            <a:rect l="l" t="t" r="r" b="b"/>
            <a:pathLst>
              <a:path w="914400" h="1005839">
                <a:moveTo>
                  <a:pt x="0" y="267843"/>
                </a:moveTo>
                <a:lnTo>
                  <a:pt x="267843" y="0"/>
                </a:lnTo>
                <a:lnTo>
                  <a:pt x="646556" y="0"/>
                </a:lnTo>
                <a:lnTo>
                  <a:pt x="914400" y="267843"/>
                </a:lnTo>
                <a:lnTo>
                  <a:pt x="914400" y="737997"/>
                </a:lnTo>
                <a:lnTo>
                  <a:pt x="646556" y="1005839"/>
                </a:lnTo>
                <a:lnTo>
                  <a:pt x="267843" y="1005839"/>
                </a:lnTo>
                <a:lnTo>
                  <a:pt x="0" y="737997"/>
                </a:lnTo>
                <a:lnTo>
                  <a:pt x="0" y="267843"/>
                </a:lnTo>
                <a:close/>
              </a:path>
            </a:pathLst>
          </a:custGeom>
          <a:ln w="15240">
            <a:solidFill>
              <a:srgbClr val="1F7CAC"/>
            </a:solidFill>
          </a:ln>
        </p:spPr>
        <p:txBody>
          <a:bodyPr wrap="square" lIns="0" tIns="0" rIns="0" bIns="0" rtlCol="0"/>
          <a:lstStyle/>
          <a:p>
            <a:endParaRPr/>
          </a:p>
        </p:txBody>
      </p:sp>
      <p:sp>
        <p:nvSpPr>
          <p:cNvPr id="27" name="object 27"/>
          <p:cNvSpPr txBox="1"/>
          <p:nvPr/>
        </p:nvSpPr>
        <p:spPr>
          <a:xfrm>
            <a:off x="7852029" y="1934971"/>
            <a:ext cx="77470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haroni"/>
                <a:cs typeface="Aharoni"/>
              </a:rPr>
              <a:t>STOP</a:t>
            </a:r>
            <a:endParaRPr sz="2400">
              <a:latin typeface="Aharoni"/>
              <a:cs typeface="Aharoni"/>
            </a:endParaRPr>
          </a:p>
        </p:txBody>
      </p:sp>
      <p:sp>
        <p:nvSpPr>
          <p:cNvPr id="30" name="Content Placeholder 25">
            <a:extLst>
              <a:ext uri="{FF2B5EF4-FFF2-40B4-BE49-F238E27FC236}">
                <a16:creationId xmlns:a16="http://schemas.microsoft.com/office/drawing/2014/main" id="{A58A4BA0-F46E-134B-B29B-B799FA160F92}"/>
              </a:ext>
            </a:extLst>
          </p:cNvPr>
          <p:cNvSpPr>
            <a:spLocks noGrp="1"/>
          </p:cNvSpPr>
          <p:nvPr>
            <p:ph idx="1"/>
          </p:nvPr>
        </p:nvSpPr>
        <p:spPr>
          <a:xfrm>
            <a:off x="722185" y="4791448"/>
            <a:ext cx="10515600" cy="775080"/>
          </a:xfrm>
        </p:spPr>
        <p:txBody>
          <a:bodyPr/>
          <a:lstStyle/>
          <a:p>
            <a:r>
              <a:rPr lang="en-US" b="1" dirty="0"/>
              <a:t>BUT</a:t>
            </a:r>
            <a:r>
              <a:rPr lang="en-US" dirty="0"/>
              <a:t>	The neutral to the transformer is cut / broken !</a:t>
            </a:r>
          </a:p>
          <a:p>
            <a:endParaRPr lang="en-US" dirty="0"/>
          </a:p>
        </p:txBody>
      </p:sp>
    </p:spTree>
    <p:extLst>
      <p:ext uri="{BB962C8B-B14F-4D97-AF65-F5344CB8AC3E}">
        <p14:creationId xmlns:p14="http://schemas.microsoft.com/office/powerpoint/2010/main" val="5856404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2" name="Content Placeholder 31">
            <a:extLst>
              <a:ext uri="{FF2B5EF4-FFF2-40B4-BE49-F238E27FC236}">
                <a16:creationId xmlns:a16="http://schemas.microsoft.com/office/drawing/2014/main" id="{74A63920-2919-084C-AE0F-CBDDF022C039}"/>
              </a:ext>
            </a:extLst>
          </p:cNvPr>
          <p:cNvSpPr>
            <a:spLocks noGrp="1"/>
          </p:cNvSpPr>
          <p:nvPr>
            <p:ph idx="1"/>
          </p:nvPr>
        </p:nvSpPr>
        <p:spPr>
          <a:xfrm>
            <a:off x="557783" y="4980780"/>
            <a:ext cx="10515600" cy="541655"/>
          </a:xfrm>
        </p:spPr>
        <p:txBody>
          <a:bodyPr/>
          <a:lstStyle/>
          <a:p>
            <a:pPr marL="0" indent="0">
              <a:buNone/>
            </a:pPr>
            <a:r>
              <a:rPr lang="en-US" dirty="0"/>
              <a:t>Unlike the toaster cord there is an alternate neutral path to the transformer</a:t>
            </a:r>
          </a:p>
          <a:p>
            <a:endParaRPr lang="en-US"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8097011" y="2677667"/>
            <a:ext cx="233172" cy="650748"/>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7772400" y="1616963"/>
            <a:ext cx="914400" cy="1005840"/>
          </a:xfrm>
          <a:custGeom>
            <a:avLst/>
            <a:gdLst/>
            <a:ahLst/>
            <a:cxnLst/>
            <a:rect l="l" t="t" r="r" b="b"/>
            <a:pathLst>
              <a:path w="914400" h="1005839">
                <a:moveTo>
                  <a:pt x="646556" y="0"/>
                </a:moveTo>
                <a:lnTo>
                  <a:pt x="267843" y="0"/>
                </a:lnTo>
                <a:lnTo>
                  <a:pt x="0" y="267843"/>
                </a:lnTo>
                <a:lnTo>
                  <a:pt x="0" y="737997"/>
                </a:lnTo>
                <a:lnTo>
                  <a:pt x="267843" y="1005839"/>
                </a:lnTo>
                <a:lnTo>
                  <a:pt x="646556" y="1005839"/>
                </a:lnTo>
                <a:lnTo>
                  <a:pt x="914400" y="737997"/>
                </a:lnTo>
                <a:lnTo>
                  <a:pt x="914400" y="267843"/>
                </a:lnTo>
                <a:lnTo>
                  <a:pt x="646556" y="0"/>
                </a:lnTo>
                <a:close/>
              </a:path>
            </a:pathLst>
          </a:custGeom>
          <a:solidFill>
            <a:srgbClr val="FF0000"/>
          </a:solidFill>
        </p:spPr>
        <p:txBody>
          <a:bodyPr wrap="square" lIns="0" tIns="0" rIns="0" bIns="0" rtlCol="0"/>
          <a:lstStyle/>
          <a:p>
            <a:endParaRPr/>
          </a:p>
        </p:txBody>
      </p:sp>
      <p:sp>
        <p:nvSpPr>
          <p:cNvPr id="26" name="object 26"/>
          <p:cNvSpPr/>
          <p:nvPr/>
        </p:nvSpPr>
        <p:spPr>
          <a:xfrm>
            <a:off x="7772400" y="1616963"/>
            <a:ext cx="914400" cy="1005840"/>
          </a:xfrm>
          <a:custGeom>
            <a:avLst/>
            <a:gdLst/>
            <a:ahLst/>
            <a:cxnLst/>
            <a:rect l="l" t="t" r="r" b="b"/>
            <a:pathLst>
              <a:path w="914400" h="1005839">
                <a:moveTo>
                  <a:pt x="0" y="267843"/>
                </a:moveTo>
                <a:lnTo>
                  <a:pt x="267843" y="0"/>
                </a:lnTo>
                <a:lnTo>
                  <a:pt x="646556" y="0"/>
                </a:lnTo>
                <a:lnTo>
                  <a:pt x="914400" y="267843"/>
                </a:lnTo>
                <a:lnTo>
                  <a:pt x="914400" y="737997"/>
                </a:lnTo>
                <a:lnTo>
                  <a:pt x="646556" y="1005839"/>
                </a:lnTo>
                <a:lnTo>
                  <a:pt x="267843" y="1005839"/>
                </a:lnTo>
                <a:lnTo>
                  <a:pt x="0" y="737997"/>
                </a:lnTo>
                <a:lnTo>
                  <a:pt x="0" y="267843"/>
                </a:lnTo>
                <a:close/>
              </a:path>
            </a:pathLst>
          </a:custGeom>
          <a:ln w="15240">
            <a:solidFill>
              <a:srgbClr val="1F7CAC"/>
            </a:solidFill>
          </a:ln>
        </p:spPr>
        <p:txBody>
          <a:bodyPr wrap="square" lIns="0" tIns="0" rIns="0" bIns="0" rtlCol="0"/>
          <a:lstStyle/>
          <a:p>
            <a:endParaRPr/>
          </a:p>
        </p:txBody>
      </p:sp>
      <p:sp>
        <p:nvSpPr>
          <p:cNvPr id="27" name="object 27"/>
          <p:cNvSpPr txBox="1"/>
          <p:nvPr/>
        </p:nvSpPr>
        <p:spPr>
          <a:xfrm>
            <a:off x="7852029" y="1934971"/>
            <a:ext cx="77470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haroni"/>
                <a:cs typeface="Aharoni"/>
              </a:rPr>
              <a:t>STOP</a:t>
            </a:r>
            <a:endParaRPr sz="2400">
              <a:latin typeface="Aharoni"/>
              <a:cs typeface="Aharoni"/>
            </a:endParaRPr>
          </a:p>
        </p:txBody>
      </p:sp>
      <p:sp>
        <p:nvSpPr>
          <p:cNvPr id="28" name="object 28"/>
          <p:cNvSpPr/>
          <p:nvPr/>
        </p:nvSpPr>
        <p:spPr>
          <a:xfrm>
            <a:off x="8072628" y="2356104"/>
            <a:ext cx="387096" cy="1088136"/>
          </a:xfrm>
          <a:prstGeom prst="rect">
            <a:avLst/>
          </a:prstGeom>
          <a:blipFill>
            <a:blip r:embed="rId1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976145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1" name="Content Placeholder 30">
            <a:extLst>
              <a:ext uri="{FF2B5EF4-FFF2-40B4-BE49-F238E27FC236}">
                <a16:creationId xmlns:a16="http://schemas.microsoft.com/office/drawing/2014/main" id="{C465A6BE-7045-414B-9DF0-D771DC883854}"/>
              </a:ext>
            </a:extLst>
          </p:cNvPr>
          <p:cNvSpPr>
            <a:spLocks noGrp="1"/>
          </p:cNvSpPr>
          <p:nvPr>
            <p:ph idx="1"/>
          </p:nvPr>
        </p:nvSpPr>
        <p:spPr>
          <a:xfrm>
            <a:off x="838200" y="1825625"/>
            <a:ext cx="10515600" cy="4351338"/>
          </a:xfrm>
        </p:spPr>
        <p:txBody>
          <a:bodyPr>
            <a:normAutofit/>
          </a:bodyPr>
          <a:lstStyle/>
          <a:p>
            <a:pPr marL="0" indent="0">
              <a:buNone/>
            </a:pPr>
            <a:r>
              <a:rPr lang="en-US" sz="2000" dirty="0"/>
              <a:t>The path has to be the home’s grounding system</a:t>
            </a:r>
          </a:p>
          <a:p>
            <a:endParaRPr lang="en-US" sz="2000"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7444740" y="3422903"/>
            <a:ext cx="784859" cy="280416"/>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557783" y="4142232"/>
            <a:ext cx="8990076" cy="1120140"/>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496823" y="5262371"/>
            <a:ext cx="9051036" cy="768095"/>
          </a:xfrm>
          <a:prstGeom prst="rect">
            <a:avLst/>
          </a:prstGeom>
          <a:blipFill>
            <a:blip r:embed="rId16" cstate="print"/>
            <a:stretch>
              <a:fillRect/>
            </a:stretch>
          </a:blipFill>
        </p:spPr>
        <p:txBody>
          <a:bodyPr wrap="square" lIns="0" tIns="0" rIns="0" bIns="0" rtlCol="0"/>
          <a:lstStyle/>
          <a:p>
            <a:endParaRPr/>
          </a:p>
        </p:txBody>
      </p:sp>
      <p:sp>
        <p:nvSpPr>
          <p:cNvPr id="26" name="object 26"/>
          <p:cNvSpPr/>
          <p:nvPr/>
        </p:nvSpPr>
        <p:spPr>
          <a:xfrm>
            <a:off x="7319771" y="4090415"/>
            <a:ext cx="310896" cy="871728"/>
          </a:xfrm>
          <a:prstGeom prst="rect">
            <a:avLst/>
          </a:prstGeom>
          <a:blipFill>
            <a:blip r:embed="rId17" cstate="print"/>
            <a:stretch>
              <a:fillRect/>
            </a:stretch>
          </a:blipFill>
        </p:spPr>
        <p:txBody>
          <a:bodyPr wrap="square" lIns="0" tIns="0" rIns="0" bIns="0" rtlCol="0"/>
          <a:lstStyle/>
          <a:p>
            <a:endParaRPr/>
          </a:p>
        </p:txBody>
      </p:sp>
      <p:sp>
        <p:nvSpPr>
          <p:cNvPr id="27" name="object 27"/>
          <p:cNvSpPr/>
          <p:nvPr/>
        </p:nvSpPr>
        <p:spPr>
          <a:xfrm>
            <a:off x="1470660" y="4652771"/>
            <a:ext cx="304800" cy="863980"/>
          </a:xfrm>
          <a:prstGeom prst="rect">
            <a:avLst/>
          </a:prstGeom>
          <a:blipFill>
            <a:blip r:embed="rId18" cstate="print"/>
            <a:stretch>
              <a:fillRect/>
            </a:stretch>
          </a:blipFill>
        </p:spPr>
        <p:txBody>
          <a:bodyPr wrap="square" lIns="0" tIns="0" rIns="0" bIns="0" rtlCol="0"/>
          <a:lstStyle/>
          <a:p>
            <a:endParaRPr/>
          </a:p>
        </p:txBody>
      </p:sp>
      <p:sp>
        <p:nvSpPr>
          <p:cNvPr id="28" name="object 28"/>
          <p:cNvSpPr/>
          <p:nvPr/>
        </p:nvSpPr>
        <p:spPr>
          <a:xfrm>
            <a:off x="7569707" y="3794759"/>
            <a:ext cx="304800" cy="883919"/>
          </a:xfrm>
          <a:prstGeom prst="rect">
            <a:avLst/>
          </a:prstGeom>
          <a:blipFill>
            <a:blip r:embed="rId1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621257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3" name="Content Placeholder 32">
            <a:extLst>
              <a:ext uri="{FF2B5EF4-FFF2-40B4-BE49-F238E27FC236}">
                <a16:creationId xmlns:a16="http://schemas.microsoft.com/office/drawing/2014/main" id="{37605AB1-AB88-7C40-A9CA-732E3EBF82E5}"/>
              </a:ext>
            </a:extLst>
          </p:cNvPr>
          <p:cNvSpPr>
            <a:spLocks noGrp="1"/>
          </p:cNvSpPr>
          <p:nvPr>
            <p:ph idx="1"/>
          </p:nvPr>
        </p:nvSpPr>
        <p:spPr>
          <a:xfrm>
            <a:off x="838200" y="1825625"/>
            <a:ext cx="10515600" cy="4351338"/>
          </a:xfrm>
        </p:spPr>
        <p:txBody>
          <a:bodyPr>
            <a:normAutofit/>
          </a:bodyPr>
          <a:lstStyle/>
          <a:p>
            <a:pPr marL="0" indent="0">
              <a:buNone/>
            </a:pPr>
            <a:r>
              <a:rPr lang="en-US" sz="2000" dirty="0"/>
              <a:t>Neutral’s path to ground with a lot of resistance</a:t>
            </a:r>
          </a:p>
          <a:p>
            <a:endParaRPr lang="en-US" sz="2000"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7444740" y="3422903"/>
            <a:ext cx="784859" cy="280416"/>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557783" y="4142232"/>
            <a:ext cx="8990076" cy="1120140"/>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496823" y="5262371"/>
            <a:ext cx="9051036" cy="768095"/>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7319771" y="4090415"/>
            <a:ext cx="310896" cy="871728"/>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6883907" y="5045964"/>
            <a:ext cx="643255" cy="748665"/>
          </a:xfrm>
          <a:custGeom>
            <a:avLst/>
            <a:gdLst/>
            <a:ahLst/>
            <a:cxnLst/>
            <a:rect l="l" t="t" r="r" b="b"/>
            <a:pathLst>
              <a:path w="643254" h="748664">
                <a:moveTo>
                  <a:pt x="160782" y="558101"/>
                </a:moveTo>
                <a:lnTo>
                  <a:pt x="0" y="653186"/>
                </a:lnTo>
                <a:lnTo>
                  <a:pt x="160782" y="748284"/>
                </a:lnTo>
                <a:lnTo>
                  <a:pt x="160782" y="733577"/>
                </a:lnTo>
                <a:lnTo>
                  <a:pt x="361696" y="733577"/>
                </a:lnTo>
                <a:lnTo>
                  <a:pt x="407349" y="729894"/>
                </a:lnTo>
                <a:lnTo>
                  <a:pt x="450656" y="719233"/>
                </a:lnTo>
                <a:lnTo>
                  <a:pt x="491037" y="702172"/>
                </a:lnTo>
                <a:lnTo>
                  <a:pt x="527913" y="679292"/>
                </a:lnTo>
                <a:lnTo>
                  <a:pt x="560704" y="651171"/>
                </a:lnTo>
                <a:lnTo>
                  <a:pt x="588832" y="618390"/>
                </a:lnTo>
                <a:lnTo>
                  <a:pt x="611718" y="581527"/>
                </a:lnTo>
                <a:lnTo>
                  <a:pt x="615409" y="572795"/>
                </a:lnTo>
                <a:lnTo>
                  <a:pt x="160782" y="572795"/>
                </a:lnTo>
                <a:lnTo>
                  <a:pt x="160782" y="558101"/>
                </a:lnTo>
                <a:close/>
              </a:path>
              <a:path w="643254" h="748664">
                <a:moveTo>
                  <a:pt x="643127" y="0"/>
                </a:moveTo>
                <a:lnTo>
                  <a:pt x="482346" y="0"/>
                </a:lnTo>
                <a:lnTo>
                  <a:pt x="482346" y="452247"/>
                </a:lnTo>
                <a:lnTo>
                  <a:pt x="472870" y="499157"/>
                </a:lnTo>
                <a:lnTo>
                  <a:pt x="447024" y="537476"/>
                </a:lnTo>
                <a:lnTo>
                  <a:pt x="408676" y="563318"/>
                </a:lnTo>
                <a:lnTo>
                  <a:pt x="361696" y="572795"/>
                </a:lnTo>
                <a:lnTo>
                  <a:pt x="615409" y="572795"/>
                </a:lnTo>
                <a:lnTo>
                  <a:pt x="628782" y="541163"/>
                </a:lnTo>
                <a:lnTo>
                  <a:pt x="639445" y="497876"/>
                </a:lnTo>
                <a:lnTo>
                  <a:pt x="643127" y="452247"/>
                </a:lnTo>
                <a:lnTo>
                  <a:pt x="643127" y="0"/>
                </a:lnTo>
                <a:close/>
              </a:path>
            </a:pathLst>
          </a:custGeom>
          <a:solidFill>
            <a:srgbClr val="FFFF00"/>
          </a:solidFill>
        </p:spPr>
        <p:txBody>
          <a:bodyPr wrap="square" lIns="0" tIns="0" rIns="0" bIns="0" rtlCol="0"/>
          <a:lstStyle/>
          <a:p>
            <a:endParaRPr/>
          </a:p>
        </p:txBody>
      </p:sp>
      <p:sp>
        <p:nvSpPr>
          <p:cNvPr id="29" name="object 29"/>
          <p:cNvSpPr/>
          <p:nvPr/>
        </p:nvSpPr>
        <p:spPr>
          <a:xfrm>
            <a:off x="6883907" y="5045964"/>
            <a:ext cx="643255" cy="748665"/>
          </a:xfrm>
          <a:custGeom>
            <a:avLst/>
            <a:gdLst/>
            <a:ahLst/>
            <a:cxnLst/>
            <a:rect l="l" t="t" r="r" b="b"/>
            <a:pathLst>
              <a:path w="643254" h="748664">
                <a:moveTo>
                  <a:pt x="643127" y="0"/>
                </a:moveTo>
                <a:lnTo>
                  <a:pt x="643127" y="452247"/>
                </a:lnTo>
                <a:lnTo>
                  <a:pt x="639445" y="497876"/>
                </a:lnTo>
                <a:lnTo>
                  <a:pt x="628782" y="541163"/>
                </a:lnTo>
                <a:lnTo>
                  <a:pt x="611718" y="581527"/>
                </a:lnTo>
                <a:lnTo>
                  <a:pt x="588832" y="618390"/>
                </a:lnTo>
                <a:lnTo>
                  <a:pt x="560704" y="651171"/>
                </a:lnTo>
                <a:lnTo>
                  <a:pt x="527913" y="679292"/>
                </a:lnTo>
                <a:lnTo>
                  <a:pt x="491037" y="702172"/>
                </a:lnTo>
                <a:lnTo>
                  <a:pt x="450656" y="719233"/>
                </a:lnTo>
                <a:lnTo>
                  <a:pt x="407349" y="729894"/>
                </a:lnTo>
                <a:lnTo>
                  <a:pt x="361696" y="733577"/>
                </a:lnTo>
                <a:lnTo>
                  <a:pt x="160782" y="733577"/>
                </a:lnTo>
                <a:lnTo>
                  <a:pt x="160782" y="748284"/>
                </a:lnTo>
                <a:lnTo>
                  <a:pt x="0" y="653186"/>
                </a:lnTo>
                <a:lnTo>
                  <a:pt x="160782" y="558101"/>
                </a:lnTo>
                <a:lnTo>
                  <a:pt x="160782" y="572795"/>
                </a:lnTo>
                <a:lnTo>
                  <a:pt x="361696" y="572795"/>
                </a:lnTo>
                <a:lnTo>
                  <a:pt x="408676" y="563318"/>
                </a:lnTo>
                <a:lnTo>
                  <a:pt x="447024" y="537476"/>
                </a:lnTo>
                <a:lnTo>
                  <a:pt x="472870" y="499157"/>
                </a:lnTo>
                <a:lnTo>
                  <a:pt x="482346" y="452247"/>
                </a:lnTo>
                <a:lnTo>
                  <a:pt x="482346" y="0"/>
                </a:lnTo>
                <a:lnTo>
                  <a:pt x="643127" y="0"/>
                </a:lnTo>
                <a:close/>
              </a:path>
            </a:pathLst>
          </a:custGeom>
          <a:ln w="15240">
            <a:solidFill>
              <a:srgbClr val="1F7CAC"/>
            </a:solidFill>
          </a:ln>
        </p:spPr>
        <p:txBody>
          <a:bodyPr wrap="square" lIns="0" tIns="0" rIns="0" bIns="0" rtlCol="0"/>
          <a:lstStyle/>
          <a:p>
            <a:endParaRPr/>
          </a:p>
        </p:txBody>
      </p:sp>
      <p:sp>
        <p:nvSpPr>
          <p:cNvPr id="30" name="object 30"/>
          <p:cNvSpPr/>
          <p:nvPr/>
        </p:nvSpPr>
        <p:spPr>
          <a:xfrm>
            <a:off x="1470660" y="4652771"/>
            <a:ext cx="304800" cy="863980"/>
          </a:xfrm>
          <a:prstGeom prst="rect">
            <a:avLst/>
          </a:prstGeom>
          <a:blipFill>
            <a:blip r:embed="rId18" cstate="print"/>
            <a:stretch>
              <a:fillRect/>
            </a:stretch>
          </a:blipFill>
        </p:spPr>
        <p:txBody>
          <a:bodyPr wrap="square" lIns="0" tIns="0" rIns="0" bIns="0" rtlCol="0"/>
          <a:lstStyle/>
          <a:p>
            <a:endParaRPr/>
          </a:p>
        </p:txBody>
      </p:sp>
      <p:sp>
        <p:nvSpPr>
          <p:cNvPr id="31" name="object 31"/>
          <p:cNvSpPr/>
          <p:nvPr/>
        </p:nvSpPr>
        <p:spPr>
          <a:xfrm>
            <a:off x="7569707" y="3794759"/>
            <a:ext cx="304800" cy="883919"/>
          </a:xfrm>
          <a:prstGeom prst="rect">
            <a:avLst/>
          </a:prstGeom>
          <a:blipFill>
            <a:blip r:embed="rId1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6127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4" name="Content Placeholder 3">
            <a:extLst>
              <a:ext uri="{FF2B5EF4-FFF2-40B4-BE49-F238E27FC236}">
                <a16:creationId xmlns:a16="http://schemas.microsoft.com/office/drawing/2014/main" id="{C909CBF4-8079-9848-B423-B97617161C6E}"/>
              </a:ext>
            </a:extLst>
          </p:cNvPr>
          <p:cNvSpPr>
            <a:spLocks noGrp="1"/>
          </p:cNvSpPr>
          <p:nvPr>
            <p:ph idx="1"/>
          </p:nvPr>
        </p:nvSpPr>
        <p:spPr/>
        <p:txBody>
          <a:bodyPr/>
          <a:lstStyle/>
          <a:p>
            <a:r>
              <a:rPr lang="en-US" dirty="0"/>
              <a:t>What would you rather loose one of the two hot. (loosing ½ the power in the home) or the neutral? (The home would rely on the grounding system to  complete the circuit)</a:t>
            </a:r>
          </a:p>
          <a:p>
            <a:r>
              <a:rPr lang="en-US" dirty="0"/>
              <a:t>Show of hands Hot?</a:t>
            </a:r>
          </a:p>
          <a:p>
            <a:r>
              <a:rPr lang="en-US" dirty="0"/>
              <a:t>Neutral?</a:t>
            </a:r>
          </a:p>
          <a:p>
            <a:endParaRPr lang="en-US" dirty="0"/>
          </a:p>
        </p:txBody>
      </p:sp>
    </p:spTree>
    <p:extLst>
      <p:ext uri="{BB962C8B-B14F-4D97-AF65-F5344CB8AC3E}">
        <p14:creationId xmlns:p14="http://schemas.microsoft.com/office/powerpoint/2010/main" val="27356226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17456"/>
            <a:ext cx="10515600" cy="1420902"/>
          </a:xfrm>
        </p:spPr>
        <p:txBody>
          <a:bodyPr vert="horz" wrap="square" lIns="0" tIns="183388" rIns="0" bIns="0" rtlCol="0">
            <a:spAutoFit/>
          </a:bodyPr>
          <a:lstStyle/>
          <a:p>
            <a:r>
              <a:rPr lang="en-US" dirty="0"/>
              <a:t>The 35 Most Missed &amp; Misunderstood</a:t>
            </a:r>
            <a:br>
              <a:rPr lang="en-US" dirty="0"/>
            </a:br>
            <a:r>
              <a:rPr lang="en-US" dirty="0"/>
              <a:t>Electrical Inspection Items</a:t>
            </a:r>
          </a:p>
        </p:txBody>
      </p:sp>
      <p:sp>
        <p:nvSpPr>
          <p:cNvPr id="34" name="Content Placeholder 33">
            <a:extLst>
              <a:ext uri="{FF2B5EF4-FFF2-40B4-BE49-F238E27FC236}">
                <a16:creationId xmlns:a16="http://schemas.microsoft.com/office/drawing/2014/main" id="{3CA80726-AD41-484E-A474-3000F5608483}"/>
              </a:ext>
            </a:extLst>
          </p:cNvPr>
          <p:cNvSpPr>
            <a:spLocks noGrp="1"/>
          </p:cNvSpPr>
          <p:nvPr>
            <p:ph idx="1"/>
          </p:nvPr>
        </p:nvSpPr>
        <p:spPr>
          <a:xfrm>
            <a:off x="838200" y="1825625"/>
            <a:ext cx="10515600" cy="4351338"/>
          </a:xfrm>
        </p:spPr>
        <p:txBody>
          <a:bodyPr>
            <a:normAutofit/>
          </a:bodyPr>
          <a:lstStyle/>
          <a:p>
            <a:pPr marL="0" indent="0">
              <a:buNone/>
            </a:pPr>
            <a:r>
              <a:rPr lang="en-US" sz="2000" dirty="0"/>
              <a:t>Neutral’s path to ground with a lot of resistance</a:t>
            </a:r>
          </a:p>
          <a:p>
            <a:endParaRPr lang="en-US" sz="2000"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7444740" y="3422903"/>
            <a:ext cx="784859" cy="280416"/>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557783" y="4142232"/>
            <a:ext cx="8990076" cy="1120140"/>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496823" y="5262371"/>
            <a:ext cx="9051036" cy="768095"/>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7319771" y="4090415"/>
            <a:ext cx="310896" cy="871728"/>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6883907" y="5045964"/>
            <a:ext cx="643255" cy="748665"/>
          </a:xfrm>
          <a:custGeom>
            <a:avLst/>
            <a:gdLst/>
            <a:ahLst/>
            <a:cxnLst/>
            <a:rect l="l" t="t" r="r" b="b"/>
            <a:pathLst>
              <a:path w="643254" h="748664">
                <a:moveTo>
                  <a:pt x="160782" y="558101"/>
                </a:moveTo>
                <a:lnTo>
                  <a:pt x="0" y="653186"/>
                </a:lnTo>
                <a:lnTo>
                  <a:pt x="160782" y="748284"/>
                </a:lnTo>
                <a:lnTo>
                  <a:pt x="160782" y="733577"/>
                </a:lnTo>
                <a:lnTo>
                  <a:pt x="361696" y="733577"/>
                </a:lnTo>
                <a:lnTo>
                  <a:pt x="407349" y="729894"/>
                </a:lnTo>
                <a:lnTo>
                  <a:pt x="450656" y="719233"/>
                </a:lnTo>
                <a:lnTo>
                  <a:pt x="491037" y="702172"/>
                </a:lnTo>
                <a:lnTo>
                  <a:pt x="527913" y="679292"/>
                </a:lnTo>
                <a:lnTo>
                  <a:pt x="560704" y="651171"/>
                </a:lnTo>
                <a:lnTo>
                  <a:pt x="588832" y="618390"/>
                </a:lnTo>
                <a:lnTo>
                  <a:pt x="611718" y="581527"/>
                </a:lnTo>
                <a:lnTo>
                  <a:pt x="615409" y="572795"/>
                </a:lnTo>
                <a:lnTo>
                  <a:pt x="160782" y="572795"/>
                </a:lnTo>
                <a:lnTo>
                  <a:pt x="160782" y="558101"/>
                </a:lnTo>
                <a:close/>
              </a:path>
              <a:path w="643254" h="748664">
                <a:moveTo>
                  <a:pt x="643127" y="0"/>
                </a:moveTo>
                <a:lnTo>
                  <a:pt x="482346" y="0"/>
                </a:lnTo>
                <a:lnTo>
                  <a:pt x="482346" y="452247"/>
                </a:lnTo>
                <a:lnTo>
                  <a:pt x="472870" y="499157"/>
                </a:lnTo>
                <a:lnTo>
                  <a:pt x="447024" y="537476"/>
                </a:lnTo>
                <a:lnTo>
                  <a:pt x="408676" y="563318"/>
                </a:lnTo>
                <a:lnTo>
                  <a:pt x="361696" y="572795"/>
                </a:lnTo>
                <a:lnTo>
                  <a:pt x="615409" y="572795"/>
                </a:lnTo>
                <a:lnTo>
                  <a:pt x="628782" y="541163"/>
                </a:lnTo>
                <a:lnTo>
                  <a:pt x="639445" y="497876"/>
                </a:lnTo>
                <a:lnTo>
                  <a:pt x="643127" y="452247"/>
                </a:lnTo>
                <a:lnTo>
                  <a:pt x="643127" y="0"/>
                </a:lnTo>
                <a:close/>
              </a:path>
            </a:pathLst>
          </a:custGeom>
          <a:solidFill>
            <a:srgbClr val="FFFF00"/>
          </a:solidFill>
        </p:spPr>
        <p:txBody>
          <a:bodyPr wrap="square" lIns="0" tIns="0" rIns="0" bIns="0" rtlCol="0"/>
          <a:lstStyle/>
          <a:p>
            <a:endParaRPr/>
          </a:p>
        </p:txBody>
      </p:sp>
      <p:sp>
        <p:nvSpPr>
          <p:cNvPr id="29" name="object 29"/>
          <p:cNvSpPr/>
          <p:nvPr/>
        </p:nvSpPr>
        <p:spPr>
          <a:xfrm>
            <a:off x="6883907" y="5045964"/>
            <a:ext cx="643255" cy="748665"/>
          </a:xfrm>
          <a:custGeom>
            <a:avLst/>
            <a:gdLst/>
            <a:ahLst/>
            <a:cxnLst/>
            <a:rect l="l" t="t" r="r" b="b"/>
            <a:pathLst>
              <a:path w="643254" h="748664">
                <a:moveTo>
                  <a:pt x="643127" y="0"/>
                </a:moveTo>
                <a:lnTo>
                  <a:pt x="643127" y="452247"/>
                </a:lnTo>
                <a:lnTo>
                  <a:pt x="639445" y="497876"/>
                </a:lnTo>
                <a:lnTo>
                  <a:pt x="628782" y="541163"/>
                </a:lnTo>
                <a:lnTo>
                  <a:pt x="611718" y="581527"/>
                </a:lnTo>
                <a:lnTo>
                  <a:pt x="588832" y="618390"/>
                </a:lnTo>
                <a:lnTo>
                  <a:pt x="560704" y="651171"/>
                </a:lnTo>
                <a:lnTo>
                  <a:pt x="527913" y="679292"/>
                </a:lnTo>
                <a:lnTo>
                  <a:pt x="491037" y="702172"/>
                </a:lnTo>
                <a:lnTo>
                  <a:pt x="450656" y="719233"/>
                </a:lnTo>
                <a:lnTo>
                  <a:pt x="407349" y="729894"/>
                </a:lnTo>
                <a:lnTo>
                  <a:pt x="361696" y="733577"/>
                </a:lnTo>
                <a:lnTo>
                  <a:pt x="160782" y="733577"/>
                </a:lnTo>
                <a:lnTo>
                  <a:pt x="160782" y="748284"/>
                </a:lnTo>
                <a:lnTo>
                  <a:pt x="0" y="653186"/>
                </a:lnTo>
                <a:lnTo>
                  <a:pt x="160782" y="558101"/>
                </a:lnTo>
                <a:lnTo>
                  <a:pt x="160782" y="572795"/>
                </a:lnTo>
                <a:lnTo>
                  <a:pt x="361696" y="572795"/>
                </a:lnTo>
                <a:lnTo>
                  <a:pt x="408676" y="563318"/>
                </a:lnTo>
                <a:lnTo>
                  <a:pt x="447024" y="537476"/>
                </a:lnTo>
                <a:lnTo>
                  <a:pt x="472870" y="499157"/>
                </a:lnTo>
                <a:lnTo>
                  <a:pt x="482346" y="452247"/>
                </a:lnTo>
                <a:lnTo>
                  <a:pt x="482346" y="0"/>
                </a:lnTo>
                <a:lnTo>
                  <a:pt x="643127" y="0"/>
                </a:lnTo>
                <a:close/>
              </a:path>
            </a:pathLst>
          </a:custGeom>
          <a:ln w="15240">
            <a:solidFill>
              <a:srgbClr val="1F7CAC"/>
            </a:solidFill>
          </a:ln>
        </p:spPr>
        <p:txBody>
          <a:bodyPr wrap="square" lIns="0" tIns="0" rIns="0" bIns="0" rtlCol="0"/>
          <a:lstStyle/>
          <a:p>
            <a:endParaRPr/>
          </a:p>
        </p:txBody>
      </p:sp>
      <p:sp>
        <p:nvSpPr>
          <p:cNvPr id="30" name="object 30"/>
          <p:cNvSpPr/>
          <p:nvPr/>
        </p:nvSpPr>
        <p:spPr>
          <a:xfrm>
            <a:off x="5823203" y="5606796"/>
            <a:ext cx="853440" cy="304800"/>
          </a:xfrm>
          <a:prstGeom prst="rect">
            <a:avLst/>
          </a:prstGeom>
          <a:blipFill>
            <a:blip r:embed="rId14" cstate="print"/>
            <a:stretch>
              <a:fillRect/>
            </a:stretch>
          </a:blipFill>
        </p:spPr>
        <p:txBody>
          <a:bodyPr wrap="square" lIns="0" tIns="0" rIns="0" bIns="0" rtlCol="0"/>
          <a:lstStyle/>
          <a:p>
            <a:endParaRPr/>
          </a:p>
        </p:txBody>
      </p:sp>
      <p:sp>
        <p:nvSpPr>
          <p:cNvPr id="31" name="object 31"/>
          <p:cNvSpPr/>
          <p:nvPr/>
        </p:nvSpPr>
        <p:spPr>
          <a:xfrm>
            <a:off x="1470660" y="4652771"/>
            <a:ext cx="304800" cy="863980"/>
          </a:xfrm>
          <a:prstGeom prst="rect">
            <a:avLst/>
          </a:prstGeom>
          <a:blipFill>
            <a:blip r:embed="rId18" cstate="print"/>
            <a:stretch>
              <a:fillRect/>
            </a:stretch>
          </a:blipFill>
        </p:spPr>
        <p:txBody>
          <a:bodyPr wrap="square" lIns="0" tIns="0" rIns="0" bIns="0" rtlCol="0"/>
          <a:lstStyle/>
          <a:p>
            <a:endParaRPr/>
          </a:p>
        </p:txBody>
      </p:sp>
      <p:sp>
        <p:nvSpPr>
          <p:cNvPr id="32" name="object 32"/>
          <p:cNvSpPr/>
          <p:nvPr/>
        </p:nvSpPr>
        <p:spPr>
          <a:xfrm>
            <a:off x="7569707" y="3794759"/>
            <a:ext cx="304800" cy="883919"/>
          </a:xfrm>
          <a:prstGeom prst="rect">
            <a:avLst/>
          </a:prstGeom>
          <a:blipFill>
            <a:blip r:embed="rId1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101041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5" name="Content Placeholder 34">
            <a:extLst>
              <a:ext uri="{FF2B5EF4-FFF2-40B4-BE49-F238E27FC236}">
                <a16:creationId xmlns:a16="http://schemas.microsoft.com/office/drawing/2014/main" id="{1B717B41-F733-1248-A498-59C5DF83DFB8}"/>
              </a:ext>
            </a:extLst>
          </p:cNvPr>
          <p:cNvSpPr>
            <a:spLocks noGrp="1"/>
          </p:cNvSpPr>
          <p:nvPr>
            <p:ph idx="1"/>
          </p:nvPr>
        </p:nvSpPr>
        <p:spPr>
          <a:xfrm>
            <a:off x="838200" y="1825625"/>
            <a:ext cx="10515600" cy="4351338"/>
          </a:xfrm>
        </p:spPr>
        <p:txBody>
          <a:bodyPr>
            <a:normAutofit/>
          </a:bodyPr>
          <a:lstStyle/>
          <a:p>
            <a:pPr marL="0" indent="0">
              <a:buNone/>
            </a:pPr>
            <a:r>
              <a:rPr lang="en-US" sz="2000" dirty="0"/>
              <a:t>Neutral’s path to ground with a lot of resistance</a:t>
            </a:r>
          </a:p>
          <a:p>
            <a:pPr marL="0" indent="0">
              <a:buNone/>
            </a:pPr>
            <a:endParaRPr lang="en-US" sz="2000"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7444740" y="3422903"/>
            <a:ext cx="784859" cy="280416"/>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557783" y="4142232"/>
            <a:ext cx="8990076" cy="1120140"/>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496823" y="5262371"/>
            <a:ext cx="9051036" cy="768095"/>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7319771" y="4090415"/>
            <a:ext cx="310896" cy="871728"/>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6883907" y="5045964"/>
            <a:ext cx="643255" cy="748665"/>
          </a:xfrm>
          <a:custGeom>
            <a:avLst/>
            <a:gdLst/>
            <a:ahLst/>
            <a:cxnLst/>
            <a:rect l="l" t="t" r="r" b="b"/>
            <a:pathLst>
              <a:path w="643254" h="748664">
                <a:moveTo>
                  <a:pt x="160782" y="558101"/>
                </a:moveTo>
                <a:lnTo>
                  <a:pt x="0" y="653186"/>
                </a:lnTo>
                <a:lnTo>
                  <a:pt x="160782" y="748284"/>
                </a:lnTo>
                <a:lnTo>
                  <a:pt x="160782" y="733577"/>
                </a:lnTo>
                <a:lnTo>
                  <a:pt x="361696" y="733577"/>
                </a:lnTo>
                <a:lnTo>
                  <a:pt x="407349" y="729894"/>
                </a:lnTo>
                <a:lnTo>
                  <a:pt x="450656" y="719233"/>
                </a:lnTo>
                <a:lnTo>
                  <a:pt x="491037" y="702172"/>
                </a:lnTo>
                <a:lnTo>
                  <a:pt x="527913" y="679292"/>
                </a:lnTo>
                <a:lnTo>
                  <a:pt x="560704" y="651171"/>
                </a:lnTo>
                <a:lnTo>
                  <a:pt x="588832" y="618390"/>
                </a:lnTo>
                <a:lnTo>
                  <a:pt x="611718" y="581527"/>
                </a:lnTo>
                <a:lnTo>
                  <a:pt x="615409" y="572795"/>
                </a:lnTo>
                <a:lnTo>
                  <a:pt x="160782" y="572795"/>
                </a:lnTo>
                <a:lnTo>
                  <a:pt x="160782" y="558101"/>
                </a:lnTo>
                <a:close/>
              </a:path>
              <a:path w="643254" h="748664">
                <a:moveTo>
                  <a:pt x="643127" y="0"/>
                </a:moveTo>
                <a:lnTo>
                  <a:pt x="482346" y="0"/>
                </a:lnTo>
                <a:lnTo>
                  <a:pt x="482346" y="452247"/>
                </a:lnTo>
                <a:lnTo>
                  <a:pt x="472870" y="499157"/>
                </a:lnTo>
                <a:lnTo>
                  <a:pt x="447024" y="537476"/>
                </a:lnTo>
                <a:lnTo>
                  <a:pt x="408676" y="563318"/>
                </a:lnTo>
                <a:lnTo>
                  <a:pt x="361696" y="572795"/>
                </a:lnTo>
                <a:lnTo>
                  <a:pt x="615409" y="572795"/>
                </a:lnTo>
                <a:lnTo>
                  <a:pt x="628782" y="541163"/>
                </a:lnTo>
                <a:lnTo>
                  <a:pt x="639445" y="497876"/>
                </a:lnTo>
                <a:lnTo>
                  <a:pt x="643127" y="452247"/>
                </a:lnTo>
                <a:lnTo>
                  <a:pt x="643127" y="0"/>
                </a:lnTo>
                <a:close/>
              </a:path>
            </a:pathLst>
          </a:custGeom>
          <a:solidFill>
            <a:srgbClr val="FFFF00"/>
          </a:solidFill>
        </p:spPr>
        <p:txBody>
          <a:bodyPr wrap="square" lIns="0" tIns="0" rIns="0" bIns="0" rtlCol="0"/>
          <a:lstStyle/>
          <a:p>
            <a:endParaRPr/>
          </a:p>
        </p:txBody>
      </p:sp>
      <p:sp>
        <p:nvSpPr>
          <p:cNvPr id="29" name="object 29"/>
          <p:cNvSpPr/>
          <p:nvPr/>
        </p:nvSpPr>
        <p:spPr>
          <a:xfrm>
            <a:off x="6883907" y="5045964"/>
            <a:ext cx="643255" cy="748665"/>
          </a:xfrm>
          <a:custGeom>
            <a:avLst/>
            <a:gdLst/>
            <a:ahLst/>
            <a:cxnLst/>
            <a:rect l="l" t="t" r="r" b="b"/>
            <a:pathLst>
              <a:path w="643254" h="748664">
                <a:moveTo>
                  <a:pt x="643127" y="0"/>
                </a:moveTo>
                <a:lnTo>
                  <a:pt x="643127" y="452247"/>
                </a:lnTo>
                <a:lnTo>
                  <a:pt x="639445" y="497876"/>
                </a:lnTo>
                <a:lnTo>
                  <a:pt x="628782" y="541163"/>
                </a:lnTo>
                <a:lnTo>
                  <a:pt x="611718" y="581527"/>
                </a:lnTo>
                <a:lnTo>
                  <a:pt x="588832" y="618390"/>
                </a:lnTo>
                <a:lnTo>
                  <a:pt x="560704" y="651171"/>
                </a:lnTo>
                <a:lnTo>
                  <a:pt x="527913" y="679292"/>
                </a:lnTo>
                <a:lnTo>
                  <a:pt x="491037" y="702172"/>
                </a:lnTo>
                <a:lnTo>
                  <a:pt x="450656" y="719233"/>
                </a:lnTo>
                <a:lnTo>
                  <a:pt x="407349" y="729894"/>
                </a:lnTo>
                <a:lnTo>
                  <a:pt x="361696" y="733577"/>
                </a:lnTo>
                <a:lnTo>
                  <a:pt x="160782" y="733577"/>
                </a:lnTo>
                <a:lnTo>
                  <a:pt x="160782" y="748284"/>
                </a:lnTo>
                <a:lnTo>
                  <a:pt x="0" y="653186"/>
                </a:lnTo>
                <a:lnTo>
                  <a:pt x="160782" y="558101"/>
                </a:lnTo>
                <a:lnTo>
                  <a:pt x="160782" y="572795"/>
                </a:lnTo>
                <a:lnTo>
                  <a:pt x="361696" y="572795"/>
                </a:lnTo>
                <a:lnTo>
                  <a:pt x="408676" y="563318"/>
                </a:lnTo>
                <a:lnTo>
                  <a:pt x="447024" y="537476"/>
                </a:lnTo>
                <a:lnTo>
                  <a:pt x="472870" y="499157"/>
                </a:lnTo>
                <a:lnTo>
                  <a:pt x="482346" y="452247"/>
                </a:lnTo>
                <a:lnTo>
                  <a:pt x="482346" y="0"/>
                </a:lnTo>
                <a:lnTo>
                  <a:pt x="643127" y="0"/>
                </a:lnTo>
                <a:close/>
              </a:path>
            </a:pathLst>
          </a:custGeom>
          <a:ln w="15240">
            <a:solidFill>
              <a:srgbClr val="1F7CAC"/>
            </a:solidFill>
          </a:ln>
        </p:spPr>
        <p:txBody>
          <a:bodyPr wrap="square" lIns="0" tIns="0" rIns="0" bIns="0" rtlCol="0"/>
          <a:lstStyle/>
          <a:p>
            <a:endParaRPr/>
          </a:p>
        </p:txBody>
      </p:sp>
      <p:sp>
        <p:nvSpPr>
          <p:cNvPr id="30" name="object 30"/>
          <p:cNvSpPr/>
          <p:nvPr/>
        </p:nvSpPr>
        <p:spPr>
          <a:xfrm>
            <a:off x="5823203" y="5606796"/>
            <a:ext cx="853440" cy="304800"/>
          </a:xfrm>
          <a:prstGeom prst="rect">
            <a:avLst/>
          </a:prstGeom>
          <a:blipFill>
            <a:blip r:embed="rId14" cstate="print"/>
            <a:stretch>
              <a:fillRect/>
            </a:stretch>
          </a:blipFill>
        </p:spPr>
        <p:txBody>
          <a:bodyPr wrap="square" lIns="0" tIns="0" rIns="0" bIns="0" rtlCol="0"/>
          <a:lstStyle/>
          <a:p>
            <a:endParaRPr/>
          </a:p>
        </p:txBody>
      </p:sp>
      <p:sp>
        <p:nvSpPr>
          <p:cNvPr id="31" name="object 31"/>
          <p:cNvSpPr/>
          <p:nvPr/>
        </p:nvSpPr>
        <p:spPr>
          <a:xfrm>
            <a:off x="4626864" y="5602223"/>
            <a:ext cx="853439" cy="304800"/>
          </a:xfrm>
          <a:prstGeom prst="rect">
            <a:avLst/>
          </a:prstGeom>
          <a:blipFill>
            <a:blip r:embed="rId14" cstate="print"/>
            <a:stretch>
              <a:fillRect/>
            </a:stretch>
          </a:blipFill>
        </p:spPr>
        <p:txBody>
          <a:bodyPr wrap="square" lIns="0" tIns="0" rIns="0" bIns="0" rtlCol="0"/>
          <a:lstStyle/>
          <a:p>
            <a:endParaRPr/>
          </a:p>
        </p:txBody>
      </p:sp>
      <p:sp>
        <p:nvSpPr>
          <p:cNvPr id="32" name="object 32"/>
          <p:cNvSpPr/>
          <p:nvPr/>
        </p:nvSpPr>
        <p:spPr>
          <a:xfrm>
            <a:off x="1470660" y="4652771"/>
            <a:ext cx="304800" cy="863980"/>
          </a:xfrm>
          <a:prstGeom prst="rect">
            <a:avLst/>
          </a:prstGeom>
          <a:blipFill>
            <a:blip r:embed="rId18" cstate="print"/>
            <a:stretch>
              <a:fillRect/>
            </a:stretch>
          </a:blipFill>
        </p:spPr>
        <p:txBody>
          <a:bodyPr wrap="square" lIns="0" tIns="0" rIns="0" bIns="0" rtlCol="0"/>
          <a:lstStyle/>
          <a:p>
            <a:endParaRPr/>
          </a:p>
        </p:txBody>
      </p:sp>
      <p:sp>
        <p:nvSpPr>
          <p:cNvPr id="33" name="object 33"/>
          <p:cNvSpPr/>
          <p:nvPr/>
        </p:nvSpPr>
        <p:spPr>
          <a:xfrm>
            <a:off x="7569707" y="3794759"/>
            <a:ext cx="304800" cy="883919"/>
          </a:xfrm>
          <a:prstGeom prst="rect">
            <a:avLst/>
          </a:prstGeom>
          <a:blipFill>
            <a:blip r:embed="rId1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399526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6" name="Content Placeholder 35">
            <a:extLst>
              <a:ext uri="{FF2B5EF4-FFF2-40B4-BE49-F238E27FC236}">
                <a16:creationId xmlns:a16="http://schemas.microsoft.com/office/drawing/2014/main" id="{12CD25F4-B8AC-5842-970E-F92F24979EDA}"/>
              </a:ext>
            </a:extLst>
          </p:cNvPr>
          <p:cNvSpPr>
            <a:spLocks noGrp="1"/>
          </p:cNvSpPr>
          <p:nvPr>
            <p:ph idx="1"/>
          </p:nvPr>
        </p:nvSpPr>
        <p:spPr>
          <a:xfrm>
            <a:off x="838200" y="1825625"/>
            <a:ext cx="10515600" cy="4351338"/>
          </a:xfrm>
        </p:spPr>
        <p:txBody>
          <a:bodyPr>
            <a:normAutofit/>
          </a:bodyPr>
          <a:lstStyle/>
          <a:p>
            <a:pPr marL="0" indent="0">
              <a:buNone/>
            </a:pPr>
            <a:r>
              <a:rPr lang="en-US" sz="2000" dirty="0"/>
              <a:t>Neutral’s path to ground with a lot of resistance</a:t>
            </a:r>
          </a:p>
          <a:p>
            <a:endParaRPr lang="en-US" sz="2000"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7444740" y="3422903"/>
            <a:ext cx="784859" cy="280416"/>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557783" y="4142232"/>
            <a:ext cx="8990076" cy="1120140"/>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496823" y="5262371"/>
            <a:ext cx="9051036" cy="768095"/>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7319771" y="4090415"/>
            <a:ext cx="310896" cy="871728"/>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6883907" y="5045964"/>
            <a:ext cx="643255" cy="748665"/>
          </a:xfrm>
          <a:custGeom>
            <a:avLst/>
            <a:gdLst/>
            <a:ahLst/>
            <a:cxnLst/>
            <a:rect l="l" t="t" r="r" b="b"/>
            <a:pathLst>
              <a:path w="643254" h="748664">
                <a:moveTo>
                  <a:pt x="160782" y="558101"/>
                </a:moveTo>
                <a:lnTo>
                  <a:pt x="0" y="653186"/>
                </a:lnTo>
                <a:lnTo>
                  <a:pt x="160782" y="748284"/>
                </a:lnTo>
                <a:lnTo>
                  <a:pt x="160782" y="733577"/>
                </a:lnTo>
                <a:lnTo>
                  <a:pt x="361696" y="733577"/>
                </a:lnTo>
                <a:lnTo>
                  <a:pt x="407349" y="729894"/>
                </a:lnTo>
                <a:lnTo>
                  <a:pt x="450656" y="719233"/>
                </a:lnTo>
                <a:lnTo>
                  <a:pt x="491037" y="702172"/>
                </a:lnTo>
                <a:lnTo>
                  <a:pt x="527913" y="679292"/>
                </a:lnTo>
                <a:lnTo>
                  <a:pt x="560704" y="651171"/>
                </a:lnTo>
                <a:lnTo>
                  <a:pt x="588832" y="618390"/>
                </a:lnTo>
                <a:lnTo>
                  <a:pt x="611718" y="581527"/>
                </a:lnTo>
                <a:lnTo>
                  <a:pt x="615409" y="572795"/>
                </a:lnTo>
                <a:lnTo>
                  <a:pt x="160782" y="572795"/>
                </a:lnTo>
                <a:lnTo>
                  <a:pt x="160782" y="558101"/>
                </a:lnTo>
                <a:close/>
              </a:path>
              <a:path w="643254" h="748664">
                <a:moveTo>
                  <a:pt x="643127" y="0"/>
                </a:moveTo>
                <a:lnTo>
                  <a:pt x="482346" y="0"/>
                </a:lnTo>
                <a:lnTo>
                  <a:pt x="482346" y="452247"/>
                </a:lnTo>
                <a:lnTo>
                  <a:pt x="472870" y="499157"/>
                </a:lnTo>
                <a:lnTo>
                  <a:pt x="447024" y="537476"/>
                </a:lnTo>
                <a:lnTo>
                  <a:pt x="408676" y="563318"/>
                </a:lnTo>
                <a:lnTo>
                  <a:pt x="361696" y="572795"/>
                </a:lnTo>
                <a:lnTo>
                  <a:pt x="615409" y="572795"/>
                </a:lnTo>
                <a:lnTo>
                  <a:pt x="628782" y="541163"/>
                </a:lnTo>
                <a:lnTo>
                  <a:pt x="639445" y="497876"/>
                </a:lnTo>
                <a:lnTo>
                  <a:pt x="643127" y="452247"/>
                </a:lnTo>
                <a:lnTo>
                  <a:pt x="643127" y="0"/>
                </a:lnTo>
                <a:close/>
              </a:path>
            </a:pathLst>
          </a:custGeom>
          <a:solidFill>
            <a:srgbClr val="FFFF00"/>
          </a:solidFill>
        </p:spPr>
        <p:txBody>
          <a:bodyPr wrap="square" lIns="0" tIns="0" rIns="0" bIns="0" rtlCol="0"/>
          <a:lstStyle/>
          <a:p>
            <a:endParaRPr/>
          </a:p>
        </p:txBody>
      </p:sp>
      <p:sp>
        <p:nvSpPr>
          <p:cNvPr id="29" name="object 29"/>
          <p:cNvSpPr/>
          <p:nvPr/>
        </p:nvSpPr>
        <p:spPr>
          <a:xfrm>
            <a:off x="6883907" y="5045964"/>
            <a:ext cx="643255" cy="748665"/>
          </a:xfrm>
          <a:custGeom>
            <a:avLst/>
            <a:gdLst/>
            <a:ahLst/>
            <a:cxnLst/>
            <a:rect l="l" t="t" r="r" b="b"/>
            <a:pathLst>
              <a:path w="643254" h="748664">
                <a:moveTo>
                  <a:pt x="643127" y="0"/>
                </a:moveTo>
                <a:lnTo>
                  <a:pt x="643127" y="452247"/>
                </a:lnTo>
                <a:lnTo>
                  <a:pt x="639445" y="497876"/>
                </a:lnTo>
                <a:lnTo>
                  <a:pt x="628782" y="541163"/>
                </a:lnTo>
                <a:lnTo>
                  <a:pt x="611718" y="581527"/>
                </a:lnTo>
                <a:lnTo>
                  <a:pt x="588832" y="618390"/>
                </a:lnTo>
                <a:lnTo>
                  <a:pt x="560704" y="651171"/>
                </a:lnTo>
                <a:lnTo>
                  <a:pt x="527913" y="679292"/>
                </a:lnTo>
                <a:lnTo>
                  <a:pt x="491037" y="702172"/>
                </a:lnTo>
                <a:lnTo>
                  <a:pt x="450656" y="719233"/>
                </a:lnTo>
                <a:lnTo>
                  <a:pt x="407349" y="729894"/>
                </a:lnTo>
                <a:lnTo>
                  <a:pt x="361696" y="733577"/>
                </a:lnTo>
                <a:lnTo>
                  <a:pt x="160782" y="733577"/>
                </a:lnTo>
                <a:lnTo>
                  <a:pt x="160782" y="748284"/>
                </a:lnTo>
                <a:lnTo>
                  <a:pt x="0" y="653186"/>
                </a:lnTo>
                <a:lnTo>
                  <a:pt x="160782" y="558101"/>
                </a:lnTo>
                <a:lnTo>
                  <a:pt x="160782" y="572795"/>
                </a:lnTo>
                <a:lnTo>
                  <a:pt x="361696" y="572795"/>
                </a:lnTo>
                <a:lnTo>
                  <a:pt x="408676" y="563318"/>
                </a:lnTo>
                <a:lnTo>
                  <a:pt x="447024" y="537476"/>
                </a:lnTo>
                <a:lnTo>
                  <a:pt x="472870" y="499157"/>
                </a:lnTo>
                <a:lnTo>
                  <a:pt x="482346" y="452247"/>
                </a:lnTo>
                <a:lnTo>
                  <a:pt x="482346" y="0"/>
                </a:lnTo>
                <a:lnTo>
                  <a:pt x="643127" y="0"/>
                </a:lnTo>
                <a:close/>
              </a:path>
            </a:pathLst>
          </a:custGeom>
          <a:ln w="15240">
            <a:solidFill>
              <a:srgbClr val="1F7CAC"/>
            </a:solidFill>
          </a:ln>
        </p:spPr>
        <p:txBody>
          <a:bodyPr wrap="square" lIns="0" tIns="0" rIns="0" bIns="0" rtlCol="0"/>
          <a:lstStyle/>
          <a:p>
            <a:endParaRPr/>
          </a:p>
        </p:txBody>
      </p:sp>
      <p:sp>
        <p:nvSpPr>
          <p:cNvPr id="30" name="object 30"/>
          <p:cNvSpPr/>
          <p:nvPr/>
        </p:nvSpPr>
        <p:spPr>
          <a:xfrm>
            <a:off x="5823203" y="5606796"/>
            <a:ext cx="853440" cy="304800"/>
          </a:xfrm>
          <a:prstGeom prst="rect">
            <a:avLst/>
          </a:prstGeom>
          <a:blipFill>
            <a:blip r:embed="rId14" cstate="print"/>
            <a:stretch>
              <a:fillRect/>
            </a:stretch>
          </a:blipFill>
        </p:spPr>
        <p:txBody>
          <a:bodyPr wrap="square" lIns="0" tIns="0" rIns="0" bIns="0" rtlCol="0"/>
          <a:lstStyle/>
          <a:p>
            <a:endParaRPr/>
          </a:p>
        </p:txBody>
      </p:sp>
      <p:sp>
        <p:nvSpPr>
          <p:cNvPr id="31" name="object 31"/>
          <p:cNvSpPr/>
          <p:nvPr/>
        </p:nvSpPr>
        <p:spPr>
          <a:xfrm>
            <a:off x="4626864" y="5602223"/>
            <a:ext cx="853439" cy="304800"/>
          </a:xfrm>
          <a:prstGeom prst="rect">
            <a:avLst/>
          </a:prstGeom>
          <a:blipFill>
            <a:blip r:embed="rId14" cstate="print"/>
            <a:stretch>
              <a:fillRect/>
            </a:stretch>
          </a:blipFill>
        </p:spPr>
        <p:txBody>
          <a:bodyPr wrap="square" lIns="0" tIns="0" rIns="0" bIns="0" rtlCol="0"/>
          <a:lstStyle/>
          <a:p>
            <a:endParaRPr/>
          </a:p>
        </p:txBody>
      </p:sp>
      <p:sp>
        <p:nvSpPr>
          <p:cNvPr id="32" name="object 32"/>
          <p:cNvSpPr/>
          <p:nvPr/>
        </p:nvSpPr>
        <p:spPr>
          <a:xfrm>
            <a:off x="3553967" y="5602223"/>
            <a:ext cx="853439" cy="304800"/>
          </a:xfrm>
          <a:prstGeom prst="rect">
            <a:avLst/>
          </a:prstGeom>
          <a:blipFill>
            <a:blip r:embed="rId14" cstate="print"/>
            <a:stretch>
              <a:fillRect/>
            </a:stretch>
          </a:blipFill>
        </p:spPr>
        <p:txBody>
          <a:bodyPr wrap="square" lIns="0" tIns="0" rIns="0" bIns="0" rtlCol="0"/>
          <a:lstStyle/>
          <a:p>
            <a:endParaRPr/>
          </a:p>
        </p:txBody>
      </p:sp>
      <p:sp>
        <p:nvSpPr>
          <p:cNvPr id="33" name="object 33"/>
          <p:cNvSpPr/>
          <p:nvPr/>
        </p:nvSpPr>
        <p:spPr>
          <a:xfrm>
            <a:off x="1470660" y="4652771"/>
            <a:ext cx="304800" cy="863980"/>
          </a:xfrm>
          <a:prstGeom prst="rect">
            <a:avLst/>
          </a:prstGeom>
          <a:blipFill>
            <a:blip r:embed="rId18" cstate="print"/>
            <a:stretch>
              <a:fillRect/>
            </a:stretch>
          </a:blipFill>
        </p:spPr>
        <p:txBody>
          <a:bodyPr wrap="square" lIns="0" tIns="0" rIns="0" bIns="0" rtlCol="0"/>
          <a:lstStyle/>
          <a:p>
            <a:endParaRPr/>
          </a:p>
        </p:txBody>
      </p:sp>
      <p:sp>
        <p:nvSpPr>
          <p:cNvPr id="34" name="object 34"/>
          <p:cNvSpPr/>
          <p:nvPr/>
        </p:nvSpPr>
        <p:spPr>
          <a:xfrm>
            <a:off x="7569707" y="3794759"/>
            <a:ext cx="304800" cy="883919"/>
          </a:xfrm>
          <a:prstGeom prst="rect">
            <a:avLst/>
          </a:prstGeom>
          <a:blipFill>
            <a:blip r:embed="rId1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032896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7" name="Content Placeholder 36">
            <a:extLst>
              <a:ext uri="{FF2B5EF4-FFF2-40B4-BE49-F238E27FC236}">
                <a16:creationId xmlns:a16="http://schemas.microsoft.com/office/drawing/2014/main" id="{071BE4D6-17D3-1348-B120-2EA9D982CE94}"/>
              </a:ext>
            </a:extLst>
          </p:cNvPr>
          <p:cNvSpPr>
            <a:spLocks noGrp="1"/>
          </p:cNvSpPr>
          <p:nvPr>
            <p:ph idx="1"/>
          </p:nvPr>
        </p:nvSpPr>
        <p:spPr>
          <a:xfrm>
            <a:off x="838200" y="1825625"/>
            <a:ext cx="10515600" cy="4351338"/>
          </a:xfrm>
        </p:spPr>
        <p:txBody>
          <a:bodyPr>
            <a:normAutofit/>
          </a:bodyPr>
          <a:lstStyle/>
          <a:p>
            <a:pPr marL="0" indent="0">
              <a:buNone/>
            </a:pPr>
            <a:r>
              <a:rPr lang="en-US" sz="2000" dirty="0"/>
              <a:t>Neutral’s path to ground with a lot of resistance</a:t>
            </a:r>
          </a:p>
          <a:p>
            <a:endParaRPr lang="en-US" sz="2000"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7444740" y="3422903"/>
            <a:ext cx="784859" cy="280416"/>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557783" y="4142232"/>
            <a:ext cx="8990076" cy="1120140"/>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496823" y="5262371"/>
            <a:ext cx="9051036" cy="768095"/>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7319771" y="4090415"/>
            <a:ext cx="310896" cy="871728"/>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6883907" y="5045964"/>
            <a:ext cx="643255" cy="748665"/>
          </a:xfrm>
          <a:custGeom>
            <a:avLst/>
            <a:gdLst/>
            <a:ahLst/>
            <a:cxnLst/>
            <a:rect l="l" t="t" r="r" b="b"/>
            <a:pathLst>
              <a:path w="643254" h="748664">
                <a:moveTo>
                  <a:pt x="160782" y="558101"/>
                </a:moveTo>
                <a:lnTo>
                  <a:pt x="0" y="653186"/>
                </a:lnTo>
                <a:lnTo>
                  <a:pt x="160782" y="748284"/>
                </a:lnTo>
                <a:lnTo>
                  <a:pt x="160782" y="733577"/>
                </a:lnTo>
                <a:lnTo>
                  <a:pt x="361696" y="733577"/>
                </a:lnTo>
                <a:lnTo>
                  <a:pt x="407349" y="729894"/>
                </a:lnTo>
                <a:lnTo>
                  <a:pt x="450656" y="719233"/>
                </a:lnTo>
                <a:lnTo>
                  <a:pt x="491037" y="702172"/>
                </a:lnTo>
                <a:lnTo>
                  <a:pt x="527913" y="679292"/>
                </a:lnTo>
                <a:lnTo>
                  <a:pt x="560704" y="651171"/>
                </a:lnTo>
                <a:lnTo>
                  <a:pt x="588832" y="618390"/>
                </a:lnTo>
                <a:lnTo>
                  <a:pt x="611718" y="581527"/>
                </a:lnTo>
                <a:lnTo>
                  <a:pt x="615409" y="572795"/>
                </a:lnTo>
                <a:lnTo>
                  <a:pt x="160782" y="572795"/>
                </a:lnTo>
                <a:lnTo>
                  <a:pt x="160782" y="558101"/>
                </a:lnTo>
                <a:close/>
              </a:path>
              <a:path w="643254" h="748664">
                <a:moveTo>
                  <a:pt x="643127" y="0"/>
                </a:moveTo>
                <a:lnTo>
                  <a:pt x="482346" y="0"/>
                </a:lnTo>
                <a:lnTo>
                  <a:pt x="482346" y="452247"/>
                </a:lnTo>
                <a:lnTo>
                  <a:pt x="472870" y="499157"/>
                </a:lnTo>
                <a:lnTo>
                  <a:pt x="447024" y="537476"/>
                </a:lnTo>
                <a:lnTo>
                  <a:pt x="408676" y="563318"/>
                </a:lnTo>
                <a:lnTo>
                  <a:pt x="361696" y="572795"/>
                </a:lnTo>
                <a:lnTo>
                  <a:pt x="615409" y="572795"/>
                </a:lnTo>
                <a:lnTo>
                  <a:pt x="628782" y="541163"/>
                </a:lnTo>
                <a:lnTo>
                  <a:pt x="639445" y="497876"/>
                </a:lnTo>
                <a:lnTo>
                  <a:pt x="643127" y="452247"/>
                </a:lnTo>
                <a:lnTo>
                  <a:pt x="643127" y="0"/>
                </a:lnTo>
                <a:close/>
              </a:path>
            </a:pathLst>
          </a:custGeom>
          <a:solidFill>
            <a:srgbClr val="FFFF00"/>
          </a:solidFill>
        </p:spPr>
        <p:txBody>
          <a:bodyPr wrap="square" lIns="0" tIns="0" rIns="0" bIns="0" rtlCol="0"/>
          <a:lstStyle/>
          <a:p>
            <a:endParaRPr/>
          </a:p>
        </p:txBody>
      </p:sp>
      <p:sp>
        <p:nvSpPr>
          <p:cNvPr id="29" name="object 29"/>
          <p:cNvSpPr/>
          <p:nvPr/>
        </p:nvSpPr>
        <p:spPr>
          <a:xfrm>
            <a:off x="6883907" y="5045964"/>
            <a:ext cx="643255" cy="748665"/>
          </a:xfrm>
          <a:custGeom>
            <a:avLst/>
            <a:gdLst/>
            <a:ahLst/>
            <a:cxnLst/>
            <a:rect l="l" t="t" r="r" b="b"/>
            <a:pathLst>
              <a:path w="643254" h="748664">
                <a:moveTo>
                  <a:pt x="643127" y="0"/>
                </a:moveTo>
                <a:lnTo>
                  <a:pt x="643127" y="452247"/>
                </a:lnTo>
                <a:lnTo>
                  <a:pt x="639445" y="497876"/>
                </a:lnTo>
                <a:lnTo>
                  <a:pt x="628782" y="541163"/>
                </a:lnTo>
                <a:lnTo>
                  <a:pt x="611718" y="581527"/>
                </a:lnTo>
                <a:lnTo>
                  <a:pt x="588832" y="618390"/>
                </a:lnTo>
                <a:lnTo>
                  <a:pt x="560704" y="651171"/>
                </a:lnTo>
                <a:lnTo>
                  <a:pt x="527913" y="679292"/>
                </a:lnTo>
                <a:lnTo>
                  <a:pt x="491037" y="702172"/>
                </a:lnTo>
                <a:lnTo>
                  <a:pt x="450656" y="719233"/>
                </a:lnTo>
                <a:lnTo>
                  <a:pt x="407349" y="729894"/>
                </a:lnTo>
                <a:lnTo>
                  <a:pt x="361696" y="733577"/>
                </a:lnTo>
                <a:lnTo>
                  <a:pt x="160782" y="733577"/>
                </a:lnTo>
                <a:lnTo>
                  <a:pt x="160782" y="748284"/>
                </a:lnTo>
                <a:lnTo>
                  <a:pt x="0" y="653186"/>
                </a:lnTo>
                <a:lnTo>
                  <a:pt x="160782" y="558101"/>
                </a:lnTo>
                <a:lnTo>
                  <a:pt x="160782" y="572795"/>
                </a:lnTo>
                <a:lnTo>
                  <a:pt x="361696" y="572795"/>
                </a:lnTo>
                <a:lnTo>
                  <a:pt x="408676" y="563318"/>
                </a:lnTo>
                <a:lnTo>
                  <a:pt x="447024" y="537476"/>
                </a:lnTo>
                <a:lnTo>
                  <a:pt x="472870" y="499157"/>
                </a:lnTo>
                <a:lnTo>
                  <a:pt x="482346" y="452247"/>
                </a:lnTo>
                <a:lnTo>
                  <a:pt x="482346" y="0"/>
                </a:lnTo>
                <a:lnTo>
                  <a:pt x="643127" y="0"/>
                </a:lnTo>
                <a:close/>
              </a:path>
            </a:pathLst>
          </a:custGeom>
          <a:ln w="15240">
            <a:solidFill>
              <a:srgbClr val="1F7CAC"/>
            </a:solidFill>
          </a:ln>
        </p:spPr>
        <p:txBody>
          <a:bodyPr wrap="square" lIns="0" tIns="0" rIns="0" bIns="0" rtlCol="0"/>
          <a:lstStyle/>
          <a:p>
            <a:endParaRPr/>
          </a:p>
        </p:txBody>
      </p:sp>
      <p:sp>
        <p:nvSpPr>
          <p:cNvPr id="30" name="object 30"/>
          <p:cNvSpPr/>
          <p:nvPr/>
        </p:nvSpPr>
        <p:spPr>
          <a:xfrm>
            <a:off x="5823203" y="5606796"/>
            <a:ext cx="853440" cy="304800"/>
          </a:xfrm>
          <a:prstGeom prst="rect">
            <a:avLst/>
          </a:prstGeom>
          <a:blipFill>
            <a:blip r:embed="rId14" cstate="print"/>
            <a:stretch>
              <a:fillRect/>
            </a:stretch>
          </a:blipFill>
        </p:spPr>
        <p:txBody>
          <a:bodyPr wrap="square" lIns="0" tIns="0" rIns="0" bIns="0" rtlCol="0"/>
          <a:lstStyle/>
          <a:p>
            <a:endParaRPr/>
          </a:p>
        </p:txBody>
      </p:sp>
      <p:sp>
        <p:nvSpPr>
          <p:cNvPr id="31" name="object 31"/>
          <p:cNvSpPr/>
          <p:nvPr/>
        </p:nvSpPr>
        <p:spPr>
          <a:xfrm>
            <a:off x="4626864" y="5602223"/>
            <a:ext cx="853439" cy="304800"/>
          </a:xfrm>
          <a:prstGeom prst="rect">
            <a:avLst/>
          </a:prstGeom>
          <a:blipFill>
            <a:blip r:embed="rId14" cstate="print"/>
            <a:stretch>
              <a:fillRect/>
            </a:stretch>
          </a:blipFill>
        </p:spPr>
        <p:txBody>
          <a:bodyPr wrap="square" lIns="0" tIns="0" rIns="0" bIns="0" rtlCol="0"/>
          <a:lstStyle/>
          <a:p>
            <a:endParaRPr/>
          </a:p>
        </p:txBody>
      </p:sp>
      <p:sp>
        <p:nvSpPr>
          <p:cNvPr id="32" name="object 32"/>
          <p:cNvSpPr/>
          <p:nvPr/>
        </p:nvSpPr>
        <p:spPr>
          <a:xfrm>
            <a:off x="3553967" y="5602223"/>
            <a:ext cx="853439" cy="304800"/>
          </a:xfrm>
          <a:prstGeom prst="rect">
            <a:avLst/>
          </a:prstGeom>
          <a:blipFill>
            <a:blip r:embed="rId14" cstate="print"/>
            <a:stretch>
              <a:fillRect/>
            </a:stretch>
          </a:blipFill>
        </p:spPr>
        <p:txBody>
          <a:bodyPr wrap="square" lIns="0" tIns="0" rIns="0" bIns="0" rtlCol="0"/>
          <a:lstStyle/>
          <a:p>
            <a:endParaRPr/>
          </a:p>
        </p:txBody>
      </p:sp>
      <p:sp>
        <p:nvSpPr>
          <p:cNvPr id="33" name="object 33"/>
          <p:cNvSpPr/>
          <p:nvPr/>
        </p:nvSpPr>
        <p:spPr>
          <a:xfrm>
            <a:off x="2590800" y="5612891"/>
            <a:ext cx="853439" cy="304800"/>
          </a:xfrm>
          <a:prstGeom prst="rect">
            <a:avLst/>
          </a:prstGeom>
          <a:blipFill>
            <a:blip r:embed="rId14" cstate="print"/>
            <a:stretch>
              <a:fillRect/>
            </a:stretch>
          </a:blipFill>
        </p:spPr>
        <p:txBody>
          <a:bodyPr wrap="square" lIns="0" tIns="0" rIns="0" bIns="0" rtlCol="0"/>
          <a:lstStyle/>
          <a:p>
            <a:endParaRPr/>
          </a:p>
        </p:txBody>
      </p:sp>
      <p:sp>
        <p:nvSpPr>
          <p:cNvPr id="34" name="object 34"/>
          <p:cNvSpPr/>
          <p:nvPr/>
        </p:nvSpPr>
        <p:spPr>
          <a:xfrm>
            <a:off x="1470660" y="4652771"/>
            <a:ext cx="304800" cy="863980"/>
          </a:xfrm>
          <a:prstGeom prst="rect">
            <a:avLst/>
          </a:prstGeom>
          <a:blipFill>
            <a:blip r:embed="rId18" cstate="print"/>
            <a:stretch>
              <a:fillRect/>
            </a:stretch>
          </a:blipFill>
        </p:spPr>
        <p:txBody>
          <a:bodyPr wrap="square" lIns="0" tIns="0" rIns="0" bIns="0" rtlCol="0"/>
          <a:lstStyle/>
          <a:p>
            <a:endParaRPr/>
          </a:p>
        </p:txBody>
      </p:sp>
      <p:sp>
        <p:nvSpPr>
          <p:cNvPr id="35" name="object 35"/>
          <p:cNvSpPr/>
          <p:nvPr/>
        </p:nvSpPr>
        <p:spPr>
          <a:xfrm>
            <a:off x="7569707" y="3794759"/>
            <a:ext cx="304800" cy="883919"/>
          </a:xfrm>
          <a:prstGeom prst="rect">
            <a:avLst/>
          </a:prstGeom>
          <a:blipFill>
            <a:blip r:embed="rId1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304130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38" name="Content Placeholder 37">
            <a:extLst>
              <a:ext uri="{FF2B5EF4-FFF2-40B4-BE49-F238E27FC236}">
                <a16:creationId xmlns:a16="http://schemas.microsoft.com/office/drawing/2014/main" id="{7CE48CCE-2B38-8041-A729-ABA29544C794}"/>
              </a:ext>
            </a:extLst>
          </p:cNvPr>
          <p:cNvSpPr>
            <a:spLocks noGrp="1"/>
          </p:cNvSpPr>
          <p:nvPr>
            <p:ph idx="1"/>
          </p:nvPr>
        </p:nvSpPr>
        <p:spPr>
          <a:xfrm>
            <a:off x="838200" y="1825625"/>
            <a:ext cx="10515600" cy="4351338"/>
          </a:xfrm>
        </p:spPr>
        <p:txBody>
          <a:bodyPr>
            <a:normAutofit/>
          </a:bodyPr>
          <a:lstStyle/>
          <a:p>
            <a:pPr marL="0" indent="0">
              <a:buNone/>
            </a:pPr>
            <a:r>
              <a:rPr lang="en-US" sz="2000" dirty="0"/>
              <a:t>Neutral’s path to ground with a lot of resistance</a:t>
            </a:r>
          </a:p>
          <a:p>
            <a:pPr marL="0" indent="0">
              <a:buNone/>
            </a:pPr>
            <a:endParaRPr lang="en-US" sz="2000"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7444740" y="3422903"/>
            <a:ext cx="784859" cy="280416"/>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557783" y="4142232"/>
            <a:ext cx="8990076" cy="1120140"/>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496823" y="5262371"/>
            <a:ext cx="9051036" cy="768095"/>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7319771" y="4090415"/>
            <a:ext cx="310896" cy="871728"/>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6883907" y="5045964"/>
            <a:ext cx="643255" cy="748665"/>
          </a:xfrm>
          <a:custGeom>
            <a:avLst/>
            <a:gdLst/>
            <a:ahLst/>
            <a:cxnLst/>
            <a:rect l="l" t="t" r="r" b="b"/>
            <a:pathLst>
              <a:path w="643254" h="748664">
                <a:moveTo>
                  <a:pt x="160782" y="558101"/>
                </a:moveTo>
                <a:lnTo>
                  <a:pt x="0" y="653186"/>
                </a:lnTo>
                <a:lnTo>
                  <a:pt x="160782" y="748284"/>
                </a:lnTo>
                <a:lnTo>
                  <a:pt x="160782" y="733577"/>
                </a:lnTo>
                <a:lnTo>
                  <a:pt x="361696" y="733577"/>
                </a:lnTo>
                <a:lnTo>
                  <a:pt x="407349" y="729894"/>
                </a:lnTo>
                <a:lnTo>
                  <a:pt x="450656" y="719233"/>
                </a:lnTo>
                <a:lnTo>
                  <a:pt x="491037" y="702172"/>
                </a:lnTo>
                <a:lnTo>
                  <a:pt x="527913" y="679292"/>
                </a:lnTo>
                <a:lnTo>
                  <a:pt x="560704" y="651171"/>
                </a:lnTo>
                <a:lnTo>
                  <a:pt x="588832" y="618390"/>
                </a:lnTo>
                <a:lnTo>
                  <a:pt x="611718" y="581527"/>
                </a:lnTo>
                <a:lnTo>
                  <a:pt x="615409" y="572795"/>
                </a:lnTo>
                <a:lnTo>
                  <a:pt x="160782" y="572795"/>
                </a:lnTo>
                <a:lnTo>
                  <a:pt x="160782" y="558101"/>
                </a:lnTo>
                <a:close/>
              </a:path>
              <a:path w="643254" h="748664">
                <a:moveTo>
                  <a:pt x="643127" y="0"/>
                </a:moveTo>
                <a:lnTo>
                  <a:pt x="482346" y="0"/>
                </a:lnTo>
                <a:lnTo>
                  <a:pt x="482346" y="452247"/>
                </a:lnTo>
                <a:lnTo>
                  <a:pt x="472870" y="499157"/>
                </a:lnTo>
                <a:lnTo>
                  <a:pt x="447024" y="537476"/>
                </a:lnTo>
                <a:lnTo>
                  <a:pt x="408676" y="563318"/>
                </a:lnTo>
                <a:lnTo>
                  <a:pt x="361696" y="572795"/>
                </a:lnTo>
                <a:lnTo>
                  <a:pt x="615409" y="572795"/>
                </a:lnTo>
                <a:lnTo>
                  <a:pt x="628782" y="541163"/>
                </a:lnTo>
                <a:lnTo>
                  <a:pt x="639445" y="497876"/>
                </a:lnTo>
                <a:lnTo>
                  <a:pt x="643127" y="452247"/>
                </a:lnTo>
                <a:lnTo>
                  <a:pt x="643127" y="0"/>
                </a:lnTo>
                <a:close/>
              </a:path>
            </a:pathLst>
          </a:custGeom>
          <a:solidFill>
            <a:srgbClr val="FFFF00"/>
          </a:solidFill>
        </p:spPr>
        <p:txBody>
          <a:bodyPr wrap="square" lIns="0" tIns="0" rIns="0" bIns="0" rtlCol="0"/>
          <a:lstStyle/>
          <a:p>
            <a:endParaRPr/>
          </a:p>
        </p:txBody>
      </p:sp>
      <p:sp>
        <p:nvSpPr>
          <p:cNvPr id="29" name="object 29"/>
          <p:cNvSpPr/>
          <p:nvPr/>
        </p:nvSpPr>
        <p:spPr>
          <a:xfrm>
            <a:off x="6883907" y="5045964"/>
            <a:ext cx="643255" cy="748665"/>
          </a:xfrm>
          <a:custGeom>
            <a:avLst/>
            <a:gdLst/>
            <a:ahLst/>
            <a:cxnLst/>
            <a:rect l="l" t="t" r="r" b="b"/>
            <a:pathLst>
              <a:path w="643254" h="748664">
                <a:moveTo>
                  <a:pt x="643127" y="0"/>
                </a:moveTo>
                <a:lnTo>
                  <a:pt x="643127" y="452247"/>
                </a:lnTo>
                <a:lnTo>
                  <a:pt x="639445" y="497876"/>
                </a:lnTo>
                <a:lnTo>
                  <a:pt x="628782" y="541163"/>
                </a:lnTo>
                <a:lnTo>
                  <a:pt x="611718" y="581527"/>
                </a:lnTo>
                <a:lnTo>
                  <a:pt x="588832" y="618390"/>
                </a:lnTo>
                <a:lnTo>
                  <a:pt x="560704" y="651171"/>
                </a:lnTo>
                <a:lnTo>
                  <a:pt x="527913" y="679292"/>
                </a:lnTo>
                <a:lnTo>
                  <a:pt x="491037" y="702172"/>
                </a:lnTo>
                <a:lnTo>
                  <a:pt x="450656" y="719233"/>
                </a:lnTo>
                <a:lnTo>
                  <a:pt x="407349" y="729894"/>
                </a:lnTo>
                <a:lnTo>
                  <a:pt x="361696" y="733577"/>
                </a:lnTo>
                <a:lnTo>
                  <a:pt x="160782" y="733577"/>
                </a:lnTo>
                <a:lnTo>
                  <a:pt x="160782" y="748284"/>
                </a:lnTo>
                <a:lnTo>
                  <a:pt x="0" y="653186"/>
                </a:lnTo>
                <a:lnTo>
                  <a:pt x="160782" y="558101"/>
                </a:lnTo>
                <a:lnTo>
                  <a:pt x="160782" y="572795"/>
                </a:lnTo>
                <a:lnTo>
                  <a:pt x="361696" y="572795"/>
                </a:lnTo>
                <a:lnTo>
                  <a:pt x="408676" y="563318"/>
                </a:lnTo>
                <a:lnTo>
                  <a:pt x="447024" y="537476"/>
                </a:lnTo>
                <a:lnTo>
                  <a:pt x="472870" y="499157"/>
                </a:lnTo>
                <a:lnTo>
                  <a:pt x="482346" y="452247"/>
                </a:lnTo>
                <a:lnTo>
                  <a:pt x="482346" y="0"/>
                </a:lnTo>
                <a:lnTo>
                  <a:pt x="643127" y="0"/>
                </a:lnTo>
                <a:close/>
              </a:path>
            </a:pathLst>
          </a:custGeom>
          <a:ln w="15240">
            <a:solidFill>
              <a:srgbClr val="1F7CAC"/>
            </a:solidFill>
          </a:ln>
        </p:spPr>
        <p:txBody>
          <a:bodyPr wrap="square" lIns="0" tIns="0" rIns="0" bIns="0" rtlCol="0"/>
          <a:lstStyle/>
          <a:p>
            <a:endParaRPr/>
          </a:p>
        </p:txBody>
      </p:sp>
      <p:sp>
        <p:nvSpPr>
          <p:cNvPr id="30" name="object 30"/>
          <p:cNvSpPr/>
          <p:nvPr/>
        </p:nvSpPr>
        <p:spPr>
          <a:xfrm>
            <a:off x="5823203" y="5606796"/>
            <a:ext cx="853440" cy="304800"/>
          </a:xfrm>
          <a:prstGeom prst="rect">
            <a:avLst/>
          </a:prstGeom>
          <a:blipFill>
            <a:blip r:embed="rId14" cstate="print"/>
            <a:stretch>
              <a:fillRect/>
            </a:stretch>
          </a:blipFill>
        </p:spPr>
        <p:txBody>
          <a:bodyPr wrap="square" lIns="0" tIns="0" rIns="0" bIns="0" rtlCol="0"/>
          <a:lstStyle/>
          <a:p>
            <a:endParaRPr/>
          </a:p>
        </p:txBody>
      </p:sp>
      <p:sp>
        <p:nvSpPr>
          <p:cNvPr id="31" name="object 31"/>
          <p:cNvSpPr/>
          <p:nvPr/>
        </p:nvSpPr>
        <p:spPr>
          <a:xfrm>
            <a:off x="4626864" y="5602223"/>
            <a:ext cx="853439" cy="304800"/>
          </a:xfrm>
          <a:prstGeom prst="rect">
            <a:avLst/>
          </a:prstGeom>
          <a:blipFill>
            <a:blip r:embed="rId14" cstate="print"/>
            <a:stretch>
              <a:fillRect/>
            </a:stretch>
          </a:blipFill>
        </p:spPr>
        <p:txBody>
          <a:bodyPr wrap="square" lIns="0" tIns="0" rIns="0" bIns="0" rtlCol="0"/>
          <a:lstStyle/>
          <a:p>
            <a:endParaRPr/>
          </a:p>
        </p:txBody>
      </p:sp>
      <p:sp>
        <p:nvSpPr>
          <p:cNvPr id="32" name="object 32"/>
          <p:cNvSpPr/>
          <p:nvPr/>
        </p:nvSpPr>
        <p:spPr>
          <a:xfrm>
            <a:off x="3553967" y="5602223"/>
            <a:ext cx="853439" cy="304800"/>
          </a:xfrm>
          <a:prstGeom prst="rect">
            <a:avLst/>
          </a:prstGeom>
          <a:blipFill>
            <a:blip r:embed="rId14" cstate="print"/>
            <a:stretch>
              <a:fillRect/>
            </a:stretch>
          </a:blipFill>
        </p:spPr>
        <p:txBody>
          <a:bodyPr wrap="square" lIns="0" tIns="0" rIns="0" bIns="0" rtlCol="0"/>
          <a:lstStyle/>
          <a:p>
            <a:endParaRPr/>
          </a:p>
        </p:txBody>
      </p:sp>
      <p:sp>
        <p:nvSpPr>
          <p:cNvPr id="33" name="object 33"/>
          <p:cNvSpPr/>
          <p:nvPr/>
        </p:nvSpPr>
        <p:spPr>
          <a:xfrm>
            <a:off x="2590800" y="5612891"/>
            <a:ext cx="853439" cy="304800"/>
          </a:xfrm>
          <a:prstGeom prst="rect">
            <a:avLst/>
          </a:prstGeom>
          <a:blipFill>
            <a:blip r:embed="rId14" cstate="print"/>
            <a:stretch>
              <a:fillRect/>
            </a:stretch>
          </a:blipFill>
        </p:spPr>
        <p:txBody>
          <a:bodyPr wrap="square" lIns="0" tIns="0" rIns="0" bIns="0" rtlCol="0"/>
          <a:lstStyle/>
          <a:p>
            <a:endParaRPr/>
          </a:p>
        </p:txBody>
      </p:sp>
      <p:sp>
        <p:nvSpPr>
          <p:cNvPr id="34" name="object 34"/>
          <p:cNvSpPr/>
          <p:nvPr/>
        </p:nvSpPr>
        <p:spPr>
          <a:xfrm>
            <a:off x="1731264" y="5244084"/>
            <a:ext cx="768095" cy="665987"/>
          </a:xfrm>
          <a:prstGeom prst="rect">
            <a:avLst/>
          </a:prstGeom>
          <a:blipFill>
            <a:blip r:embed="rId18" cstate="print"/>
            <a:stretch>
              <a:fillRect/>
            </a:stretch>
          </a:blipFill>
        </p:spPr>
        <p:txBody>
          <a:bodyPr wrap="square" lIns="0" tIns="0" rIns="0" bIns="0" rtlCol="0"/>
          <a:lstStyle/>
          <a:p>
            <a:endParaRPr/>
          </a:p>
        </p:txBody>
      </p:sp>
      <p:sp>
        <p:nvSpPr>
          <p:cNvPr id="35" name="object 35"/>
          <p:cNvSpPr/>
          <p:nvPr/>
        </p:nvSpPr>
        <p:spPr>
          <a:xfrm>
            <a:off x="1470660" y="4652771"/>
            <a:ext cx="304800" cy="863980"/>
          </a:xfrm>
          <a:prstGeom prst="rect">
            <a:avLst/>
          </a:prstGeom>
          <a:blipFill>
            <a:blip r:embed="rId19" cstate="print"/>
            <a:stretch>
              <a:fillRect/>
            </a:stretch>
          </a:blipFill>
        </p:spPr>
        <p:txBody>
          <a:bodyPr wrap="square" lIns="0" tIns="0" rIns="0" bIns="0" rtlCol="0"/>
          <a:lstStyle/>
          <a:p>
            <a:endParaRPr/>
          </a:p>
        </p:txBody>
      </p:sp>
      <p:sp>
        <p:nvSpPr>
          <p:cNvPr id="36" name="object 36"/>
          <p:cNvSpPr/>
          <p:nvPr/>
        </p:nvSpPr>
        <p:spPr>
          <a:xfrm>
            <a:off x="7569707" y="3794759"/>
            <a:ext cx="304800" cy="883919"/>
          </a:xfrm>
          <a:prstGeom prst="rect">
            <a:avLst/>
          </a:prstGeom>
          <a:blipFill>
            <a:blip r:embed="rId20"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288275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40" name="Content Placeholder 39">
            <a:extLst>
              <a:ext uri="{FF2B5EF4-FFF2-40B4-BE49-F238E27FC236}">
                <a16:creationId xmlns:a16="http://schemas.microsoft.com/office/drawing/2014/main" id="{7B92F6D8-A686-FB4B-8B9A-F3D6F3429827}"/>
              </a:ext>
            </a:extLst>
          </p:cNvPr>
          <p:cNvSpPr>
            <a:spLocks noGrp="1"/>
          </p:cNvSpPr>
          <p:nvPr>
            <p:ph idx="1"/>
          </p:nvPr>
        </p:nvSpPr>
        <p:spPr>
          <a:xfrm>
            <a:off x="838200" y="1825625"/>
            <a:ext cx="10515600" cy="4351338"/>
          </a:xfrm>
        </p:spPr>
        <p:txBody>
          <a:bodyPr>
            <a:normAutofit/>
          </a:bodyPr>
          <a:lstStyle/>
          <a:p>
            <a:pPr marL="0" indent="0">
              <a:buNone/>
            </a:pPr>
            <a:r>
              <a:rPr lang="en-US" sz="2000" dirty="0"/>
              <a:t>The circuit is “Complete”</a:t>
            </a:r>
          </a:p>
          <a:p>
            <a:endParaRPr lang="en-US" sz="2000"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7444740" y="3422903"/>
            <a:ext cx="784859" cy="280416"/>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557783" y="4142232"/>
            <a:ext cx="8990076" cy="1120140"/>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496823" y="5262371"/>
            <a:ext cx="9051036" cy="768095"/>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7319771" y="4090415"/>
            <a:ext cx="310896" cy="871728"/>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1682495" y="4268723"/>
            <a:ext cx="231648" cy="652271"/>
          </a:xfrm>
          <a:prstGeom prst="rect">
            <a:avLst/>
          </a:prstGeom>
          <a:blipFill>
            <a:blip r:embed="rId18" cstate="print"/>
            <a:stretch>
              <a:fillRect/>
            </a:stretch>
          </a:blipFill>
        </p:spPr>
        <p:txBody>
          <a:bodyPr wrap="square" lIns="0" tIns="0" rIns="0" bIns="0" rtlCol="0"/>
          <a:lstStyle/>
          <a:p>
            <a:endParaRPr/>
          </a:p>
        </p:txBody>
      </p:sp>
      <p:sp>
        <p:nvSpPr>
          <p:cNvPr id="29" name="object 29"/>
          <p:cNvSpPr/>
          <p:nvPr/>
        </p:nvSpPr>
        <p:spPr>
          <a:xfrm>
            <a:off x="6883907" y="5045964"/>
            <a:ext cx="643255" cy="748665"/>
          </a:xfrm>
          <a:custGeom>
            <a:avLst/>
            <a:gdLst/>
            <a:ahLst/>
            <a:cxnLst/>
            <a:rect l="l" t="t" r="r" b="b"/>
            <a:pathLst>
              <a:path w="643254" h="748664">
                <a:moveTo>
                  <a:pt x="160782" y="558101"/>
                </a:moveTo>
                <a:lnTo>
                  <a:pt x="0" y="653186"/>
                </a:lnTo>
                <a:lnTo>
                  <a:pt x="160782" y="748284"/>
                </a:lnTo>
                <a:lnTo>
                  <a:pt x="160782" y="733577"/>
                </a:lnTo>
                <a:lnTo>
                  <a:pt x="361696" y="733577"/>
                </a:lnTo>
                <a:lnTo>
                  <a:pt x="407349" y="729894"/>
                </a:lnTo>
                <a:lnTo>
                  <a:pt x="450656" y="719233"/>
                </a:lnTo>
                <a:lnTo>
                  <a:pt x="491037" y="702172"/>
                </a:lnTo>
                <a:lnTo>
                  <a:pt x="527913" y="679292"/>
                </a:lnTo>
                <a:lnTo>
                  <a:pt x="560704" y="651171"/>
                </a:lnTo>
                <a:lnTo>
                  <a:pt x="588832" y="618390"/>
                </a:lnTo>
                <a:lnTo>
                  <a:pt x="611718" y="581527"/>
                </a:lnTo>
                <a:lnTo>
                  <a:pt x="615409" y="572795"/>
                </a:lnTo>
                <a:lnTo>
                  <a:pt x="160782" y="572795"/>
                </a:lnTo>
                <a:lnTo>
                  <a:pt x="160782" y="558101"/>
                </a:lnTo>
                <a:close/>
              </a:path>
              <a:path w="643254" h="748664">
                <a:moveTo>
                  <a:pt x="643127" y="0"/>
                </a:moveTo>
                <a:lnTo>
                  <a:pt x="482346" y="0"/>
                </a:lnTo>
                <a:lnTo>
                  <a:pt x="482346" y="452247"/>
                </a:lnTo>
                <a:lnTo>
                  <a:pt x="472870" y="499157"/>
                </a:lnTo>
                <a:lnTo>
                  <a:pt x="447024" y="537476"/>
                </a:lnTo>
                <a:lnTo>
                  <a:pt x="408676" y="563318"/>
                </a:lnTo>
                <a:lnTo>
                  <a:pt x="361696" y="572795"/>
                </a:lnTo>
                <a:lnTo>
                  <a:pt x="615409" y="572795"/>
                </a:lnTo>
                <a:lnTo>
                  <a:pt x="628782" y="541163"/>
                </a:lnTo>
                <a:lnTo>
                  <a:pt x="639445" y="497876"/>
                </a:lnTo>
                <a:lnTo>
                  <a:pt x="643127" y="452247"/>
                </a:lnTo>
                <a:lnTo>
                  <a:pt x="643127" y="0"/>
                </a:lnTo>
                <a:close/>
              </a:path>
            </a:pathLst>
          </a:custGeom>
          <a:solidFill>
            <a:srgbClr val="FFFF00"/>
          </a:solidFill>
        </p:spPr>
        <p:txBody>
          <a:bodyPr wrap="square" lIns="0" tIns="0" rIns="0" bIns="0" rtlCol="0"/>
          <a:lstStyle/>
          <a:p>
            <a:endParaRPr/>
          </a:p>
        </p:txBody>
      </p:sp>
      <p:sp>
        <p:nvSpPr>
          <p:cNvPr id="30" name="object 30"/>
          <p:cNvSpPr/>
          <p:nvPr/>
        </p:nvSpPr>
        <p:spPr>
          <a:xfrm>
            <a:off x="6883907" y="5045964"/>
            <a:ext cx="643255" cy="748665"/>
          </a:xfrm>
          <a:custGeom>
            <a:avLst/>
            <a:gdLst/>
            <a:ahLst/>
            <a:cxnLst/>
            <a:rect l="l" t="t" r="r" b="b"/>
            <a:pathLst>
              <a:path w="643254" h="748664">
                <a:moveTo>
                  <a:pt x="643127" y="0"/>
                </a:moveTo>
                <a:lnTo>
                  <a:pt x="643127" y="452247"/>
                </a:lnTo>
                <a:lnTo>
                  <a:pt x="639445" y="497876"/>
                </a:lnTo>
                <a:lnTo>
                  <a:pt x="628782" y="541163"/>
                </a:lnTo>
                <a:lnTo>
                  <a:pt x="611718" y="581527"/>
                </a:lnTo>
                <a:lnTo>
                  <a:pt x="588832" y="618390"/>
                </a:lnTo>
                <a:lnTo>
                  <a:pt x="560704" y="651171"/>
                </a:lnTo>
                <a:lnTo>
                  <a:pt x="527913" y="679292"/>
                </a:lnTo>
                <a:lnTo>
                  <a:pt x="491037" y="702172"/>
                </a:lnTo>
                <a:lnTo>
                  <a:pt x="450656" y="719233"/>
                </a:lnTo>
                <a:lnTo>
                  <a:pt x="407349" y="729894"/>
                </a:lnTo>
                <a:lnTo>
                  <a:pt x="361696" y="733577"/>
                </a:lnTo>
                <a:lnTo>
                  <a:pt x="160782" y="733577"/>
                </a:lnTo>
                <a:lnTo>
                  <a:pt x="160782" y="748284"/>
                </a:lnTo>
                <a:lnTo>
                  <a:pt x="0" y="653186"/>
                </a:lnTo>
                <a:lnTo>
                  <a:pt x="160782" y="558101"/>
                </a:lnTo>
                <a:lnTo>
                  <a:pt x="160782" y="572795"/>
                </a:lnTo>
                <a:lnTo>
                  <a:pt x="361696" y="572795"/>
                </a:lnTo>
                <a:lnTo>
                  <a:pt x="408676" y="563318"/>
                </a:lnTo>
                <a:lnTo>
                  <a:pt x="447024" y="537476"/>
                </a:lnTo>
                <a:lnTo>
                  <a:pt x="472870" y="499157"/>
                </a:lnTo>
                <a:lnTo>
                  <a:pt x="482346" y="452247"/>
                </a:lnTo>
                <a:lnTo>
                  <a:pt x="482346" y="0"/>
                </a:lnTo>
                <a:lnTo>
                  <a:pt x="643127" y="0"/>
                </a:lnTo>
                <a:close/>
              </a:path>
            </a:pathLst>
          </a:custGeom>
          <a:ln w="15240">
            <a:solidFill>
              <a:srgbClr val="1F7CAC"/>
            </a:solidFill>
          </a:ln>
        </p:spPr>
        <p:txBody>
          <a:bodyPr wrap="square" lIns="0" tIns="0" rIns="0" bIns="0" rtlCol="0"/>
          <a:lstStyle/>
          <a:p>
            <a:endParaRPr/>
          </a:p>
        </p:txBody>
      </p:sp>
      <p:sp>
        <p:nvSpPr>
          <p:cNvPr id="31" name="object 31"/>
          <p:cNvSpPr/>
          <p:nvPr/>
        </p:nvSpPr>
        <p:spPr>
          <a:xfrm>
            <a:off x="5823203" y="5606796"/>
            <a:ext cx="853440" cy="304800"/>
          </a:xfrm>
          <a:prstGeom prst="rect">
            <a:avLst/>
          </a:prstGeom>
          <a:blipFill>
            <a:blip r:embed="rId14" cstate="print"/>
            <a:stretch>
              <a:fillRect/>
            </a:stretch>
          </a:blipFill>
        </p:spPr>
        <p:txBody>
          <a:bodyPr wrap="square" lIns="0" tIns="0" rIns="0" bIns="0" rtlCol="0"/>
          <a:lstStyle/>
          <a:p>
            <a:endParaRPr/>
          </a:p>
        </p:txBody>
      </p:sp>
      <p:sp>
        <p:nvSpPr>
          <p:cNvPr id="32" name="object 32"/>
          <p:cNvSpPr/>
          <p:nvPr/>
        </p:nvSpPr>
        <p:spPr>
          <a:xfrm>
            <a:off x="4626864" y="5602223"/>
            <a:ext cx="853439" cy="304800"/>
          </a:xfrm>
          <a:prstGeom prst="rect">
            <a:avLst/>
          </a:prstGeom>
          <a:blipFill>
            <a:blip r:embed="rId14" cstate="print"/>
            <a:stretch>
              <a:fillRect/>
            </a:stretch>
          </a:blipFill>
        </p:spPr>
        <p:txBody>
          <a:bodyPr wrap="square" lIns="0" tIns="0" rIns="0" bIns="0" rtlCol="0"/>
          <a:lstStyle/>
          <a:p>
            <a:endParaRPr/>
          </a:p>
        </p:txBody>
      </p:sp>
      <p:sp>
        <p:nvSpPr>
          <p:cNvPr id="33" name="object 33"/>
          <p:cNvSpPr/>
          <p:nvPr/>
        </p:nvSpPr>
        <p:spPr>
          <a:xfrm>
            <a:off x="3553967" y="5602223"/>
            <a:ext cx="853439" cy="304800"/>
          </a:xfrm>
          <a:prstGeom prst="rect">
            <a:avLst/>
          </a:prstGeom>
          <a:blipFill>
            <a:blip r:embed="rId14" cstate="print"/>
            <a:stretch>
              <a:fillRect/>
            </a:stretch>
          </a:blipFill>
        </p:spPr>
        <p:txBody>
          <a:bodyPr wrap="square" lIns="0" tIns="0" rIns="0" bIns="0" rtlCol="0"/>
          <a:lstStyle/>
          <a:p>
            <a:endParaRPr/>
          </a:p>
        </p:txBody>
      </p:sp>
      <p:sp>
        <p:nvSpPr>
          <p:cNvPr id="34" name="object 34"/>
          <p:cNvSpPr/>
          <p:nvPr/>
        </p:nvSpPr>
        <p:spPr>
          <a:xfrm>
            <a:off x="2590800" y="5612891"/>
            <a:ext cx="853439" cy="304800"/>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1731264" y="5244084"/>
            <a:ext cx="768095" cy="665987"/>
          </a:xfrm>
          <a:prstGeom prst="rect">
            <a:avLst/>
          </a:prstGeom>
          <a:blipFill>
            <a:blip r:embed="rId19" cstate="print"/>
            <a:stretch>
              <a:fillRect/>
            </a:stretch>
          </a:blipFill>
        </p:spPr>
        <p:txBody>
          <a:bodyPr wrap="square" lIns="0" tIns="0" rIns="0" bIns="0" rtlCol="0"/>
          <a:lstStyle/>
          <a:p>
            <a:endParaRPr/>
          </a:p>
        </p:txBody>
      </p:sp>
      <p:sp>
        <p:nvSpPr>
          <p:cNvPr id="36" name="object 36"/>
          <p:cNvSpPr/>
          <p:nvPr/>
        </p:nvSpPr>
        <p:spPr>
          <a:xfrm>
            <a:off x="1470660" y="4652771"/>
            <a:ext cx="304800" cy="863980"/>
          </a:xfrm>
          <a:prstGeom prst="rect">
            <a:avLst/>
          </a:prstGeom>
          <a:blipFill>
            <a:blip r:embed="rId20" cstate="print"/>
            <a:stretch>
              <a:fillRect/>
            </a:stretch>
          </a:blipFill>
        </p:spPr>
        <p:txBody>
          <a:bodyPr wrap="square" lIns="0" tIns="0" rIns="0" bIns="0" rtlCol="0"/>
          <a:lstStyle/>
          <a:p>
            <a:endParaRPr/>
          </a:p>
        </p:txBody>
      </p:sp>
      <p:sp>
        <p:nvSpPr>
          <p:cNvPr id="37" name="object 37"/>
          <p:cNvSpPr/>
          <p:nvPr/>
        </p:nvSpPr>
        <p:spPr>
          <a:xfrm>
            <a:off x="1700783" y="3540252"/>
            <a:ext cx="231648" cy="652272"/>
          </a:xfrm>
          <a:prstGeom prst="rect">
            <a:avLst/>
          </a:prstGeom>
          <a:blipFill>
            <a:blip r:embed="rId21" cstate="print"/>
            <a:stretch>
              <a:fillRect/>
            </a:stretch>
          </a:blipFill>
        </p:spPr>
        <p:txBody>
          <a:bodyPr wrap="square" lIns="0" tIns="0" rIns="0" bIns="0" rtlCol="0"/>
          <a:lstStyle/>
          <a:p>
            <a:endParaRPr/>
          </a:p>
        </p:txBody>
      </p:sp>
      <p:sp>
        <p:nvSpPr>
          <p:cNvPr id="38" name="object 38"/>
          <p:cNvSpPr/>
          <p:nvPr/>
        </p:nvSpPr>
        <p:spPr>
          <a:xfrm>
            <a:off x="7569707" y="3794759"/>
            <a:ext cx="304800" cy="883919"/>
          </a:xfrm>
          <a:prstGeom prst="rect">
            <a:avLst/>
          </a:prstGeom>
          <a:blipFill>
            <a:blip r:embed="rId2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671234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40" name="Content Placeholder 39">
            <a:extLst>
              <a:ext uri="{FF2B5EF4-FFF2-40B4-BE49-F238E27FC236}">
                <a16:creationId xmlns:a16="http://schemas.microsoft.com/office/drawing/2014/main" id="{3433339C-48B1-784C-B7BD-CC3B7322517F}"/>
              </a:ext>
            </a:extLst>
          </p:cNvPr>
          <p:cNvSpPr>
            <a:spLocks noGrp="1"/>
          </p:cNvSpPr>
          <p:nvPr>
            <p:ph idx="1"/>
          </p:nvPr>
        </p:nvSpPr>
        <p:spPr>
          <a:xfrm>
            <a:off x="838200" y="1825625"/>
            <a:ext cx="10515600" cy="4351338"/>
          </a:xfrm>
        </p:spPr>
        <p:txBody>
          <a:bodyPr>
            <a:normAutofit/>
          </a:bodyPr>
          <a:lstStyle/>
          <a:p>
            <a:pPr marL="0" indent="0">
              <a:buNone/>
            </a:pPr>
            <a:r>
              <a:rPr lang="en-US" sz="2000" dirty="0"/>
              <a:t>Is the Resistance in the Soil always the Same?</a:t>
            </a:r>
          </a:p>
          <a:p>
            <a:endParaRPr lang="en-US" sz="2000"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7444740" y="3422903"/>
            <a:ext cx="784859" cy="280416"/>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557783" y="4142232"/>
            <a:ext cx="8990076" cy="1120140"/>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496823" y="5262371"/>
            <a:ext cx="9051036" cy="768095"/>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7319771" y="4090415"/>
            <a:ext cx="310896" cy="871728"/>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1682495" y="4268723"/>
            <a:ext cx="231648" cy="652271"/>
          </a:xfrm>
          <a:prstGeom prst="rect">
            <a:avLst/>
          </a:prstGeom>
          <a:blipFill>
            <a:blip r:embed="rId18" cstate="print"/>
            <a:stretch>
              <a:fillRect/>
            </a:stretch>
          </a:blipFill>
        </p:spPr>
        <p:txBody>
          <a:bodyPr wrap="square" lIns="0" tIns="0" rIns="0" bIns="0" rtlCol="0"/>
          <a:lstStyle/>
          <a:p>
            <a:endParaRPr/>
          </a:p>
        </p:txBody>
      </p:sp>
      <p:sp>
        <p:nvSpPr>
          <p:cNvPr id="29" name="object 29"/>
          <p:cNvSpPr/>
          <p:nvPr/>
        </p:nvSpPr>
        <p:spPr>
          <a:xfrm>
            <a:off x="6883907" y="5045964"/>
            <a:ext cx="643255" cy="748665"/>
          </a:xfrm>
          <a:custGeom>
            <a:avLst/>
            <a:gdLst/>
            <a:ahLst/>
            <a:cxnLst/>
            <a:rect l="l" t="t" r="r" b="b"/>
            <a:pathLst>
              <a:path w="643254" h="748664">
                <a:moveTo>
                  <a:pt x="160782" y="558101"/>
                </a:moveTo>
                <a:lnTo>
                  <a:pt x="0" y="653186"/>
                </a:lnTo>
                <a:lnTo>
                  <a:pt x="160782" y="748284"/>
                </a:lnTo>
                <a:lnTo>
                  <a:pt x="160782" y="733577"/>
                </a:lnTo>
                <a:lnTo>
                  <a:pt x="361696" y="733577"/>
                </a:lnTo>
                <a:lnTo>
                  <a:pt x="407349" y="729894"/>
                </a:lnTo>
                <a:lnTo>
                  <a:pt x="450656" y="719233"/>
                </a:lnTo>
                <a:lnTo>
                  <a:pt x="491037" y="702172"/>
                </a:lnTo>
                <a:lnTo>
                  <a:pt x="527913" y="679292"/>
                </a:lnTo>
                <a:lnTo>
                  <a:pt x="560704" y="651171"/>
                </a:lnTo>
                <a:lnTo>
                  <a:pt x="588832" y="618390"/>
                </a:lnTo>
                <a:lnTo>
                  <a:pt x="611718" y="581527"/>
                </a:lnTo>
                <a:lnTo>
                  <a:pt x="615409" y="572795"/>
                </a:lnTo>
                <a:lnTo>
                  <a:pt x="160782" y="572795"/>
                </a:lnTo>
                <a:lnTo>
                  <a:pt x="160782" y="558101"/>
                </a:lnTo>
                <a:close/>
              </a:path>
              <a:path w="643254" h="748664">
                <a:moveTo>
                  <a:pt x="643127" y="0"/>
                </a:moveTo>
                <a:lnTo>
                  <a:pt x="482346" y="0"/>
                </a:lnTo>
                <a:lnTo>
                  <a:pt x="482346" y="452247"/>
                </a:lnTo>
                <a:lnTo>
                  <a:pt x="472870" y="499157"/>
                </a:lnTo>
                <a:lnTo>
                  <a:pt x="447024" y="537476"/>
                </a:lnTo>
                <a:lnTo>
                  <a:pt x="408676" y="563318"/>
                </a:lnTo>
                <a:lnTo>
                  <a:pt x="361696" y="572795"/>
                </a:lnTo>
                <a:lnTo>
                  <a:pt x="615409" y="572795"/>
                </a:lnTo>
                <a:lnTo>
                  <a:pt x="628782" y="541163"/>
                </a:lnTo>
                <a:lnTo>
                  <a:pt x="639445" y="497876"/>
                </a:lnTo>
                <a:lnTo>
                  <a:pt x="643127" y="452247"/>
                </a:lnTo>
                <a:lnTo>
                  <a:pt x="643127" y="0"/>
                </a:lnTo>
                <a:close/>
              </a:path>
            </a:pathLst>
          </a:custGeom>
          <a:solidFill>
            <a:srgbClr val="FFFF00"/>
          </a:solidFill>
        </p:spPr>
        <p:txBody>
          <a:bodyPr wrap="square" lIns="0" tIns="0" rIns="0" bIns="0" rtlCol="0"/>
          <a:lstStyle/>
          <a:p>
            <a:endParaRPr/>
          </a:p>
        </p:txBody>
      </p:sp>
      <p:sp>
        <p:nvSpPr>
          <p:cNvPr id="30" name="object 30"/>
          <p:cNvSpPr/>
          <p:nvPr/>
        </p:nvSpPr>
        <p:spPr>
          <a:xfrm>
            <a:off x="6883907" y="5045964"/>
            <a:ext cx="643255" cy="748665"/>
          </a:xfrm>
          <a:custGeom>
            <a:avLst/>
            <a:gdLst/>
            <a:ahLst/>
            <a:cxnLst/>
            <a:rect l="l" t="t" r="r" b="b"/>
            <a:pathLst>
              <a:path w="643254" h="748664">
                <a:moveTo>
                  <a:pt x="643127" y="0"/>
                </a:moveTo>
                <a:lnTo>
                  <a:pt x="643127" y="452247"/>
                </a:lnTo>
                <a:lnTo>
                  <a:pt x="639445" y="497876"/>
                </a:lnTo>
                <a:lnTo>
                  <a:pt x="628782" y="541163"/>
                </a:lnTo>
                <a:lnTo>
                  <a:pt x="611718" y="581527"/>
                </a:lnTo>
                <a:lnTo>
                  <a:pt x="588832" y="618390"/>
                </a:lnTo>
                <a:lnTo>
                  <a:pt x="560704" y="651171"/>
                </a:lnTo>
                <a:lnTo>
                  <a:pt x="527913" y="679292"/>
                </a:lnTo>
                <a:lnTo>
                  <a:pt x="491037" y="702172"/>
                </a:lnTo>
                <a:lnTo>
                  <a:pt x="450656" y="719233"/>
                </a:lnTo>
                <a:lnTo>
                  <a:pt x="407349" y="729894"/>
                </a:lnTo>
                <a:lnTo>
                  <a:pt x="361696" y="733577"/>
                </a:lnTo>
                <a:lnTo>
                  <a:pt x="160782" y="733577"/>
                </a:lnTo>
                <a:lnTo>
                  <a:pt x="160782" y="748284"/>
                </a:lnTo>
                <a:lnTo>
                  <a:pt x="0" y="653186"/>
                </a:lnTo>
                <a:lnTo>
                  <a:pt x="160782" y="558101"/>
                </a:lnTo>
                <a:lnTo>
                  <a:pt x="160782" y="572795"/>
                </a:lnTo>
                <a:lnTo>
                  <a:pt x="361696" y="572795"/>
                </a:lnTo>
                <a:lnTo>
                  <a:pt x="408676" y="563318"/>
                </a:lnTo>
                <a:lnTo>
                  <a:pt x="447024" y="537476"/>
                </a:lnTo>
                <a:lnTo>
                  <a:pt x="472870" y="499157"/>
                </a:lnTo>
                <a:lnTo>
                  <a:pt x="482346" y="452247"/>
                </a:lnTo>
                <a:lnTo>
                  <a:pt x="482346" y="0"/>
                </a:lnTo>
                <a:lnTo>
                  <a:pt x="643127" y="0"/>
                </a:lnTo>
                <a:close/>
              </a:path>
            </a:pathLst>
          </a:custGeom>
          <a:ln w="15240">
            <a:solidFill>
              <a:srgbClr val="1F7CAC"/>
            </a:solidFill>
          </a:ln>
        </p:spPr>
        <p:txBody>
          <a:bodyPr wrap="square" lIns="0" tIns="0" rIns="0" bIns="0" rtlCol="0"/>
          <a:lstStyle/>
          <a:p>
            <a:endParaRPr/>
          </a:p>
        </p:txBody>
      </p:sp>
      <p:sp>
        <p:nvSpPr>
          <p:cNvPr id="31" name="object 31"/>
          <p:cNvSpPr/>
          <p:nvPr/>
        </p:nvSpPr>
        <p:spPr>
          <a:xfrm>
            <a:off x="5823203" y="5606796"/>
            <a:ext cx="853440" cy="304800"/>
          </a:xfrm>
          <a:prstGeom prst="rect">
            <a:avLst/>
          </a:prstGeom>
          <a:blipFill>
            <a:blip r:embed="rId14" cstate="print"/>
            <a:stretch>
              <a:fillRect/>
            </a:stretch>
          </a:blipFill>
        </p:spPr>
        <p:txBody>
          <a:bodyPr wrap="square" lIns="0" tIns="0" rIns="0" bIns="0" rtlCol="0"/>
          <a:lstStyle/>
          <a:p>
            <a:endParaRPr/>
          </a:p>
        </p:txBody>
      </p:sp>
      <p:sp>
        <p:nvSpPr>
          <p:cNvPr id="32" name="object 32"/>
          <p:cNvSpPr/>
          <p:nvPr/>
        </p:nvSpPr>
        <p:spPr>
          <a:xfrm>
            <a:off x="4626864" y="5602223"/>
            <a:ext cx="853439" cy="304800"/>
          </a:xfrm>
          <a:prstGeom prst="rect">
            <a:avLst/>
          </a:prstGeom>
          <a:blipFill>
            <a:blip r:embed="rId14" cstate="print"/>
            <a:stretch>
              <a:fillRect/>
            </a:stretch>
          </a:blipFill>
        </p:spPr>
        <p:txBody>
          <a:bodyPr wrap="square" lIns="0" tIns="0" rIns="0" bIns="0" rtlCol="0"/>
          <a:lstStyle/>
          <a:p>
            <a:endParaRPr/>
          </a:p>
        </p:txBody>
      </p:sp>
      <p:sp>
        <p:nvSpPr>
          <p:cNvPr id="33" name="object 33"/>
          <p:cNvSpPr/>
          <p:nvPr/>
        </p:nvSpPr>
        <p:spPr>
          <a:xfrm>
            <a:off x="3553967" y="5602223"/>
            <a:ext cx="853439" cy="304800"/>
          </a:xfrm>
          <a:prstGeom prst="rect">
            <a:avLst/>
          </a:prstGeom>
          <a:blipFill>
            <a:blip r:embed="rId14" cstate="print"/>
            <a:stretch>
              <a:fillRect/>
            </a:stretch>
          </a:blipFill>
        </p:spPr>
        <p:txBody>
          <a:bodyPr wrap="square" lIns="0" tIns="0" rIns="0" bIns="0" rtlCol="0"/>
          <a:lstStyle/>
          <a:p>
            <a:endParaRPr/>
          </a:p>
        </p:txBody>
      </p:sp>
      <p:sp>
        <p:nvSpPr>
          <p:cNvPr id="34" name="object 34"/>
          <p:cNvSpPr/>
          <p:nvPr/>
        </p:nvSpPr>
        <p:spPr>
          <a:xfrm>
            <a:off x="2590800" y="5612891"/>
            <a:ext cx="853439" cy="304800"/>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1731264" y="5244084"/>
            <a:ext cx="768095" cy="665987"/>
          </a:xfrm>
          <a:prstGeom prst="rect">
            <a:avLst/>
          </a:prstGeom>
          <a:blipFill>
            <a:blip r:embed="rId19" cstate="print"/>
            <a:stretch>
              <a:fillRect/>
            </a:stretch>
          </a:blipFill>
        </p:spPr>
        <p:txBody>
          <a:bodyPr wrap="square" lIns="0" tIns="0" rIns="0" bIns="0" rtlCol="0"/>
          <a:lstStyle/>
          <a:p>
            <a:endParaRPr/>
          </a:p>
        </p:txBody>
      </p:sp>
      <p:sp>
        <p:nvSpPr>
          <p:cNvPr id="36" name="object 36"/>
          <p:cNvSpPr/>
          <p:nvPr/>
        </p:nvSpPr>
        <p:spPr>
          <a:xfrm>
            <a:off x="1470660" y="4652771"/>
            <a:ext cx="304800" cy="863980"/>
          </a:xfrm>
          <a:prstGeom prst="rect">
            <a:avLst/>
          </a:prstGeom>
          <a:blipFill>
            <a:blip r:embed="rId20" cstate="print"/>
            <a:stretch>
              <a:fillRect/>
            </a:stretch>
          </a:blipFill>
        </p:spPr>
        <p:txBody>
          <a:bodyPr wrap="square" lIns="0" tIns="0" rIns="0" bIns="0" rtlCol="0"/>
          <a:lstStyle/>
          <a:p>
            <a:endParaRPr/>
          </a:p>
        </p:txBody>
      </p:sp>
      <p:sp>
        <p:nvSpPr>
          <p:cNvPr id="37" name="object 37"/>
          <p:cNvSpPr/>
          <p:nvPr/>
        </p:nvSpPr>
        <p:spPr>
          <a:xfrm>
            <a:off x="1700783" y="3540252"/>
            <a:ext cx="231648" cy="652272"/>
          </a:xfrm>
          <a:prstGeom prst="rect">
            <a:avLst/>
          </a:prstGeom>
          <a:blipFill>
            <a:blip r:embed="rId21" cstate="print"/>
            <a:stretch>
              <a:fillRect/>
            </a:stretch>
          </a:blipFill>
        </p:spPr>
        <p:txBody>
          <a:bodyPr wrap="square" lIns="0" tIns="0" rIns="0" bIns="0" rtlCol="0"/>
          <a:lstStyle/>
          <a:p>
            <a:endParaRPr/>
          </a:p>
        </p:txBody>
      </p:sp>
      <p:sp>
        <p:nvSpPr>
          <p:cNvPr id="38" name="object 38"/>
          <p:cNvSpPr/>
          <p:nvPr/>
        </p:nvSpPr>
        <p:spPr>
          <a:xfrm>
            <a:off x="7569707" y="3794759"/>
            <a:ext cx="304800" cy="883919"/>
          </a:xfrm>
          <a:prstGeom prst="rect">
            <a:avLst/>
          </a:prstGeom>
          <a:blipFill>
            <a:blip r:embed="rId2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411034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40" name="Content Placeholder 39">
            <a:extLst>
              <a:ext uri="{FF2B5EF4-FFF2-40B4-BE49-F238E27FC236}">
                <a16:creationId xmlns:a16="http://schemas.microsoft.com/office/drawing/2014/main" id="{9637CF3F-8AA0-9443-834D-A149101A0592}"/>
              </a:ext>
            </a:extLst>
          </p:cNvPr>
          <p:cNvSpPr>
            <a:spLocks noGrp="1"/>
          </p:cNvSpPr>
          <p:nvPr>
            <p:ph idx="1"/>
          </p:nvPr>
        </p:nvSpPr>
        <p:spPr>
          <a:xfrm>
            <a:off x="838200" y="1825625"/>
            <a:ext cx="10515600" cy="4351338"/>
          </a:xfrm>
        </p:spPr>
        <p:txBody>
          <a:bodyPr>
            <a:normAutofit/>
          </a:bodyPr>
          <a:lstStyle/>
          <a:p>
            <a:pPr marL="0" indent="0">
              <a:buNone/>
            </a:pPr>
            <a:r>
              <a:rPr lang="en-US" sz="2000" dirty="0"/>
              <a:t>What is a better conductor dry soil or wet?</a:t>
            </a:r>
          </a:p>
          <a:p>
            <a:endParaRPr lang="en-US" sz="2000"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7444740" y="3422903"/>
            <a:ext cx="784859" cy="280416"/>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557783" y="4142232"/>
            <a:ext cx="8990076" cy="1120140"/>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496823" y="5262371"/>
            <a:ext cx="9051036" cy="768095"/>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7319771" y="4090415"/>
            <a:ext cx="310896" cy="871728"/>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1682495" y="4268723"/>
            <a:ext cx="231648" cy="652271"/>
          </a:xfrm>
          <a:prstGeom prst="rect">
            <a:avLst/>
          </a:prstGeom>
          <a:blipFill>
            <a:blip r:embed="rId18" cstate="print"/>
            <a:stretch>
              <a:fillRect/>
            </a:stretch>
          </a:blipFill>
        </p:spPr>
        <p:txBody>
          <a:bodyPr wrap="square" lIns="0" tIns="0" rIns="0" bIns="0" rtlCol="0"/>
          <a:lstStyle/>
          <a:p>
            <a:endParaRPr/>
          </a:p>
        </p:txBody>
      </p:sp>
      <p:sp>
        <p:nvSpPr>
          <p:cNvPr id="29" name="object 29"/>
          <p:cNvSpPr/>
          <p:nvPr/>
        </p:nvSpPr>
        <p:spPr>
          <a:xfrm>
            <a:off x="6883907" y="5045964"/>
            <a:ext cx="643255" cy="748665"/>
          </a:xfrm>
          <a:custGeom>
            <a:avLst/>
            <a:gdLst/>
            <a:ahLst/>
            <a:cxnLst/>
            <a:rect l="l" t="t" r="r" b="b"/>
            <a:pathLst>
              <a:path w="643254" h="748664">
                <a:moveTo>
                  <a:pt x="160782" y="558101"/>
                </a:moveTo>
                <a:lnTo>
                  <a:pt x="0" y="653186"/>
                </a:lnTo>
                <a:lnTo>
                  <a:pt x="160782" y="748284"/>
                </a:lnTo>
                <a:lnTo>
                  <a:pt x="160782" y="733577"/>
                </a:lnTo>
                <a:lnTo>
                  <a:pt x="361696" y="733577"/>
                </a:lnTo>
                <a:lnTo>
                  <a:pt x="407349" y="729894"/>
                </a:lnTo>
                <a:lnTo>
                  <a:pt x="450656" y="719233"/>
                </a:lnTo>
                <a:lnTo>
                  <a:pt x="491037" y="702172"/>
                </a:lnTo>
                <a:lnTo>
                  <a:pt x="527913" y="679292"/>
                </a:lnTo>
                <a:lnTo>
                  <a:pt x="560704" y="651171"/>
                </a:lnTo>
                <a:lnTo>
                  <a:pt x="588832" y="618390"/>
                </a:lnTo>
                <a:lnTo>
                  <a:pt x="611718" y="581527"/>
                </a:lnTo>
                <a:lnTo>
                  <a:pt x="615409" y="572795"/>
                </a:lnTo>
                <a:lnTo>
                  <a:pt x="160782" y="572795"/>
                </a:lnTo>
                <a:lnTo>
                  <a:pt x="160782" y="558101"/>
                </a:lnTo>
                <a:close/>
              </a:path>
              <a:path w="643254" h="748664">
                <a:moveTo>
                  <a:pt x="643127" y="0"/>
                </a:moveTo>
                <a:lnTo>
                  <a:pt x="482346" y="0"/>
                </a:lnTo>
                <a:lnTo>
                  <a:pt x="482346" y="452247"/>
                </a:lnTo>
                <a:lnTo>
                  <a:pt x="472870" y="499157"/>
                </a:lnTo>
                <a:lnTo>
                  <a:pt x="447024" y="537476"/>
                </a:lnTo>
                <a:lnTo>
                  <a:pt x="408676" y="563318"/>
                </a:lnTo>
                <a:lnTo>
                  <a:pt x="361696" y="572795"/>
                </a:lnTo>
                <a:lnTo>
                  <a:pt x="615409" y="572795"/>
                </a:lnTo>
                <a:lnTo>
                  <a:pt x="628782" y="541163"/>
                </a:lnTo>
                <a:lnTo>
                  <a:pt x="639445" y="497876"/>
                </a:lnTo>
                <a:lnTo>
                  <a:pt x="643127" y="452247"/>
                </a:lnTo>
                <a:lnTo>
                  <a:pt x="643127" y="0"/>
                </a:lnTo>
                <a:close/>
              </a:path>
            </a:pathLst>
          </a:custGeom>
          <a:solidFill>
            <a:srgbClr val="FFFF00"/>
          </a:solidFill>
        </p:spPr>
        <p:txBody>
          <a:bodyPr wrap="square" lIns="0" tIns="0" rIns="0" bIns="0" rtlCol="0"/>
          <a:lstStyle/>
          <a:p>
            <a:endParaRPr/>
          </a:p>
        </p:txBody>
      </p:sp>
      <p:sp>
        <p:nvSpPr>
          <p:cNvPr id="30" name="object 30"/>
          <p:cNvSpPr/>
          <p:nvPr/>
        </p:nvSpPr>
        <p:spPr>
          <a:xfrm>
            <a:off x="6883907" y="5045964"/>
            <a:ext cx="643255" cy="748665"/>
          </a:xfrm>
          <a:custGeom>
            <a:avLst/>
            <a:gdLst/>
            <a:ahLst/>
            <a:cxnLst/>
            <a:rect l="l" t="t" r="r" b="b"/>
            <a:pathLst>
              <a:path w="643254" h="748664">
                <a:moveTo>
                  <a:pt x="643127" y="0"/>
                </a:moveTo>
                <a:lnTo>
                  <a:pt x="643127" y="452247"/>
                </a:lnTo>
                <a:lnTo>
                  <a:pt x="639445" y="497876"/>
                </a:lnTo>
                <a:lnTo>
                  <a:pt x="628782" y="541163"/>
                </a:lnTo>
                <a:lnTo>
                  <a:pt x="611718" y="581527"/>
                </a:lnTo>
                <a:lnTo>
                  <a:pt x="588832" y="618390"/>
                </a:lnTo>
                <a:lnTo>
                  <a:pt x="560704" y="651171"/>
                </a:lnTo>
                <a:lnTo>
                  <a:pt x="527913" y="679292"/>
                </a:lnTo>
                <a:lnTo>
                  <a:pt x="491037" y="702172"/>
                </a:lnTo>
                <a:lnTo>
                  <a:pt x="450656" y="719233"/>
                </a:lnTo>
                <a:lnTo>
                  <a:pt x="407349" y="729894"/>
                </a:lnTo>
                <a:lnTo>
                  <a:pt x="361696" y="733577"/>
                </a:lnTo>
                <a:lnTo>
                  <a:pt x="160782" y="733577"/>
                </a:lnTo>
                <a:lnTo>
                  <a:pt x="160782" y="748284"/>
                </a:lnTo>
                <a:lnTo>
                  <a:pt x="0" y="653186"/>
                </a:lnTo>
                <a:lnTo>
                  <a:pt x="160782" y="558101"/>
                </a:lnTo>
                <a:lnTo>
                  <a:pt x="160782" y="572795"/>
                </a:lnTo>
                <a:lnTo>
                  <a:pt x="361696" y="572795"/>
                </a:lnTo>
                <a:lnTo>
                  <a:pt x="408676" y="563318"/>
                </a:lnTo>
                <a:lnTo>
                  <a:pt x="447024" y="537476"/>
                </a:lnTo>
                <a:lnTo>
                  <a:pt x="472870" y="499157"/>
                </a:lnTo>
                <a:lnTo>
                  <a:pt x="482346" y="452247"/>
                </a:lnTo>
                <a:lnTo>
                  <a:pt x="482346" y="0"/>
                </a:lnTo>
                <a:lnTo>
                  <a:pt x="643127" y="0"/>
                </a:lnTo>
                <a:close/>
              </a:path>
            </a:pathLst>
          </a:custGeom>
          <a:ln w="15240">
            <a:solidFill>
              <a:srgbClr val="1F7CAC"/>
            </a:solidFill>
          </a:ln>
        </p:spPr>
        <p:txBody>
          <a:bodyPr wrap="square" lIns="0" tIns="0" rIns="0" bIns="0" rtlCol="0"/>
          <a:lstStyle/>
          <a:p>
            <a:endParaRPr/>
          </a:p>
        </p:txBody>
      </p:sp>
      <p:sp>
        <p:nvSpPr>
          <p:cNvPr id="31" name="object 31"/>
          <p:cNvSpPr/>
          <p:nvPr/>
        </p:nvSpPr>
        <p:spPr>
          <a:xfrm>
            <a:off x="5823203" y="5606796"/>
            <a:ext cx="853440" cy="304800"/>
          </a:xfrm>
          <a:prstGeom prst="rect">
            <a:avLst/>
          </a:prstGeom>
          <a:blipFill>
            <a:blip r:embed="rId14" cstate="print"/>
            <a:stretch>
              <a:fillRect/>
            </a:stretch>
          </a:blipFill>
        </p:spPr>
        <p:txBody>
          <a:bodyPr wrap="square" lIns="0" tIns="0" rIns="0" bIns="0" rtlCol="0"/>
          <a:lstStyle/>
          <a:p>
            <a:endParaRPr/>
          </a:p>
        </p:txBody>
      </p:sp>
      <p:sp>
        <p:nvSpPr>
          <p:cNvPr id="32" name="object 32"/>
          <p:cNvSpPr/>
          <p:nvPr/>
        </p:nvSpPr>
        <p:spPr>
          <a:xfrm>
            <a:off x="4626864" y="5602223"/>
            <a:ext cx="853439" cy="304800"/>
          </a:xfrm>
          <a:prstGeom prst="rect">
            <a:avLst/>
          </a:prstGeom>
          <a:blipFill>
            <a:blip r:embed="rId14" cstate="print"/>
            <a:stretch>
              <a:fillRect/>
            </a:stretch>
          </a:blipFill>
        </p:spPr>
        <p:txBody>
          <a:bodyPr wrap="square" lIns="0" tIns="0" rIns="0" bIns="0" rtlCol="0"/>
          <a:lstStyle/>
          <a:p>
            <a:endParaRPr/>
          </a:p>
        </p:txBody>
      </p:sp>
      <p:sp>
        <p:nvSpPr>
          <p:cNvPr id="33" name="object 33"/>
          <p:cNvSpPr/>
          <p:nvPr/>
        </p:nvSpPr>
        <p:spPr>
          <a:xfrm>
            <a:off x="3553967" y="5602223"/>
            <a:ext cx="853439" cy="304800"/>
          </a:xfrm>
          <a:prstGeom prst="rect">
            <a:avLst/>
          </a:prstGeom>
          <a:blipFill>
            <a:blip r:embed="rId14" cstate="print"/>
            <a:stretch>
              <a:fillRect/>
            </a:stretch>
          </a:blipFill>
        </p:spPr>
        <p:txBody>
          <a:bodyPr wrap="square" lIns="0" tIns="0" rIns="0" bIns="0" rtlCol="0"/>
          <a:lstStyle/>
          <a:p>
            <a:endParaRPr/>
          </a:p>
        </p:txBody>
      </p:sp>
      <p:sp>
        <p:nvSpPr>
          <p:cNvPr id="34" name="object 34"/>
          <p:cNvSpPr/>
          <p:nvPr/>
        </p:nvSpPr>
        <p:spPr>
          <a:xfrm>
            <a:off x="2590800" y="5612891"/>
            <a:ext cx="853439" cy="304800"/>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1731264" y="5244084"/>
            <a:ext cx="768095" cy="665987"/>
          </a:xfrm>
          <a:prstGeom prst="rect">
            <a:avLst/>
          </a:prstGeom>
          <a:blipFill>
            <a:blip r:embed="rId19" cstate="print"/>
            <a:stretch>
              <a:fillRect/>
            </a:stretch>
          </a:blipFill>
        </p:spPr>
        <p:txBody>
          <a:bodyPr wrap="square" lIns="0" tIns="0" rIns="0" bIns="0" rtlCol="0"/>
          <a:lstStyle/>
          <a:p>
            <a:endParaRPr/>
          </a:p>
        </p:txBody>
      </p:sp>
      <p:sp>
        <p:nvSpPr>
          <p:cNvPr id="36" name="object 36"/>
          <p:cNvSpPr/>
          <p:nvPr/>
        </p:nvSpPr>
        <p:spPr>
          <a:xfrm>
            <a:off x="1470660" y="4652771"/>
            <a:ext cx="304800" cy="863980"/>
          </a:xfrm>
          <a:prstGeom prst="rect">
            <a:avLst/>
          </a:prstGeom>
          <a:blipFill>
            <a:blip r:embed="rId20" cstate="print"/>
            <a:stretch>
              <a:fillRect/>
            </a:stretch>
          </a:blipFill>
        </p:spPr>
        <p:txBody>
          <a:bodyPr wrap="square" lIns="0" tIns="0" rIns="0" bIns="0" rtlCol="0"/>
          <a:lstStyle/>
          <a:p>
            <a:endParaRPr/>
          </a:p>
        </p:txBody>
      </p:sp>
      <p:sp>
        <p:nvSpPr>
          <p:cNvPr id="37" name="object 37"/>
          <p:cNvSpPr/>
          <p:nvPr/>
        </p:nvSpPr>
        <p:spPr>
          <a:xfrm>
            <a:off x="1700783" y="3540252"/>
            <a:ext cx="231648" cy="652272"/>
          </a:xfrm>
          <a:prstGeom prst="rect">
            <a:avLst/>
          </a:prstGeom>
          <a:blipFill>
            <a:blip r:embed="rId21" cstate="print"/>
            <a:stretch>
              <a:fillRect/>
            </a:stretch>
          </a:blipFill>
        </p:spPr>
        <p:txBody>
          <a:bodyPr wrap="square" lIns="0" tIns="0" rIns="0" bIns="0" rtlCol="0"/>
          <a:lstStyle/>
          <a:p>
            <a:endParaRPr/>
          </a:p>
        </p:txBody>
      </p:sp>
      <p:sp>
        <p:nvSpPr>
          <p:cNvPr id="38" name="object 38"/>
          <p:cNvSpPr/>
          <p:nvPr/>
        </p:nvSpPr>
        <p:spPr>
          <a:xfrm>
            <a:off x="7569707" y="3794759"/>
            <a:ext cx="304800" cy="883919"/>
          </a:xfrm>
          <a:prstGeom prst="rect">
            <a:avLst/>
          </a:prstGeom>
          <a:blipFill>
            <a:blip r:embed="rId2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053059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183388" rIns="0" bIns="0" rtlCol="0">
            <a:spAutoFit/>
          </a:bodyPr>
          <a:lstStyle/>
          <a:p>
            <a:r>
              <a:rPr lang="en-US" dirty="0"/>
              <a:t>The 35 Most Missed &amp; Misunderstood </a:t>
            </a:r>
            <a:br>
              <a:rPr lang="en-US" dirty="0"/>
            </a:br>
            <a:r>
              <a:rPr lang="en-US" dirty="0"/>
              <a:t>Electrical Inspection Items</a:t>
            </a:r>
          </a:p>
        </p:txBody>
      </p:sp>
      <p:sp>
        <p:nvSpPr>
          <p:cNvPr id="40" name="Content Placeholder 39">
            <a:extLst>
              <a:ext uri="{FF2B5EF4-FFF2-40B4-BE49-F238E27FC236}">
                <a16:creationId xmlns:a16="http://schemas.microsoft.com/office/drawing/2014/main" id="{CBE55186-2228-1F41-8688-D555A62A436B}"/>
              </a:ext>
            </a:extLst>
          </p:cNvPr>
          <p:cNvSpPr>
            <a:spLocks noGrp="1"/>
          </p:cNvSpPr>
          <p:nvPr>
            <p:ph idx="1"/>
          </p:nvPr>
        </p:nvSpPr>
        <p:spPr>
          <a:xfrm>
            <a:off x="838200" y="1825625"/>
            <a:ext cx="10515600" cy="4351338"/>
          </a:xfrm>
        </p:spPr>
        <p:txBody>
          <a:bodyPr>
            <a:normAutofit/>
          </a:bodyPr>
          <a:lstStyle/>
          <a:p>
            <a:pPr marL="0" indent="0">
              <a:buNone/>
            </a:pPr>
            <a:r>
              <a:rPr lang="en-US" sz="2000" dirty="0"/>
              <a:t>What is a better conductor Aluminum wire or soil?</a:t>
            </a:r>
          </a:p>
          <a:p>
            <a:pPr marL="0" indent="0">
              <a:buNone/>
            </a:pPr>
            <a:endParaRPr lang="en-US" sz="2000" dirty="0"/>
          </a:p>
        </p:txBody>
      </p:sp>
      <p:sp>
        <p:nvSpPr>
          <p:cNvPr id="3" name="object 3"/>
          <p:cNvSpPr/>
          <p:nvPr/>
        </p:nvSpPr>
        <p:spPr>
          <a:xfrm>
            <a:off x="557783" y="2270760"/>
            <a:ext cx="2670048" cy="17861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17135" y="2189988"/>
            <a:ext cx="2746248"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64907" y="2206751"/>
            <a:ext cx="2589276" cy="1915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78607" y="2217420"/>
            <a:ext cx="2592324" cy="18394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547859" y="2238755"/>
            <a:ext cx="1880616" cy="18242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929383" y="3313176"/>
            <a:ext cx="649605" cy="294640"/>
          </a:xfrm>
          <a:custGeom>
            <a:avLst/>
            <a:gdLst/>
            <a:ahLst/>
            <a:cxnLst/>
            <a:rect l="l" t="t" r="r" b="b"/>
            <a:pathLst>
              <a:path w="649605" h="294639">
                <a:moveTo>
                  <a:pt x="502158" y="0"/>
                </a:moveTo>
                <a:lnTo>
                  <a:pt x="502158" y="73533"/>
                </a:lnTo>
                <a:lnTo>
                  <a:pt x="0" y="73533"/>
                </a:lnTo>
                <a:lnTo>
                  <a:pt x="0" y="220599"/>
                </a:lnTo>
                <a:lnTo>
                  <a:pt x="502158" y="220599"/>
                </a:lnTo>
                <a:lnTo>
                  <a:pt x="502158" y="294131"/>
                </a:lnTo>
                <a:lnTo>
                  <a:pt x="649224" y="147065"/>
                </a:lnTo>
                <a:lnTo>
                  <a:pt x="502158" y="0"/>
                </a:lnTo>
                <a:close/>
              </a:path>
            </a:pathLst>
          </a:custGeom>
          <a:solidFill>
            <a:srgbClr val="FF0000"/>
          </a:solidFill>
        </p:spPr>
        <p:txBody>
          <a:bodyPr wrap="square" lIns="0" tIns="0" rIns="0" bIns="0" rtlCol="0"/>
          <a:lstStyle/>
          <a:p>
            <a:endParaRPr/>
          </a:p>
        </p:txBody>
      </p:sp>
      <p:sp>
        <p:nvSpPr>
          <p:cNvPr id="9" name="object 9"/>
          <p:cNvSpPr/>
          <p:nvPr/>
        </p:nvSpPr>
        <p:spPr>
          <a:xfrm>
            <a:off x="1929383" y="3313176"/>
            <a:ext cx="649605" cy="294640"/>
          </a:xfrm>
          <a:custGeom>
            <a:avLst/>
            <a:gdLst/>
            <a:ahLst/>
            <a:cxnLst/>
            <a:rect l="l" t="t" r="r" b="b"/>
            <a:pathLst>
              <a:path w="649605" h="294639">
                <a:moveTo>
                  <a:pt x="0" y="73533"/>
                </a:moveTo>
                <a:lnTo>
                  <a:pt x="502158" y="73533"/>
                </a:lnTo>
                <a:lnTo>
                  <a:pt x="502158" y="0"/>
                </a:lnTo>
                <a:lnTo>
                  <a:pt x="649224" y="147065"/>
                </a:lnTo>
                <a:lnTo>
                  <a:pt x="502158" y="294131"/>
                </a:lnTo>
                <a:lnTo>
                  <a:pt x="502158" y="220599"/>
                </a:lnTo>
                <a:lnTo>
                  <a:pt x="0" y="220599"/>
                </a:lnTo>
                <a:lnTo>
                  <a:pt x="0" y="73533"/>
                </a:lnTo>
                <a:close/>
              </a:path>
            </a:pathLst>
          </a:custGeom>
          <a:ln w="15239">
            <a:solidFill>
              <a:srgbClr val="1F7CAC"/>
            </a:solidFill>
          </a:ln>
        </p:spPr>
        <p:txBody>
          <a:bodyPr wrap="square" lIns="0" tIns="0" rIns="0" bIns="0" rtlCol="0"/>
          <a:lstStyle/>
          <a:p>
            <a:endParaRPr/>
          </a:p>
        </p:txBody>
      </p:sp>
      <p:sp>
        <p:nvSpPr>
          <p:cNvPr id="10" name="object 10"/>
          <p:cNvSpPr/>
          <p:nvPr/>
        </p:nvSpPr>
        <p:spPr>
          <a:xfrm>
            <a:off x="3772815" y="2716402"/>
            <a:ext cx="748676" cy="55410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817039" y="3192259"/>
            <a:ext cx="525308" cy="39942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893763" y="2453106"/>
            <a:ext cx="746509" cy="54358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90004" y="2453639"/>
            <a:ext cx="670559" cy="3474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45552" y="2926079"/>
            <a:ext cx="182879" cy="35204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146291" y="2449067"/>
            <a:ext cx="670560" cy="3474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212835" y="3724655"/>
            <a:ext cx="670559" cy="347472"/>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344317" y="3391903"/>
            <a:ext cx="754329" cy="594118"/>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79990" y="2758249"/>
            <a:ext cx="767080" cy="716915"/>
          </a:xfrm>
          <a:custGeom>
            <a:avLst/>
            <a:gdLst/>
            <a:ahLst/>
            <a:cxnLst/>
            <a:rect l="l" t="t" r="r" b="b"/>
            <a:pathLst>
              <a:path w="767079" h="716914">
                <a:moveTo>
                  <a:pt x="745172" y="128712"/>
                </a:move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lnTo>
                  <a:pt x="641730" y="427418"/>
                </a:lnTo>
                <a:lnTo>
                  <a:pt x="680435" y="403148"/>
                </a:lnTo>
                <a:lnTo>
                  <a:pt x="712549" y="372582"/>
                </a:lnTo>
                <a:lnTo>
                  <a:pt x="737662" y="336938"/>
                </a:lnTo>
                <a:lnTo>
                  <a:pt x="755364" y="297433"/>
                </a:lnTo>
                <a:lnTo>
                  <a:pt x="765243" y="255286"/>
                </a:lnTo>
                <a:lnTo>
                  <a:pt x="766889" y="211712"/>
                </a:lnTo>
                <a:lnTo>
                  <a:pt x="759891" y="167931"/>
                </a:lnTo>
                <a:lnTo>
                  <a:pt x="745172" y="128712"/>
                </a:lnTo>
                <a:close/>
              </a:path>
              <a:path w="767079" h="716914">
                <a:moveTo>
                  <a:pt x="140588" y="100139"/>
                </a:moveTo>
                <a:lnTo>
                  <a:pt x="82295" y="272859"/>
                </a:lnTo>
                <a:lnTo>
                  <a:pt x="255015" y="331279"/>
                </a:lnTo>
                <a:lnTo>
                  <a:pt x="226440" y="273494"/>
                </a:lnTo>
                <a:lnTo>
                  <a:pt x="459757" y="157924"/>
                </a:lnTo>
                <a:lnTo>
                  <a:pt x="169163" y="157924"/>
                </a:lnTo>
                <a:lnTo>
                  <a:pt x="140588" y="100139"/>
                </a:lnTo>
                <a:close/>
              </a:path>
              <a:path w="767079" h="716914">
                <a:moveTo>
                  <a:pt x="528062" y="0"/>
                </a:moveTo>
                <a:lnTo>
                  <a:pt x="484261" y="6997"/>
                </a:lnTo>
                <a:lnTo>
                  <a:pt x="441451" y="23050"/>
                </a:lnTo>
                <a:lnTo>
                  <a:pt x="169163" y="157924"/>
                </a:lnTo>
                <a:lnTo>
                  <a:pt x="459757" y="157924"/>
                </a:lnTo>
                <a:lnTo>
                  <a:pt x="498728" y="138620"/>
                </a:lnTo>
                <a:lnTo>
                  <a:pt x="535828" y="128712"/>
                </a:lnTo>
                <a:lnTo>
                  <a:pt x="745172" y="128712"/>
                </a:lnTo>
                <a:lnTo>
                  <a:pt x="743838" y="125158"/>
                </a:lnTo>
                <a:lnTo>
                  <a:pt x="719531" y="86454"/>
                </a:lnTo>
                <a:lnTo>
                  <a:pt x="688947" y="54340"/>
                </a:lnTo>
                <a:lnTo>
                  <a:pt x="653296" y="29226"/>
                </a:lnTo>
                <a:lnTo>
                  <a:pt x="613790" y="11525"/>
                </a:lnTo>
                <a:lnTo>
                  <a:pt x="571642" y="1646"/>
                </a:lnTo>
                <a:lnTo>
                  <a:pt x="528062" y="0"/>
                </a:lnTo>
                <a:close/>
              </a:path>
            </a:pathLst>
          </a:custGeom>
          <a:solidFill>
            <a:srgbClr val="FFFF00"/>
          </a:solidFill>
        </p:spPr>
        <p:txBody>
          <a:bodyPr wrap="square" lIns="0" tIns="0" rIns="0" bIns="0" rtlCol="0"/>
          <a:lstStyle/>
          <a:p>
            <a:endParaRPr/>
          </a:p>
        </p:txBody>
      </p:sp>
      <p:sp>
        <p:nvSpPr>
          <p:cNvPr id="19" name="object 19"/>
          <p:cNvSpPr/>
          <p:nvPr/>
        </p:nvSpPr>
        <p:spPr>
          <a:xfrm>
            <a:off x="10079990" y="2758249"/>
            <a:ext cx="767080" cy="716915"/>
          </a:xfrm>
          <a:custGeom>
            <a:avLst/>
            <a:gdLst/>
            <a:ahLst/>
            <a:cxnLst/>
            <a:rect l="l" t="t" r="r" b="b"/>
            <a:pathLst>
              <a:path w="767079" h="716914">
                <a:moveTo>
                  <a:pt x="57276" y="716851"/>
                </a:moveTo>
                <a:lnTo>
                  <a:pt x="641730" y="427418"/>
                </a:lnTo>
                <a:lnTo>
                  <a:pt x="680435" y="403148"/>
                </a:lnTo>
                <a:lnTo>
                  <a:pt x="712549" y="372582"/>
                </a:lnTo>
                <a:lnTo>
                  <a:pt x="737662" y="336938"/>
                </a:lnTo>
                <a:lnTo>
                  <a:pt x="755364" y="297433"/>
                </a:lnTo>
                <a:lnTo>
                  <a:pt x="765243" y="255286"/>
                </a:lnTo>
                <a:lnTo>
                  <a:pt x="766889" y="211712"/>
                </a:lnTo>
                <a:lnTo>
                  <a:pt x="759891" y="167931"/>
                </a:lnTo>
                <a:lnTo>
                  <a:pt x="743838" y="125158"/>
                </a:lnTo>
                <a:lnTo>
                  <a:pt x="719531" y="86454"/>
                </a:lnTo>
                <a:lnTo>
                  <a:pt x="688947" y="54340"/>
                </a:lnTo>
                <a:lnTo>
                  <a:pt x="653296" y="29226"/>
                </a:lnTo>
                <a:lnTo>
                  <a:pt x="613790" y="11525"/>
                </a:lnTo>
                <a:lnTo>
                  <a:pt x="571642" y="1646"/>
                </a:lnTo>
                <a:lnTo>
                  <a:pt x="528062" y="0"/>
                </a:lnTo>
                <a:lnTo>
                  <a:pt x="484261" y="6997"/>
                </a:lnTo>
                <a:lnTo>
                  <a:pt x="441451" y="23050"/>
                </a:lnTo>
                <a:lnTo>
                  <a:pt x="169163" y="157924"/>
                </a:lnTo>
                <a:lnTo>
                  <a:pt x="140588" y="100139"/>
                </a:lnTo>
                <a:lnTo>
                  <a:pt x="82295" y="272859"/>
                </a:lnTo>
                <a:lnTo>
                  <a:pt x="255015" y="331279"/>
                </a:lnTo>
                <a:lnTo>
                  <a:pt x="226440" y="273494"/>
                </a:lnTo>
                <a:lnTo>
                  <a:pt x="498728" y="138620"/>
                </a:lnTo>
                <a:lnTo>
                  <a:pt x="535828" y="128712"/>
                </a:lnTo>
                <a:lnTo>
                  <a:pt x="572547" y="133651"/>
                </a:lnTo>
                <a:lnTo>
                  <a:pt x="604742" y="151997"/>
                </a:lnTo>
                <a:lnTo>
                  <a:pt x="628268" y="182308"/>
                </a:lnTo>
                <a:lnTo>
                  <a:pt x="638176" y="219428"/>
                </a:lnTo>
                <a:lnTo>
                  <a:pt x="633237" y="256190"/>
                </a:lnTo>
                <a:lnTo>
                  <a:pt x="614892" y="288428"/>
                </a:lnTo>
                <a:lnTo>
                  <a:pt x="584580" y="311975"/>
                </a:lnTo>
                <a:lnTo>
                  <a:pt x="0" y="601408"/>
                </a:lnTo>
                <a:lnTo>
                  <a:pt x="57276" y="716851"/>
                </a:lnTo>
                <a:close/>
              </a:path>
            </a:pathLst>
          </a:custGeom>
          <a:ln w="15875">
            <a:solidFill>
              <a:srgbClr val="626A6C"/>
            </a:solidFill>
          </a:ln>
        </p:spPr>
        <p:txBody>
          <a:bodyPr wrap="square" lIns="0" tIns="0" rIns="0" bIns="0" rtlCol="0"/>
          <a:lstStyle/>
          <a:p>
            <a:endParaRPr/>
          </a:p>
        </p:txBody>
      </p:sp>
      <p:sp>
        <p:nvSpPr>
          <p:cNvPr id="20" name="object 20"/>
          <p:cNvSpPr/>
          <p:nvPr/>
        </p:nvSpPr>
        <p:spPr>
          <a:xfrm>
            <a:off x="9282556" y="3000755"/>
            <a:ext cx="756285" cy="541655"/>
          </a:xfrm>
          <a:custGeom>
            <a:avLst/>
            <a:gdLst/>
            <a:ahLst/>
            <a:cxnLst/>
            <a:rect l="l" t="t" r="r" b="b"/>
            <a:pathLst>
              <a:path w="756284" h="541654">
                <a:moveTo>
                  <a:pt x="48641" y="298196"/>
                </a:moveTo>
                <a:lnTo>
                  <a:pt x="0" y="492887"/>
                </a:lnTo>
                <a:lnTo>
                  <a:pt x="194691" y="541401"/>
                </a:lnTo>
                <a:lnTo>
                  <a:pt x="158115" y="480568"/>
                </a:lnTo>
                <a:lnTo>
                  <a:pt x="360550" y="359029"/>
                </a:lnTo>
                <a:lnTo>
                  <a:pt x="85090" y="359029"/>
                </a:lnTo>
                <a:lnTo>
                  <a:pt x="48641" y="298196"/>
                </a:lnTo>
                <a:close/>
              </a:path>
              <a:path w="756284" h="541654">
                <a:moveTo>
                  <a:pt x="682751" y="0"/>
                </a:moveTo>
                <a:lnTo>
                  <a:pt x="85090" y="359029"/>
                </a:lnTo>
                <a:lnTo>
                  <a:pt x="360550" y="359029"/>
                </a:lnTo>
                <a:lnTo>
                  <a:pt x="755903" y="121666"/>
                </a:lnTo>
                <a:lnTo>
                  <a:pt x="682751" y="0"/>
                </a:lnTo>
                <a:close/>
              </a:path>
            </a:pathLst>
          </a:custGeom>
          <a:solidFill>
            <a:srgbClr val="FFFF00"/>
          </a:solidFill>
        </p:spPr>
        <p:txBody>
          <a:bodyPr wrap="square" lIns="0" tIns="0" rIns="0" bIns="0" rtlCol="0"/>
          <a:lstStyle/>
          <a:p>
            <a:endParaRPr/>
          </a:p>
        </p:txBody>
      </p:sp>
      <p:sp>
        <p:nvSpPr>
          <p:cNvPr id="21" name="object 21"/>
          <p:cNvSpPr/>
          <p:nvPr/>
        </p:nvSpPr>
        <p:spPr>
          <a:xfrm>
            <a:off x="9282556" y="3000755"/>
            <a:ext cx="756285" cy="541655"/>
          </a:xfrm>
          <a:custGeom>
            <a:avLst/>
            <a:gdLst/>
            <a:ahLst/>
            <a:cxnLst/>
            <a:rect l="l" t="t" r="r" b="b"/>
            <a:pathLst>
              <a:path w="756284" h="541654">
                <a:moveTo>
                  <a:pt x="0" y="492887"/>
                </a:moveTo>
                <a:lnTo>
                  <a:pt x="48641" y="298196"/>
                </a:lnTo>
                <a:lnTo>
                  <a:pt x="85090" y="359029"/>
                </a:lnTo>
                <a:lnTo>
                  <a:pt x="682751" y="0"/>
                </a:lnTo>
                <a:lnTo>
                  <a:pt x="755903" y="121666"/>
                </a:lnTo>
                <a:lnTo>
                  <a:pt x="158115" y="480568"/>
                </a:lnTo>
                <a:lnTo>
                  <a:pt x="194691" y="541401"/>
                </a:lnTo>
                <a:lnTo>
                  <a:pt x="0" y="492887"/>
                </a:lnTo>
                <a:close/>
              </a:path>
            </a:pathLst>
          </a:custGeom>
          <a:ln w="15875">
            <a:solidFill>
              <a:srgbClr val="626A6C"/>
            </a:solidFill>
          </a:ln>
        </p:spPr>
        <p:txBody>
          <a:bodyPr wrap="square" lIns="0" tIns="0" rIns="0" bIns="0" rtlCol="0"/>
          <a:lstStyle/>
          <a:p>
            <a:endParaRPr/>
          </a:p>
        </p:txBody>
      </p:sp>
      <p:sp>
        <p:nvSpPr>
          <p:cNvPr id="22" name="object 22"/>
          <p:cNvSpPr/>
          <p:nvPr/>
        </p:nvSpPr>
        <p:spPr>
          <a:xfrm>
            <a:off x="8267700" y="3384803"/>
            <a:ext cx="853440" cy="304800"/>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7444740" y="3422903"/>
            <a:ext cx="784859" cy="280416"/>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557783" y="4142232"/>
            <a:ext cx="8990076" cy="1120140"/>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496823" y="5262371"/>
            <a:ext cx="9051036" cy="768095"/>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7319771" y="4090415"/>
            <a:ext cx="310896" cy="871728"/>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1682495" y="4268723"/>
            <a:ext cx="231648" cy="652271"/>
          </a:xfrm>
          <a:prstGeom prst="rect">
            <a:avLst/>
          </a:prstGeom>
          <a:blipFill>
            <a:blip r:embed="rId18" cstate="print"/>
            <a:stretch>
              <a:fillRect/>
            </a:stretch>
          </a:blipFill>
        </p:spPr>
        <p:txBody>
          <a:bodyPr wrap="square" lIns="0" tIns="0" rIns="0" bIns="0" rtlCol="0"/>
          <a:lstStyle/>
          <a:p>
            <a:endParaRPr/>
          </a:p>
        </p:txBody>
      </p:sp>
      <p:sp>
        <p:nvSpPr>
          <p:cNvPr id="29" name="object 29"/>
          <p:cNvSpPr/>
          <p:nvPr/>
        </p:nvSpPr>
        <p:spPr>
          <a:xfrm>
            <a:off x="6883907" y="5045964"/>
            <a:ext cx="643255" cy="748665"/>
          </a:xfrm>
          <a:custGeom>
            <a:avLst/>
            <a:gdLst/>
            <a:ahLst/>
            <a:cxnLst/>
            <a:rect l="l" t="t" r="r" b="b"/>
            <a:pathLst>
              <a:path w="643254" h="748664">
                <a:moveTo>
                  <a:pt x="160782" y="558101"/>
                </a:moveTo>
                <a:lnTo>
                  <a:pt x="0" y="653186"/>
                </a:lnTo>
                <a:lnTo>
                  <a:pt x="160782" y="748284"/>
                </a:lnTo>
                <a:lnTo>
                  <a:pt x="160782" y="733577"/>
                </a:lnTo>
                <a:lnTo>
                  <a:pt x="361696" y="733577"/>
                </a:lnTo>
                <a:lnTo>
                  <a:pt x="407349" y="729894"/>
                </a:lnTo>
                <a:lnTo>
                  <a:pt x="450656" y="719233"/>
                </a:lnTo>
                <a:lnTo>
                  <a:pt x="491037" y="702172"/>
                </a:lnTo>
                <a:lnTo>
                  <a:pt x="527913" y="679292"/>
                </a:lnTo>
                <a:lnTo>
                  <a:pt x="560704" y="651171"/>
                </a:lnTo>
                <a:lnTo>
                  <a:pt x="588832" y="618390"/>
                </a:lnTo>
                <a:lnTo>
                  <a:pt x="611718" y="581527"/>
                </a:lnTo>
                <a:lnTo>
                  <a:pt x="615409" y="572795"/>
                </a:lnTo>
                <a:lnTo>
                  <a:pt x="160782" y="572795"/>
                </a:lnTo>
                <a:lnTo>
                  <a:pt x="160782" y="558101"/>
                </a:lnTo>
                <a:close/>
              </a:path>
              <a:path w="643254" h="748664">
                <a:moveTo>
                  <a:pt x="643127" y="0"/>
                </a:moveTo>
                <a:lnTo>
                  <a:pt x="482346" y="0"/>
                </a:lnTo>
                <a:lnTo>
                  <a:pt x="482346" y="452247"/>
                </a:lnTo>
                <a:lnTo>
                  <a:pt x="472870" y="499157"/>
                </a:lnTo>
                <a:lnTo>
                  <a:pt x="447024" y="537476"/>
                </a:lnTo>
                <a:lnTo>
                  <a:pt x="408676" y="563318"/>
                </a:lnTo>
                <a:lnTo>
                  <a:pt x="361696" y="572795"/>
                </a:lnTo>
                <a:lnTo>
                  <a:pt x="615409" y="572795"/>
                </a:lnTo>
                <a:lnTo>
                  <a:pt x="628782" y="541163"/>
                </a:lnTo>
                <a:lnTo>
                  <a:pt x="639445" y="497876"/>
                </a:lnTo>
                <a:lnTo>
                  <a:pt x="643127" y="452247"/>
                </a:lnTo>
                <a:lnTo>
                  <a:pt x="643127" y="0"/>
                </a:lnTo>
                <a:close/>
              </a:path>
            </a:pathLst>
          </a:custGeom>
          <a:solidFill>
            <a:srgbClr val="FFFF00"/>
          </a:solidFill>
        </p:spPr>
        <p:txBody>
          <a:bodyPr wrap="square" lIns="0" tIns="0" rIns="0" bIns="0" rtlCol="0"/>
          <a:lstStyle/>
          <a:p>
            <a:endParaRPr/>
          </a:p>
        </p:txBody>
      </p:sp>
      <p:sp>
        <p:nvSpPr>
          <p:cNvPr id="30" name="object 30"/>
          <p:cNvSpPr/>
          <p:nvPr/>
        </p:nvSpPr>
        <p:spPr>
          <a:xfrm>
            <a:off x="6883907" y="5045964"/>
            <a:ext cx="643255" cy="748665"/>
          </a:xfrm>
          <a:custGeom>
            <a:avLst/>
            <a:gdLst/>
            <a:ahLst/>
            <a:cxnLst/>
            <a:rect l="l" t="t" r="r" b="b"/>
            <a:pathLst>
              <a:path w="643254" h="748664">
                <a:moveTo>
                  <a:pt x="643127" y="0"/>
                </a:moveTo>
                <a:lnTo>
                  <a:pt x="643127" y="452247"/>
                </a:lnTo>
                <a:lnTo>
                  <a:pt x="639445" y="497876"/>
                </a:lnTo>
                <a:lnTo>
                  <a:pt x="628782" y="541163"/>
                </a:lnTo>
                <a:lnTo>
                  <a:pt x="611718" y="581527"/>
                </a:lnTo>
                <a:lnTo>
                  <a:pt x="588832" y="618390"/>
                </a:lnTo>
                <a:lnTo>
                  <a:pt x="560704" y="651171"/>
                </a:lnTo>
                <a:lnTo>
                  <a:pt x="527913" y="679292"/>
                </a:lnTo>
                <a:lnTo>
                  <a:pt x="491037" y="702172"/>
                </a:lnTo>
                <a:lnTo>
                  <a:pt x="450656" y="719233"/>
                </a:lnTo>
                <a:lnTo>
                  <a:pt x="407349" y="729894"/>
                </a:lnTo>
                <a:lnTo>
                  <a:pt x="361696" y="733577"/>
                </a:lnTo>
                <a:lnTo>
                  <a:pt x="160782" y="733577"/>
                </a:lnTo>
                <a:lnTo>
                  <a:pt x="160782" y="748284"/>
                </a:lnTo>
                <a:lnTo>
                  <a:pt x="0" y="653186"/>
                </a:lnTo>
                <a:lnTo>
                  <a:pt x="160782" y="558101"/>
                </a:lnTo>
                <a:lnTo>
                  <a:pt x="160782" y="572795"/>
                </a:lnTo>
                <a:lnTo>
                  <a:pt x="361696" y="572795"/>
                </a:lnTo>
                <a:lnTo>
                  <a:pt x="408676" y="563318"/>
                </a:lnTo>
                <a:lnTo>
                  <a:pt x="447024" y="537476"/>
                </a:lnTo>
                <a:lnTo>
                  <a:pt x="472870" y="499157"/>
                </a:lnTo>
                <a:lnTo>
                  <a:pt x="482346" y="452247"/>
                </a:lnTo>
                <a:lnTo>
                  <a:pt x="482346" y="0"/>
                </a:lnTo>
                <a:lnTo>
                  <a:pt x="643127" y="0"/>
                </a:lnTo>
                <a:close/>
              </a:path>
            </a:pathLst>
          </a:custGeom>
          <a:ln w="15240">
            <a:solidFill>
              <a:srgbClr val="1F7CAC"/>
            </a:solidFill>
          </a:ln>
        </p:spPr>
        <p:txBody>
          <a:bodyPr wrap="square" lIns="0" tIns="0" rIns="0" bIns="0" rtlCol="0"/>
          <a:lstStyle/>
          <a:p>
            <a:endParaRPr/>
          </a:p>
        </p:txBody>
      </p:sp>
      <p:sp>
        <p:nvSpPr>
          <p:cNvPr id="31" name="object 31"/>
          <p:cNvSpPr/>
          <p:nvPr/>
        </p:nvSpPr>
        <p:spPr>
          <a:xfrm>
            <a:off x="5823203" y="5606796"/>
            <a:ext cx="853440" cy="304800"/>
          </a:xfrm>
          <a:prstGeom prst="rect">
            <a:avLst/>
          </a:prstGeom>
          <a:blipFill>
            <a:blip r:embed="rId14" cstate="print"/>
            <a:stretch>
              <a:fillRect/>
            </a:stretch>
          </a:blipFill>
        </p:spPr>
        <p:txBody>
          <a:bodyPr wrap="square" lIns="0" tIns="0" rIns="0" bIns="0" rtlCol="0"/>
          <a:lstStyle/>
          <a:p>
            <a:endParaRPr/>
          </a:p>
        </p:txBody>
      </p:sp>
      <p:sp>
        <p:nvSpPr>
          <p:cNvPr id="32" name="object 32"/>
          <p:cNvSpPr/>
          <p:nvPr/>
        </p:nvSpPr>
        <p:spPr>
          <a:xfrm>
            <a:off x="4626864" y="5602223"/>
            <a:ext cx="853439" cy="304800"/>
          </a:xfrm>
          <a:prstGeom prst="rect">
            <a:avLst/>
          </a:prstGeom>
          <a:blipFill>
            <a:blip r:embed="rId14" cstate="print"/>
            <a:stretch>
              <a:fillRect/>
            </a:stretch>
          </a:blipFill>
        </p:spPr>
        <p:txBody>
          <a:bodyPr wrap="square" lIns="0" tIns="0" rIns="0" bIns="0" rtlCol="0"/>
          <a:lstStyle/>
          <a:p>
            <a:endParaRPr/>
          </a:p>
        </p:txBody>
      </p:sp>
      <p:sp>
        <p:nvSpPr>
          <p:cNvPr id="33" name="object 33"/>
          <p:cNvSpPr/>
          <p:nvPr/>
        </p:nvSpPr>
        <p:spPr>
          <a:xfrm>
            <a:off x="3553967" y="5602223"/>
            <a:ext cx="853439" cy="304800"/>
          </a:xfrm>
          <a:prstGeom prst="rect">
            <a:avLst/>
          </a:prstGeom>
          <a:blipFill>
            <a:blip r:embed="rId14" cstate="print"/>
            <a:stretch>
              <a:fillRect/>
            </a:stretch>
          </a:blipFill>
        </p:spPr>
        <p:txBody>
          <a:bodyPr wrap="square" lIns="0" tIns="0" rIns="0" bIns="0" rtlCol="0"/>
          <a:lstStyle/>
          <a:p>
            <a:endParaRPr/>
          </a:p>
        </p:txBody>
      </p:sp>
      <p:sp>
        <p:nvSpPr>
          <p:cNvPr id="34" name="object 34"/>
          <p:cNvSpPr/>
          <p:nvPr/>
        </p:nvSpPr>
        <p:spPr>
          <a:xfrm>
            <a:off x="2590800" y="5612891"/>
            <a:ext cx="853439" cy="304800"/>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1731264" y="5244084"/>
            <a:ext cx="768095" cy="665987"/>
          </a:xfrm>
          <a:prstGeom prst="rect">
            <a:avLst/>
          </a:prstGeom>
          <a:blipFill>
            <a:blip r:embed="rId19" cstate="print"/>
            <a:stretch>
              <a:fillRect/>
            </a:stretch>
          </a:blipFill>
        </p:spPr>
        <p:txBody>
          <a:bodyPr wrap="square" lIns="0" tIns="0" rIns="0" bIns="0" rtlCol="0"/>
          <a:lstStyle/>
          <a:p>
            <a:endParaRPr/>
          </a:p>
        </p:txBody>
      </p:sp>
      <p:sp>
        <p:nvSpPr>
          <p:cNvPr id="36" name="object 36"/>
          <p:cNvSpPr/>
          <p:nvPr/>
        </p:nvSpPr>
        <p:spPr>
          <a:xfrm>
            <a:off x="1470660" y="4652771"/>
            <a:ext cx="304800" cy="863980"/>
          </a:xfrm>
          <a:prstGeom prst="rect">
            <a:avLst/>
          </a:prstGeom>
          <a:blipFill>
            <a:blip r:embed="rId20" cstate="print"/>
            <a:stretch>
              <a:fillRect/>
            </a:stretch>
          </a:blipFill>
        </p:spPr>
        <p:txBody>
          <a:bodyPr wrap="square" lIns="0" tIns="0" rIns="0" bIns="0" rtlCol="0"/>
          <a:lstStyle/>
          <a:p>
            <a:endParaRPr/>
          </a:p>
        </p:txBody>
      </p:sp>
      <p:sp>
        <p:nvSpPr>
          <p:cNvPr id="37" name="object 37"/>
          <p:cNvSpPr/>
          <p:nvPr/>
        </p:nvSpPr>
        <p:spPr>
          <a:xfrm>
            <a:off x="1700783" y="3540252"/>
            <a:ext cx="231648" cy="652272"/>
          </a:xfrm>
          <a:prstGeom prst="rect">
            <a:avLst/>
          </a:prstGeom>
          <a:blipFill>
            <a:blip r:embed="rId21" cstate="print"/>
            <a:stretch>
              <a:fillRect/>
            </a:stretch>
          </a:blipFill>
        </p:spPr>
        <p:txBody>
          <a:bodyPr wrap="square" lIns="0" tIns="0" rIns="0" bIns="0" rtlCol="0"/>
          <a:lstStyle/>
          <a:p>
            <a:endParaRPr/>
          </a:p>
        </p:txBody>
      </p:sp>
      <p:sp>
        <p:nvSpPr>
          <p:cNvPr id="38" name="object 38"/>
          <p:cNvSpPr/>
          <p:nvPr/>
        </p:nvSpPr>
        <p:spPr>
          <a:xfrm>
            <a:off x="7569707" y="3794759"/>
            <a:ext cx="304800" cy="883919"/>
          </a:xfrm>
          <a:prstGeom prst="rect">
            <a:avLst/>
          </a:prstGeom>
          <a:blipFill>
            <a:blip r:embed="rId2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144255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a:t>
            </a:r>
            <a:br>
              <a:rPr lang="en-US" dirty="0"/>
            </a:br>
            <a:r>
              <a:rPr lang="en-US" dirty="0"/>
              <a:t>Electrical Inspection Items</a:t>
            </a:r>
          </a:p>
        </p:txBody>
      </p:sp>
      <p:sp>
        <p:nvSpPr>
          <p:cNvPr id="5" name="Content Placeholder 4">
            <a:extLst>
              <a:ext uri="{FF2B5EF4-FFF2-40B4-BE49-F238E27FC236}">
                <a16:creationId xmlns:a16="http://schemas.microsoft.com/office/drawing/2014/main" id="{779EA9B1-DAC5-E140-8435-EBE518D6CC76}"/>
              </a:ext>
            </a:extLst>
          </p:cNvPr>
          <p:cNvSpPr>
            <a:spLocks noGrp="1"/>
          </p:cNvSpPr>
          <p:nvPr>
            <p:ph idx="1"/>
          </p:nvPr>
        </p:nvSpPr>
        <p:spPr>
          <a:xfrm>
            <a:off x="838200" y="1825625"/>
            <a:ext cx="10515600" cy="4351338"/>
          </a:xfrm>
        </p:spPr>
        <p:txBody>
          <a:bodyPr/>
          <a:lstStyle/>
          <a:p>
            <a:pPr>
              <a:lnSpc>
                <a:spcPct val="150000"/>
              </a:lnSpc>
            </a:pPr>
            <a:r>
              <a:rPr lang="en-US" dirty="0"/>
              <a:t>Back to my original question….</a:t>
            </a:r>
          </a:p>
          <a:p>
            <a:pPr>
              <a:lnSpc>
                <a:spcPct val="150000"/>
              </a:lnSpc>
            </a:pPr>
            <a:r>
              <a:rPr lang="en-US" dirty="0"/>
              <a:t>What happens when the Neutral Lateral is cut or broken?</a:t>
            </a:r>
          </a:p>
          <a:p>
            <a:pPr>
              <a:lnSpc>
                <a:spcPct val="150000"/>
              </a:lnSpc>
            </a:pPr>
            <a:endParaRPr lang="en-US" dirty="0"/>
          </a:p>
        </p:txBody>
      </p:sp>
    </p:spTree>
    <p:extLst>
      <p:ext uri="{BB962C8B-B14F-4D97-AF65-F5344CB8AC3E}">
        <p14:creationId xmlns:p14="http://schemas.microsoft.com/office/powerpoint/2010/main" val="3809285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lIns="0" tIns="45719" rIns="0" bIns="0" rtlCol="0" anchor="b">
            <a:normAutofit/>
          </a:bodyPr>
          <a:lstStyle/>
          <a:p>
            <a:r>
              <a:rPr lang="en-US" sz="5000"/>
              <a:t>The 35 Most Missed &amp; Misunderstood</a:t>
            </a:r>
            <a:br>
              <a:rPr lang="en-US" sz="5000"/>
            </a:br>
            <a:r>
              <a:rPr lang="en-US" sz="5000"/>
              <a:t>Electrical Inspection Items</a:t>
            </a:r>
          </a:p>
        </p:txBody>
      </p:sp>
      <p:sp>
        <p:nvSpPr>
          <p:cNvPr id="6" name="Content Placeholder 5">
            <a:extLst>
              <a:ext uri="{FF2B5EF4-FFF2-40B4-BE49-F238E27FC236}">
                <a16:creationId xmlns:a16="http://schemas.microsoft.com/office/drawing/2014/main" id="{BCB72268-C255-7249-866A-FC7BE97F1931}"/>
              </a:ext>
            </a:extLst>
          </p:cNvPr>
          <p:cNvSpPr>
            <a:spLocks noGrp="1"/>
          </p:cNvSpPr>
          <p:nvPr>
            <p:ph type="body" idx="1"/>
          </p:nvPr>
        </p:nvSpPr>
        <p:spPr/>
        <p:txBody>
          <a:bodyPr>
            <a:normAutofit/>
          </a:bodyPr>
          <a:lstStyle/>
          <a:p>
            <a:pPr marL="0" indent="0">
              <a:buNone/>
            </a:pPr>
            <a:r>
              <a:rPr lang="en-US" dirty="0"/>
              <a:t>Lets think about where the electric flows in the  circuit.</a:t>
            </a:r>
          </a:p>
          <a:p>
            <a:endParaRPr lang="en-US" dirty="0"/>
          </a:p>
        </p:txBody>
      </p:sp>
    </p:spTree>
    <p:extLst>
      <p:ext uri="{BB962C8B-B14F-4D97-AF65-F5344CB8AC3E}">
        <p14:creationId xmlns:p14="http://schemas.microsoft.com/office/powerpoint/2010/main" val="15026270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1851" y="758825"/>
            <a:ext cx="7347874" cy="2852737"/>
          </a:xfrm>
        </p:spPr>
        <p:txBody>
          <a:bodyPr vert="horz" lIns="91440" tIns="45720" rIns="91440" bIns="45720" rtlCol="0" anchor="b">
            <a:normAutofit/>
          </a:bodyPr>
          <a:lstStyle/>
          <a:p>
            <a:r>
              <a:rPr lang="en-US" dirty="0"/>
              <a:t>Let’s go to Ohms Law.</a:t>
            </a:r>
          </a:p>
        </p:txBody>
      </p:sp>
      <p:sp>
        <p:nvSpPr>
          <p:cNvPr id="5" name="Text Placeholder 4">
            <a:extLst>
              <a:ext uri="{FF2B5EF4-FFF2-40B4-BE49-F238E27FC236}">
                <a16:creationId xmlns:a16="http://schemas.microsoft.com/office/drawing/2014/main" id="{A869B33F-1B60-D042-B3A8-88FBCB530E87}"/>
              </a:ext>
            </a:extLst>
          </p:cNvPr>
          <p:cNvSpPr>
            <a:spLocks noGrp="1"/>
          </p:cNvSpPr>
          <p:nvPr>
            <p:ph type="body" idx="1"/>
          </p:nvPr>
        </p:nvSpPr>
        <p:spPr/>
        <p:txBody>
          <a:bodyPr/>
          <a:lstStyle/>
          <a:p>
            <a:endParaRPr lang="en-US"/>
          </a:p>
        </p:txBody>
      </p:sp>
      <p:sp>
        <p:nvSpPr>
          <p:cNvPr id="3" name="object 3"/>
          <p:cNvSpPr txBox="1"/>
          <p:nvPr/>
        </p:nvSpPr>
        <p:spPr>
          <a:xfrm>
            <a:off x="831851" y="3742686"/>
            <a:ext cx="7347874" cy="1500187"/>
          </a:xfrm>
          <a:prstGeom prst="rect">
            <a:avLst/>
          </a:prstGeom>
        </p:spPr>
        <p:txBody>
          <a:bodyPr vert="horz" lIns="91440" tIns="45720" rIns="91440" bIns="45720" rtlCol="0">
            <a:normAutofit/>
          </a:bodyPr>
          <a:lstStyle/>
          <a:p>
            <a:pPr>
              <a:lnSpc>
                <a:spcPct val="90000"/>
              </a:lnSpc>
              <a:spcBef>
                <a:spcPts val="1000"/>
              </a:spcBef>
            </a:pPr>
            <a:endParaRPr lang="en-US" sz="2400" b="0" i="0" kern="1200" dirty="0">
              <a:solidFill>
                <a:schemeClr val="bg1">
                  <a:alpha val="75000"/>
                </a:schemeClr>
              </a:solidFill>
              <a:latin typeface="Avenir Next Condensed" panose="020B0506020202020204" pitchFamily="34" charset="0"/>
              <a:ea typeface="+mn-ea"/>
              <a:cs typeface="+mn-cs"/>
            </a:endParaRPr>
          </a:p>
        </p:txBody>
      </p:sp>
    </p:spTree>
    <p:extLst>
      <p:ext uri="{BB962C8B-B14F-4D97-AF65-F5344CB8AC3E}">
        <p14:creationId xmlns:p14="http://schemas.microsoft.com/office/powerpoint/2010/main" val="22632456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3" name="object 3"/>
          <p:cNvSpPr/>
          <p:nvPr/>
        </p:nvSpPr>
        <p:spPr>
          <a:xfrm>
            <a:off x="3221735" y="1870758"/>
            <a:ext cx="5514761" cy="4095235"/>
          </a:xfrm>
          <a:prstGeom prst="rect">
            <a:avLst/>
          </a:prstGeom>
          <a:blipFill>
            <a:blip r:embed="rId2" cstate="print"/>
            <a:stretch>
              <a:fillRect/>
            </a:stretch>
          </a:blipFill>
        </p:spPr>
        <p:txBody>
          <a:bodyPr wrap="square" lIns="0" tIns="0" rIns="0" bIns="0" rtlCol="0"/>
          <a:lstStyle/>
          <a:p>
            <a:endParaRPr/>
          </a:p>
        </p:txBody>
      </p:sp>
      <p:sp>
        <p:nvSpPr>
          <p:cNvPr id="6" name="Rectangle 5">
            <a:extLst>
              <a:ext uri="{FF2B5EF4-FFF2-40B4-BE49-F238E27FC236}">
                <a16:creationId xmlns:a16="http://schemas.microsoft.com/office/drawing/2014/main" id="{E5EB37AA-0CC0-9644-97DF-DBD9F0BA7D9F}"/>
              </a:ext>
            </a:extLst>
          </p:cNvPr>
          <p:cNvSpPr/>
          <p:nvPr/>
        </p:nvSpPr>
        <p:spPr>
          <a:xfrm>
            <a:off x="838200" y="1793221"/>
            <a:ext cx="2130070" cy="400110"/>
          </a:xfrm>
          <a:prstGeom prst="rect">
            <a:avLst/>
          </a:prstGeom>
        </p:spPr>
        <p:txBody>
          <a:bodyPr wrap="none">
            <a:spAutoFit/>
          </a:bodyPr>
          <a:lstStyle/>
          <a:p>
            <a:r>
              <a:rPr lang="en-US" sz="2000" spc="-5" dirty="0">
                <a:solidFill>
                  <a:schemeClr val="accent5"/>
                </a:solidFill>
                <a:latin typeface="Avenir Next Condensed Medium" panose="020B0506020202020204" pitchFamily="34" charset="0"/>
                <a:cs typeface="Times New Roman"/>
              </a:rPr>
              <a:t>Let’s </a:t>
            </a:r>
            <a:r>
              <a:rPr lang="en-US" sz="2000" dirty="0">
                <a:solidFill>
                  <a:schemeClr val="accent5"/>
                </a:solidFill>
                <a:latin typeface="Avenir Next Condensed Medium" panose="020B0506020202020204" pitchFamily="34" charset="0"/>
                <a:cs typeface="Times New Roman"/>
              </a:rPr>
              <a:t>go to </a:t>
            </a:r>
            <a:r>
              <a:rPr lang="en-US" sz="2000" spc="-5" dirty="0">
                <a:solidFill>
                  <a:schemeClr val="accent5"/>
                </a:solidFill>
                <a:latin typeface="Avenir Next Condensed Medium" panose="020B0506020202020204" pitchFamily="34" charset="0"/>
                <a:cs typeface="Times New Roman"/>
              </a:rPr>
              <a:t>Ohms</a:t>
            </a:r>
            <a:r>
              <a:rPr lang="en-US" sz="2000" spc="5" dirty="0">
                <a:solidFill>
                  <a:schemeClr val="accent5"/>
                </a:solidFill>
                <a:latin typeface="Avenir Next Condensed Medium" panose="020B0506020202020204" pitchFamily="34" charset="0"/>
                <a:cs typeface="Times New Roman"/>
              </a:rPr>
              <a:t> </a:t>
            </a:r>
            <a:r>
              <a:rPr lang="en-US" sz="2000" spc="-60" dirty="0">
                <a:solidFill>
                  <a:schemeClr val="accent5"/>
                </a:solidFill>
                <a:latin typeface="Avenir Next Condensed Medium" panose="020B0506020202020204" pitchFamily="34" charset="0"/>
                <a:cs typeface="Times New Roman"/>
              </a:rPr>
              <a:t>Law.</a:t>
            </a:r>
            <a:endParaRPr lang="en-US" sz="2000" dirty="0">
              <a:solidFill>
                <a:schemeClr val="accent5"/>
              </a:solidFill>
              <a:latin typeface="Avenir Next Condensed Medium" panose="020B0506020202020204" pitchFamily="34" charset="0"/>
            </a:endParaRPr>
          </a:p>
        </p:txBody>
      </p:sp>
    </p:spTree>
    <p:extLst>
      <p:ext uri="{BB962C8B-B14F-4D97-AF65-F5344CB8AC3E}">
        <p14:creationId xmlns:p14="http://schemas.microsoft.com/office/powerpoint/2010/main" val="20282279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3" name="object 3"/>
          <p:cNvSpPr/>
          <p:nvPr/>
        </p:nvSpPr>
        <p:spPr>
          <a:xfrm>
            <a:off x="3557280" y="2265086"/>
            <a:ext cx="5077439" cy="377048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32665" y="2265086"/>
            <a:ext cx="814112" cy="860861"/>
          </a:xfrm>
          <a:custGeom>
            <a:avLst/>
            <a:gdLst/>
            <a:ahLst/>
            <a:cxnLst/>
            <a:rect l="l" t="t" r="r" b="b"/>
            <a:pathLst>
              <a:path w="1039495" h="1099185">
                <a:moveTo>
                  <a:pt x="0" y="549401"/>
                </a:moveTo>
                <a:lnTo>
                  <a:pt x="2123" y="499398"/>
                </a:lnTo>
                <a:lnTo>
                  <a:pt x="8372" y="450652"/>
                </a:lnTo>
                <a:lnTo>
                  <a:pt x="18563" y="403357"/>
                </a:lnTo>
                <a:lnTo>
                  <a:pt x="32512" y="357707"/>
                </a:lnTo>
                <a:lnTo>
                  <a:pt x="50035" y="313896"/>
                </a:lnTo>
                <a:lnTo>
                  <a:pt x="70950" y="272118"/>
                </a:lnTo>
                <a:lnTo>
                  <a:pt x="95073" y="232568"/>
                </a:lnTo>
                <a:lnTo>
                  <a:pt x="122221" y="195438"/>
                </a:lnTo>
                <a:lnTo>
                  <a:pt x="152209" y="160924"/>
                </a:lnTo>
                <a:lnTo>
                  <a:pt x="184855" y="129220"/>
                </a:lnTo>
                <a:lnTo>
                  <a:pt x="219975" y="100518"/>
                </a:lnTo>
                <a:lnTo>
                  <a:pt x="257386" y="75014"/>
                </a:lnTo>
                <a:lnTo>
                  <a:pt x="296904" y="52901"/>
                </a:lnTo>
                <a:lnTo>
                  <a:pt x="338346" y="34374"/>
                </a:lnTo>
                <a:lnTo>
                  <a:pt x="381529" y="19626"/>
                </a:lnTo>
                <a:lnTo>
                  <a:pt x="426268" y="8852"/>
                </a:lnTo>
                <a:lnTo>
                  <a:pt x="472381" y="2245"/>
                </a:lnTo>
                <a:lnTo>
                  <a:pt x="519683" y="0"/>
                </a:lnTo>
                <a:lnTo>
                  <a:pt x="566986" y="2245"/>
                </a:lnTo>
                <a:lnTo>
                  <a:pt x="613099" y="8852"/>
                </a:lnTo>
                <a:lnTo>
                  <a:pt x="657838" y="19626"/>
                </a:lnTo>
                <a:lnTo>
                  <a:pt x="701021" y="34374"/>
                </a:lnTo>
                <a:lnTo>
                  <a:pt x="742463" y="52901"/>
                </a:lnTo>
                <a:lnTo>
                  <a:pt x="781981" y="75014"/>
                </a:lnTo>
                <a:lnTo>
                  <a:pt x="819392" y="100518"/>
                </a:lnTo>
                <a:lnTo>
                  <a:pt x="854512" y="129220"/>
                </a:lnTo>
                <a:lnTo>
                  <a:pt x="887158" y="160924"/>
                </a:lnTo>
                <a:lnTo>
                  <a:pt x="917146" y="195438"/>
                </a:lnTo>
                <a:lnTo>
                  <a:pt x="944294" y="232568"/>
                </a:lnTo>
                <a:lnTo>
                  <a:pt x="968417" y="272118"/>
                </a:lnTo>
                <a:lnTo>
                  <a:pt x="989332" y="313896"/>
                </a:lnTo>
                <a:lnTo>
                  <a:pt x="1006855" y="357707"/>
                </a:lnTo>
                <a:lnTo>
                  <a:pt x="1020804" y="403357"/>
                </a:lnTo>
                <a:lnTo>
                  <a:pt x="1030995" y="450652"/>
                </a:lnTo>
                <a:lnTo>
                  <a:pt x="1037244" y="499398"/>
                </a:lnTo>
                <a:lnTo>
                  <a:pt x="1039368" y="549401"/>
                </a:lnTo>
                <a:lnTo>
                  <a:pt x="1037244" y="599405"/>
                </a:lnTo>
                <a:lnTo>
                  <a:pt x="1030995" y="648151"/>
                </a:lnTo>
                <a:lnTo>
                  <a:pt x="1020804" y="695446"/>
                </a:lnTo>
                <a:lnTo>
                  <a:pt x="1006856" y="741096"/>
                </a:lnTo>
                <a:lnTo>
                  <a:pt x="989332" y="784907"/>
                </a:lnTo>
                <a:lnTo>
                  <a:pt x="968417" y="826685"/>
                </a:lnTo>
                <a:lnTo>
                  <a:pt x="944294" y="866235"/>
                </a:lnTo>
                <a:lnTo>
                  <a:pt x="917146" y="903365"/>
                </a:lnTo>
                <a:lnTo>
                  <a:pt x="887158" y="937879"/>
                </a:lnTo>
                <a:lnTo>
                  <a:pt x="854512" y="969583"/>
                </a:lnTo>
                <a:lnTo>
                  <a:pt x="819392" y="998285"/>
                </a:lnTo>
                <a:lnTo>
                  <a:pt x="781981" y="1023789"/>
                </a:lnTo>
                <a:lnTo>
                  <a:pt x="742463" y="1045902"/>
                </a:lnTo>
                <a:lnTo>
                  <a:pt x="701021" y="1064429"/>
                </a:lnTo>
                <a:lnTo>
                  <a:pt x="657838" y="1079177"/>
                </a:lnTo>
                <a:lnTo>
                  <a:pt x="613099" y="1089951"/>
                </a:lnTo>
                <a:lnTo>
                  <a:pt x="566986" y="1096558"/>
                </a:lnTo>
                <a:lnTo>
                  <a:pt x="519683" y="1098804"/>
                </a:lnTo>
                <a:lnTo>
                  <a:pt x="472381" y="1096558"/>
                </a:lnTo>
                <a:lnTo>
                  <a:pt x="426268" y="1089951"/>
                </a:lnTo>
                <a:lnTo>
                  <a:pt x="381529" y="1079177"/>
                </a:lnTo>
                <a:lnTo>
                  <a:pt x="338346" y="1064429"/>
                </a:lnTo>
                <a:lnTo>
                  <a:pt x="296904" y="1045902"/>
                </a:lnTo>
                <a:lnTo>
                  <a:pt x="257386" y="1023789"/>
                </a:lnTo>
                <a:lnTo>
                  <a:pt x="219975" y="998285"/>
                </a:lnTo>
                <a:lnTo>
                  <a:pt x="184855" y="969583"/>
                </a:lnTo>
                <a:lnTo>
                  <a:pt x="152209" y="937879"/>
                </a:lnTo>
                <a:lnTo>
                  <a:pt x="122221" y="903365"/>
                </a:lnTo>
                <a:lnTo>
                  <a:pt x="95073" y="866235"/>
                </a:lnTo>
                <a:lnTo>
                  <a:pt x="70950" y="826685"/>
                </a:lnTo>
                <a:lnTo>
                  <a:pt x="50035" y="784907"/>
                </a:lnTo>
                <a:lnTo>
                  <a:pt x="32511" y="741096"/>
                </a:lnTo>
                <a:lnTo>
                  <a:pt x="18563" y="695446"/>
                </a:lnTo>
                <a:lnTo>
                  <a:pt x="8372" y="648151"/>
                </a:lnTo>
                <a:lnTo>
                  <a:pt x="2123" y="599405"/>
                </a:lnTo>
                <a:lnTo>
                  <a:pt x="0" y="549401"/>
                </a:lnTo>
                <a:close/>
              </a:path>
            </a:pathLst>
          </a:custGeom>
          <a:ln w="57912">
            <a:solidFill>
              <a:srgbClr val="FF0000"/>
            </a:solidFill>
          </a:ln>
        </p:spPr>
        <p:txBody>
          <a:bodyPr wrap="square" lIns="0" tIns="0" rIns="0" bIns="0" rtlCol="0"/>
          <a:lstStyle/>
          <a:p>
            <a:endParaRPr/>
          </a:p>
        </p:txBody>
      </p:sp>
      <p:sp>
        <p:nvSpPr>
          <p:cNvPr id="6" name="Rectangle 5">
            <a:extLst>
              <a:ext uri="{FF2B5EF4-FFF2-40B4-BE49-F238E27FC236}">
                <a16:creationId xmlns:a16="http://schemas.microsoft.com/office/drawing/2014/main" id="{A7BB35DB-0D80-0C41-9091-1709D7D73EAF}"/>
              </a:ext>
            </a:extLst>
          </p:cNvPr>
          <p:cNvSpPr/>
          <p:nvPr/>
        </p:nvSpPr>
        <p:spPr>
          <a:xfrm>
            <a:off x="838200" y="1793221"/>
            <a:ext cx="2139560" cy="400110"/>
          </a:xfrm>
          <a:prstGeom prst="rect">
            <a:avLst/>
          </a:prstGeom>
        </p:spPr>
        <p:txBody>
          <a:bodyPr wrap="none">
            <a:spAutoFit/>
          </a:bodyPr>
          <a:lstStyle/>
          <a:p>
            <a:r>
              <a:rPr lang="en-US" sz="2000" spc="-5" dirty="0">
                <a:solidFill>
                  <a:schemeClr val="accent5"/>
                </a:solidFill>
                <a:latin typeface="Avenir Next Condensed Medium" panose="020B0506020202020204" pitchFamily="34" charset="0"/>
                <a:cs typeface="Times New Roman"/>
              </a:rPr>
              <a:t>Let’s </a:t>
            </a:r>
            <a:r>
              <a:rPr lang="en-US" sz="2000" dirty="0">
                <a:solidFill>
                  <a:schemeClr val="accent5"/>
                </a:solidFill>
                <a:latin typeface="Avenir Next Condensed Medium" panose="020B0506020202020204" pitchFamily="34" charset="0"/>
                <a:cs typeface="Times New Roman"/>
              </a:rPr>
              <a:t>go to </a:t>
            </a:r>
            <a:r>
              <a:rPr lang="en-US" sz="2000" spc="-5" dirty="0">
                <a:solidFill>
                  <a:schemeClr val="accent5"/>
                </a:solidFill>
                <a:latin typeface="Avenir Next Condensed Medium" panose="020B0506020202020204" pitchFamily="34" charset="0"/>
                <a:cs typeface="Times New Roman"/>
              </a:rPr>
              <a:t>Ohms</a:t>
            </a:r>
            <a:r>
              <a:rPr lang="en-US" sz="2000" spc="5" dirty="0">
                <a:solidFill>
                  <a:schemeClr val="accent5"/>
                </a:solidFill>
                <a:latin typeface="Avenir Next Condensed Medium" panose="020B0506020202020204" pitchFamily="34" charset="0"/>
                <a:cs typeface="Times New Roman"/>
              </a:rPr>
              <a:t> </a:t>
            </a:r>
            <a:r>
              <a:rPr lang="en-US" sz="2000" spc="-60" dirty="0">
                <a:solidFill>
                  <a:schemeClr val="accent5"/>
                </a:solidFill>
                <a:latin typeface="Avenir Next Condensed Medium" panose="020B0506020202020204" pitchFamily="34" charset="0"/>
                <a:cs typeface="Times New Roman"/>
              </a:rPr>
              <a:t>Law.</a:t>
            </a:r>
            <a:endParaRPr lang="en-US" sz="2000" dirty="0">
              <a:solidFill>
                <a:schemeClr val="accent5"/>
              </a:solidFill>
              <a:latin typeface="Avenir Next Condensed Medium" panose="020B0506020202020204" pitchFamily="34" charset="0"/>
            </a:endParaRPr>
          </a:p>
        </p:txBody>
      </p:sp>
    </p:spTree>
    <p:extLst>
      <p:ext uri="{BB962C8B-B14F-4D97-AF65-F5344CB8AC3E}">
        <p14:creationId xmlns:p14="http://schemas.microsoft.com/office/powerpoint/2010/main" val="24983422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3" name="object 3"/>
          <p:cNvSpPr/>
          <p:nvPr/>
        </p:nvSpPr>
        <p:spPr>
          <a:xfrm>
            <a:off x="3410579" y="1918486"/>
            <a:ext cx="5584335" cy="41469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94323" y="1875354"/>
            <a:ext cx="895387" cy="946803"/>
          </a:xfrm>
          <a:custGeom>
            <a:avLst/>
            <a:gdLst/>
            <a:ahLst/>
            <a:cxnLst/>
            <a:rect l="l" t="t" r="r" b="b"/>
            <a:pathLst>
              <a:path w="1039495" h="1099185">
                <a:moveTo>
                  <a:pt x="0" y="549401"/>
                </a:moveTo>
                <a:lnTo>
                  <a:pt x="2123" y="499398"/>
                </a:lnTo>
                <a:lnTo>
                  <a:pt x="8372" y="450652"/>
                </a:lnTo>
                <a:lnTo>
                  <a:pt x="18563" y="403357"/>
                </a:lnTo>
                <a:lnTo>
                  <a:pt x="32512" y="357707"/>
                </a:lnTo>
                <a:lnTo>
                  <a:pt x="50035" y="313896"/>
                </a:lnTo>
                <a:lnTo>
                  <a:pt x="70950" y="272118"/>
                </a:lnTo>
                <a:lnTo>
                  <a:pt x="95073" y="232568"/>
                </a:lnTo>
                <a:lnTo>
                  <a:pt x="122221" y="195438"/>
                </a:lnTo>
                <a:lnTo>
                  <a:pt x="152209" y="160924"/>
                </a:lnTo>
                <a:lnTo>
                  <a:pt x="184855" y="129220"/>
                </a:lnTo>
                <a:lnTo>
                  <a:pt x="219975" y="100518"/>
                </a:lnTo>
                <a:lnTo>
                  <a:pt x="257386" y="75014"/>
                </a:lnTo>
                <a:lnTo>
                  <a:pt x="296904" y="52901"/>
                </a:lnTo>
                <a:lnTo>
                  <a:pt x="338346" y="34374"/>
                </a:lnTo>
                <a:lnTo>
                  <a:pt x="381529" y="19626"/>
                </a:lnTo>
                <a:lnTo>
                  <a:pt x="426268" y="8852"/>
                </a:lnTo>
                <a:lnTo>
                  <a:pt x="472381" y="2245"/>
                </a:lnTo>
                <a:lnTo>
                  <a:pt x="519683" y="0"/>
                </a:lnTo>
                <a:lnTo>
                  <a:pt x="566986" y="2245"/>
                </a:lnTo>
                <a:lnTo>
                  <a:pt x="613099" y="8852"/>
                </a:lnTo>
                <a:lnTo>
                  <a:pt x="657838" y="19626"/>
                </a:lnTo>
                <a:lnTo>
                  <a:pt x="701021" y="34374"/>
                </a:lnTo>
                <a:lnTo>
                  <a:pt x="742463" y="52901"/>
                </a:lnTo>
                <a:lnTo>
                  <a:pt x="781981" y="75014"/>
                </a:lnTo>
                <a:lnTo>
                  <a:pt x="819392" y="100518"/>
                </a:lnTo>
                <a:lnTo>
                  <a:pt x="854512" y="129220"/>
                </a:lnTo>
                <a:lnTo>
                  <a:pt x="887158" y="160924"/>
                </a:lnTo>
                <a:lnTo>
                  <a:pt x="917146" y="195438"/>
                </a:lnTo>
                <a:lnTo>
                  <a:pt x="944294" y="232568"/>
                </a:lnTo>
                <a:lnTo>
                  <a:pt x="968417" y="272118"/>
                </a:lnTo>
                <a:lnTo>
                  <a:pt x="989332" y="313896"/>
                </a:lnTo>
                <a:lnTo>
                  <a:pt x="1006855" y="357707"/>
                </a:lnTo>
                <a:lnTo>
                  <a:pt x="1020804" y="403357"/>
                </a:lnTo>
                <a:lnTo>
                  <a:pt x="1030995" y="450652"/>
                </a:lnTo>
                <a:lnTo>
                  <a:pt x="1037244" y="499398"/>
                </a:lnTo>
                <a:lnTo>
                  <a:pt x="1039368" y="549401"/>
                </a:lnTo>
                <a:lnTo>
                  <a:pt x="1037244" y="599405"/>
                </a:lnTo>
                <a:lnTo>
                  <a:pt x="1030995" y="648151"/>
                </a:lnTo>
                <a:lnTo>
                  <a:pt x="1020804" y="695446"/>
                </a:lnTo>
                <a:lnTo>
                  <a:pt x="1006856" y="741096"/>
                </a:lnTo>
                <a:lnTo>
                  <a:pt x="989332" y="784907"/>
                </a:lnTo>
                <a:lnTo>
                  <a:pt x="968417" y="826685"/>
                </a:lnTo>
                <a:lnTo>
                  <a:pt x="944294" y="866235"/>
                </a:lnTo>
                <a:lnTo>
                  <a:pt x="917146" y="903365"/>
                </a:lnTo>
                <a:lnTo>
                  <a:pt x="887158" y="937879"/>
                </a:lnTo>
                <a:lnTo>
                  <a:pt x="854512" y="969583"/>
                </a:lnTo>
                <a:lnTo>
                  <a:pt x="819392" y="998285"/>
                </a:lnTo>
                <a:lnTo>
                  <a:pt x="781981" y="1023789"/>
                </a:lnTo>
                <a:lnTo>
                  <a:pt x="742463" y="1045902"/>
                </a:lnTo>
                <a:lnTo>
                  <a:pt x="701021" y="1064429"/>
                </a:lnTo>
                <a:lnTo>
                  <a:pt x="657838" y="1079177"/>
                </a:lnTo>
                <a:lnTo>
                  <a:pt x="613099" y="1089951"/>
                </a:lnTo>
                <a:lnTo>
                  <a:pt x="566986" y="1096558"/>
                </a:lnTo>
                <a:lnTo>
                  <a:pt x="519683" y="1098804"/>
                </a:lnTo>
                <a:lnTo>
                  <a:pt x="472381" y="1096558"/>
                </a:lnTo>
                <a:lnTo>
                  <a:pt x="426268" y="1089951"/>
                </a:lnTo>
                <a:lnTo>
                  <a:pt x="381529" y="1079177"/>
                </a:lnTo>
                <a:lnTo>
                  <a:pt x="338346" y="1064429"/>
                </a:lnTo>
                <a:lnTo>
                  <a:pt x="296904" y="1045902"/>
                </a:lnTo>
                <a:lnTo>
                  <a:pt x="257386" y="1023789"/>
                </a:lnTo>
                <a:lnTo>
                  <a:pt x="219975" y="998285"/>
                </a:lnTo>
                <a:lnTo>
                  <a:pt x="184855" y="969583"/>
                </a:lnTo>
                <a:lnTo>
                  <a:pt x="152209" y="937879"/>
                </a:lnTo>
                <a:lnTo>
                  <a:pt x="122221" y="903365"/>
                </a:lnTo>
                <a:lnTo>
                  <a:pt x="95073" y="866235"/>
                </a:lnTo>
                <a:lnTo>
                  <a:pt x="70950" y="826685"/>
                </a:lnTo>
                <a:lnTo>
                  <a:pt x="50035" y="784907"/>
                </a:lnTo>
                <a:lnTo>
                  <a:pt x="32511" y="741096"/>
                </a:lnTo>
                <a:lnTo>
                  <a:pt x="18563" y="695446"/>
                </a:lnTo>
                <a:lnTo>
                  <a:pt x="8372" y="648151"/>
                </a:lnTo>
                <a:lnTo>
                  <a:pt x="2123" y="599405"/>
                </a:lnTo>
                <a:lnTo>
                  <a:pt x="0" y="549401"/>
                </a:lnTo>
                <a:close/>
              </a:path>
            </a:pathLst>
          </a:custGeom>
          <a:ln w="57912">
            <a:solidFill>
              <a:srgbClr val="FF0000"/>
            </a:solidFill>
          </a:ln>
        </p:spPr>
        <p:txBody>
          <a:bodyPr wrap="square" lIns="0" tIns="0" rIns="0" bIns="0" rtlCol="0"/>
          <a:lstStyle/>
          <a:p>
            <a:endParaRPr/>
          </a:p>
        </p:txBody>
      </p:sp>
      <p:sp>
        <p:nvSpPr>
          <p:cNvPr id="5" name="object 5"/>
          <p:cNvSpPr/>
          <p:nvPr/>
        </p:nvSpPr>
        <p:spPr>
          <a:xfrm>
            <a:off x="4341479" y="2367005"/>
            <a:ext cx="1095226" cy="1061995"/>
          </a:xfrm>
          <a:prstGeom prst="rect">
            <a:avLst/>
          </a:prstGeom>
          <a:blipFill>
            <a:blip r:embed="rId3" cstate="print"/>
            <a:stretch>
              <a:fillRect/>
            </a:stretch>
          </a:blipFill>
        </p:spPr>
        <p:txBody>
          <a:bodyPr wrap="square" lIns="0" tIns="0" rIns="0" bIns="0" rtlCol="0"/>
          <a:lstStyle/>
          <a:p>
            <a:endParaRPr/>
          </a:p>
        </p:txBody>
      </p:sp>
      <p:sp>
        <p:nvSpPr>
          <p:cNvPr id="7" name="Rectangle 6">
            <a:extLst>
              <a:ext uri="{FF2B5EF4-FFF2-40B4-BE49-F238E27FC236}">
                <a16:creationId xmlns:a16="http://schemas.microsoft.com/office/drawing/2014/main" id="{106AE16C-AA9B-304E-86AF-A3EF278DBA32}"/>
              </a:ext>
            </a:extLst>
          </p:cNvPr>
          <p:cNvSpPr/>
          <p:nvPr/>
        </p:nvSpPr>
        <p:spPr>
          <a:xfrm>
            <a:off x="838200" y="1793221"/>
            <a:ext cx="2139560" cy="400110"/>
          </a:xfrm>
          <a:prstGeom prst="rect">
            <a:avLst/>
          </a:prstGeom>
        </p:spPr>
        <p:txBody>
          <a:bodyPr wrap="none">
            <a:spAutoFit/>
          </a:bodyPr>
          <a:lstStyle/>
          <a:p>
            <a:r>
              <a:rPr lang="en-US" sz="2000" spc="-5" dirty="0">
                <a:solidFill>
                  <a:schemeClr val="accent5"/>
                </a:solidFill>
                <a:latin typeface="Avenir Next Condensed Medium" panose="020B0506020202020204" pitchFamily="34" charset="0"/>
                <a:cs typeface="Times New Roman"/>
              </a:rPr>
              <a:t>Let’s </a:t>
            </a:r>
            <a:r>
              <a:rPr lang="en-US" sz="2000" dirty="0">
                <a:solidFill>
                  <a:schemeClr val="accent5"/>
                </a:solidFill>
                <a:latin typeface="Avenir Next Condensed Medium" panose="020B0506020202020204" pitchFamily="34" charset="0"/>
                <a:cs typeface="Times New Roman"/>
              </a:rPr>
              <a:t>go to </a:t>
            </a:r>
            <a:r>
              <a:rPr lang="en-US" sz="2000" spc="-5" dirty="0">
                <a:solidFill>
                  <a:schemeClr val="accent5"/>
                </a:solidFill>
                <a:latin typeface="Avenir Next Condensed Medium" panose="020B0506020202020204" pitchFamily="34" charset="0"/>
                <a:cs typeface="Times New Roman"/>
              </a:rPr>
              <a:t>Ohms</a:t>
            </a:r>
            <a:r>
              <a:rPr lang="en-US" sz="2000" spc="5" dirty="0">
                <a:solidFill>
                  <a:schemeClr val="accent5"/>
                </a:solidFill>
                <a:latin typeface="Avenir Next Condensed Medium" panose="020B0506020202020204" pitchFamily="34" charset="0"/>
                <a:cs typeface="Times New Roman"/>
              </a:rPr>
              <a:t> </a:t>
            </a:r>
            <a:r>
              <a:rPr lang="en-US" sz="2000" spc="-60" dirty="0">
                <a:solidFill>
                  <a:schemeClr val="accent5"/>
                </a:solidFill>
                <a:latin typeface="Avenir Next Condensed Medium" panose="020B0506020202020204" pitchFamily="34" charset="0"/>
                <a:cs typeface="Times New Roman"/>
              </a:rPr>
              <a:t>Law.</a:t>
            </a:r>
            <a:endParaRPr lang="en-US" sz="2000" dirty="0">
              <a:solidFill>
                <a:schemeClr val="accent5"/>
              </a:solidFill>
              <a:latin typeface="Avenir Next Condensed Medium" panose="020B0506020202020204" pitchFamily="34" charset="0"/>
            </a:endParaRPr>
          </a:p>
        </p:txBody>
      </p:sp>
    </p:spTree>
    <p:extLst>
      <p:ext uri="{BB962C8B-B14F-4D97-AF65-F5344CB8AC3E}">
        <p14:creationId xmlns:p14="http://schemas.microsoft.com/office/powerpoint/2010/main" val="1622880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3" name="object 3"/>
          <p:cNvSpPr/>
          <p:nvPr/>
        </p:nvSpPr>
        <p:spPr>
          <a:xfrm>
            <a:off x="3527462" y="1888435"/>
            <a:ext cx="5311985" cy="39446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035612" y="1888435"/>
            <a:ext cx="851719" cy="900627"/>
          </a:xfrm>
          <a:custGeom>
            <a:avLst/>
            <a:gdLst/>
            <a:ahLst/>
            <a:cxnLst/>
            <a:rect l="l" t="t" r="r" b="b"/>
            <a:pathLst>
              <a:path w="1039495" h="1099185">
                <a:moveTo>
                  <a:pt x="0" y="549401"/>
                </a:moveTo>
                <a:lnTo>
                  <a:pt x="2123" y="499398"/>
                </a:lnTo>
                <a:lnTo>
                  <a:pt x="8372" y="450652"/>
                </a:lnTo>
                <a:lnTo>
                  <a:pt x="18563" y="403357"/>
                </a:lnTo>
                <a:lnTo>
                  <a:pt x="32512" y="357707"/>
                </a:lnTo>
                <a:lnTo>
                  <a:pt x="50035" y="313896"/>
                </a:lnTo>
                <a:lnTo>
                  <a:pt x="70950" y="272118"/>
                </a:lnTo>
                <a:lnTo>
                  <a:pt x="95073" y="232568"/>
                </a:lnTo>
                <a:lnTo>
                  <a:pt x="122221" y="195438"/>
                </a:lnTo>
                <a:lnTo>
                  <a:pt x="152209" y="160924"/>
                </a:lnTo>
                <a:lnTo>
                  <a:pt x="184855" y="129220"/>
                </a:lnTo>
                <a:lnTo>
                  <a:pt x="219975" y="100518"/>
                </a:lnTo>
                <a:lnTo>
                  <a:pt x="257386" y="75014"/>
                </a:lnTo>
                <a:lnTo>
                  <a:pt x="296904" y="52901"/>
                </a:lnTo>
                <a:lnTo>
                  <a:pt x="338346" y="34374"/>
                </a:lnTo>
                <a:lnTo>
                  <a:pt x="381529" y="19626"/>
                </a:lnTo>
                <a:lnTo>
                  <a:pt x="426268" y="8852"/>
                </a:lnTo>
                <a:lnTo>
                  <a:pt x="472381" y="2245"/>
                </a:lnTo>
                <a:lnTo>
                  <a:pt x="519683" y="0"/>
                </a:lnTo>
                <a:lnTo>
                  <a:pt x="566986" y="2245"/>
                </a:lnTo>
                <a:lnTo>
                  <a:pt x="613099" y="8852"/>
                </a:lnTo>
                <a:lnTo>
                  <a:pt x="657838" y="19626"/>
                </a:lnTo>
                <a:lnTo>
                  <a:pt x="701021" y="34374"/>
                </a:lnTo>
                <a:lnTo>
                  <a:pt x="742463" y="52901"/>
                </a:lnTo>
                <a:lnTo>
                  <a:pt x="781981" y="75014"/>
                </a:lnTo>
                <a:lnTo>
                  <a:pt x="819392" y="100518"/>
                </a:lnTo>
                <a:lnTo>
                  <a:pt x="854512" y="129220"/>
                </a:lnTo>
                <a:lnTo>
                  <a:pt x="887158" y="160924"/>
                </a:lnTo>
                <a:lnTo>
                  <a:pt x="917146" y="195438"/>
                </a:lnTo>
                <a:lnTo>
                  <a:pt x="944294" y="232568"/>
                </a:lnTo>
                <a:lnTo>
                  <a:pt x="968417" y="272118"/>
                </a:lnTo>
                <a:lnTo>
                  <a:pt x="989332" y="313896"/>
                </a:lnTo>
                <a:lnTo>
                  <a:pt x="1006855" y="357707"/>
                </a:lnTo>
                <a:lnTo>
                  <a:pt x="1020804" y="403357"/>
                </a:lnTo>
                <a:lnTo>
                  <a:pt x="1030995" y="450652"/>
                </a:lnTo>
                <a:lnTo>
                  <a:pt x="1037244" y="499398"/>
                </a:lnTo>
                <a:lnTo>
                  <a:pt x="1039368" y="549401"/>
                </a:lnTo>
                <a:lnTo>
                  <a:pt x="1037244" y="599405"/>
                </a:lnTo>
                <a:lnTo>
                  <a:pt x="1030995" y="648151"/>
                </a:lnTo>
                <a:lnTo>
                  <a:pt x="1020804" y="695446"/>
                </a:lnTo>
                <a:lnTo>
                  <a:pt x="1006856" y="741096"/>
                </a:lnTo>
                <a:lnTo>
                  <a:pt x="989332" y="784907"/>
                </a:lnTo>
                <a:lnTo>
                  <a:pt x="968417" y="826685"/>
                </a:lnTo>
                <a:lnTo>
                  <a:pt x="944294" y="866235"/>
                </a:lnTo>
                <a:lnTo>
                  <a:pt x="917146" y="903365"/>
                </a:lnTo>
                <a:lnTo>
                  <a:pt x="887158" y="937879"/>
                </a:lnTo>
                <a:lnTo>
                  <a:pt x="854512" y="969583"/>
                </a:lnTo>
                <a:lnTo>
                  <a:pt x="819392" y="998285"/>
                </a:lnTo>
                <a:lnTo>
                  <a:pt x="781981" y="1023789"/>
                </a:lnTo>
                <a:lnTo>
                  <a:pt x="742463" y="1045902"/>
                </a:lnTo>
                <a:lnTo>
                  <a:pt x="701021" y="1064429"/>
                </a:lnTo>
                <a:lnTo>
                  <a:pt x="657838" y="1079177"/>
                </a:lnTo>
                <a:lnTo>
                  <a:pt x="613099" y="1089951"/>
                </a:lnTo>
                <a:lnTo>
                  <a:pt x="566986" y="1096558"/>
                </a:lnTo>
                <a:lnTo>
                  <a:pt x="519683" y="1098804"/>
                </a:lnTo>
                <a:lnTo>
                  <a:pt x="472381" y="1096558"/>
                </a:lnTo>
                <a:lnTo>
                  <a:pt x="426268" y="1089951"/>
                </a:lnTo>
                <a:lnTo>
                  <a:pt x="381529" y="1079177"/>
                </a:lnTo>
                <a:lnTo>
                  <a:pt x="338346" y="1064429"/>
                </a:lnTo>
                <a:lnTo>
                  <a:pt x="296904" y="1045902"/>
                </a:lnTo>
                <a:lnTo>
                  <a:pt x="257386" y="1023789"/>
                </a:lnTo>
                <a:lnTo>
                  <a:pt x="219975" y="998285"/>
                </a:lnTo>
                <a:lnTo>
                  <a:pt x="184855" y="969583"/>
                </a:lnTo>
                <a:lnTo>
                  <a:pt x="152209" y="937879"/>
                </a:lnTo>
                <a:lnTo>
                  <a:pt x="122221" y="903365"/>
                </a:lnTo>
                <a:lnTo>
                  <a:pt x="95073" y="866235"/>
                </a:lnTo>
                <a:lnTo>
                  <a:pt x="70950" y="826685"/>
                </a:lnTo>
                <a:lnTo>
                  <a:pt x="50035" y="784907"/>
                </a:lnTo>
                <a:lnTo>
                  <a:pt x="32511" y="741096"/>
                </a:lnTo>
                <a:lnTo>
                  <a:pt x="18563" y="695446"/>
                </a:lnTo>
                <a:lnTo>
                  <a:pt x="8372" y="648151"/>
                </a:lnTo>
                <a:lnTo>
                  <a:pt x="2123" y="599405"/>
                </a:lnTo>
                <a:lnTo>
                  <a:pt x="0" y="549401"/>
                </a:lnTo>
                <a:close/>
              </a:path>
            </a:pathLst>
          </a:custGeom>
          <a:ln w="57912">
            <a:solidFill>
              <a:srgbClr val="FF0000"/>
            </a:solidFill>
          </a:ln>
        </p:spPr>
        <p:txBody>
          <a:bodyPr wrap="square" lIns="0" tIns="0" rIns="0" bIns="0" rtlCol="0"/>
          <a:lstStyle/>
          <a:p>
            <a:endParaRPr/>
          </a:p>
        </p:txBody>
      </p:sp>
      <p:sp>
        <p:nvSpPr>
          <p:cNvPr id="5" name="object 5"/>
          <p:cNvSpPr/>
          <p:nvPr/>
        </p:nvSpPr>
        <p:spPr>
          <a:xfrm>
            <a:off x="4361356" y="2346617"/>
            <a:ext cx="1197507" cy="101020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145782" y="4633598"/>
            <a:ext cx="1037672" cy="1037673"/>
          </a:xfrm>
          <a:prstGeom prst="rect">
            <a:avLst/>
          </a:prstGeom>
          <a:blipFill>
            <a:blip r:embed="rId3" cstate="print"/>
            <a:stretch>
              <a:fillRect/>
            </a:stretch>
          </a:blipFill>
        </p:spPr>
        <p:txBody>
          <a:bodyPr wrap="square" lIns="0" tIns="0" rIns="0" bIns="0" rtlCol="0"/>
          <a:lstStyle/>
          <a:p>
            <a:endParaRPr/>
          </a:p>
        </p:txBody>
      </p:sp>
      <p:sp>
        <p:nvSpPr>
          <p:cNvPr id="9" name="Rectangle 8">
            <a:extLst>
              <a:ext uri="{FF2B5EF4-FFF2-40B4-BE49-F238E27FC236}">
                <a16:creationId xmlns:a16="http://schemas.microsoft.com/office/drawing/2014/main" id="{83D6992F-82DA-F541-9A33-2A85F5BF4431}"/>
              </a:ext>
            </a:extLst>
          </p:cNvPr>
          <p:cNvSpPr/>
          <p:nvPr/>
        </p:nvSpPr>
        <p:spPr>
          <a:xfrm>
            <a:off x="838200" y="1793221"/>
            <a:ext cx="2139560" cy="400110"/>
          </a:xfrm>
          <a:prstGeom prst="rect">
            <a:avLst/>
          </a:prstGeom>
        </p:spPr>
        <p:txBody>
          <a:bodyPr wrap="none">
            <a:spAutoFit/>
          </a:bodyPr>
          <a:lstStyle/>
          <a:p>
            <a:r>
              <a:rPr lang="en-US" sz="2000" spc="-5" dirty="0">
                <a:solidFill>
                  <a:schemeClr val="accent5"/>
                </a:solidFill>
                <a:latin typeface="Avenir Next Condensed Medium" panose="020B0506020202020204" pitchFamily="34" charset="0"/>
                <a:cs typeface="Times New Roman"/>
              </a:rPr>
              <a:t>Let’s </a:t>
            </a:r>
            <a:r>
              <a:rPr lang="en-US" sz="2000" dirty="0">
                <a:solidFill>
                  <a:schemeClr val="accent5"/>
                </a:solidFill>
                <a:latin typeface="Avenir Next Condensed Medium" panose="020B0506020202020204" pitchFamily="34" charset="0"/>
                <a:cs typeface="Times New Roman"/>
              </a:rPr>
              <a:t>go to </a:t>
            </a:r>
            <a:r>
              <a:rPr lang="en-US" sz="2000" spc="-5" dirty="0">
                <a:solidFill>
                  <a:schemeClr val="accent5"/>
                </a:solidFill>
                <a:latin typeface="Avenir Next Condensed Medium" panose="020B0506020202020204" pitchFamily="34" charset="0"/>
                <a:cs typeface="Times New Roman"/>
              </a:rPr>
              <a:t>Ohms</a:t>
            </a:r>
            <a:r>
              <a:rPr lang="en-US" sz="2000" spc="5" dirty="0">
                <a:solidFill>
                  <a:schemeClr val="accent5"/>
                </a:solidFill>
                <a:latin typeface="Avenir Next Condensed Medium" panose="020B0506020202020204" pitchFamily="34" charset="0"/>
                <a:cs typeface="Times New Roman"/>
              </a:rPr>
              <a:t> </a:t>
            </a:r>
            <a:r>
              <a:rPr lang="en-US" sz="2000" spc="-60" dirty="0">
                <a:solidFill>
                  <a:schemeClr val="accent5"/>
                </a:solidFill>
                <a:latin typeface="Avenir Next Condensed Medium" panose="020B0506020202020204" pitchFamily="34" charset="0"/>
                <a:cs typeface="Times New Roman"/>
              </a:rPr>
              <a:t>Law.</a:t>
            </a:r>
            <a:endParaRPr lang="en-US" sz="2000" dirty="0">
              <a:solidFill>
                <a:schemeClr val="accent5"/>
              </a:solidFill>
              <a:latin typeface="Avenir Next Condensed Medium" panose="020B0506020202020204" pitchFamily="34" charset="0"/>
            </a:endParaRPr>
          </a:p>
        </p:txBody>
      </p:sp>
    </p:spTree>
    <p:extLst>
      <p:ext uri="{BB962C8B-B14F-4D97-AF65-F5344CB8AC3E}">
        <p14:creationId xmlns:p14="http://schemas.microsoft.com/office/powerpoint/2010/main" val="22990765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6" name="Content Placeholder 5">
            <a:extLst>
              <a:ext uri="{FF2B5EF4-FFF2-40B4-BE49-F238E27FC236}">
                <a16:creationId xmlns:a16="http://schemas.microsoft.com/office/drawing/2014/main" id="{EA2D62D7-1451-4149-AFF1-68BECCAC11DE}"/>
              </a:ext>
            </a:extLst>
          </p:cNvPr>
          <p:cNvSpPr>
            <a:spLocks noGrp="1"/>
          </p:cNvSpPr>
          <p:nvPr>
            <p:ph idx="1"/>
          </p:nvPr>
        </p:nvSpPr>
        <p:spPr>
          <a:xfrm>
            <a:off x="838200" y="1825625"/>
            <a:ext cx="10515600" cy="4351338"/>
          </a:xfrm>
        </p:spPr>
        <p:txBody>
          <a:bodyPr/>
          <a:lstStyle/>
          <a:p>
            <a:pPr marL="0" indent="0">
              <a:lnSpc>
                <a:spcPct val="150000"/>
              </a:lnSpc>
              <a:buNone/>
            </a:pPr>
            <a:r>
              <a:rPr lang="en-US" dirty="0"/>
              <a:t>Let’s go to Ohms Law</a:t>
            </a:r>
          </a:p>
          <a:p>
            <a:pPr>
              <a:lnSpc>
                <a:spcPct val="150000"/>
              </a:lnSpc>
            </a:pPr>
            <a:r>
              <a:rPr lang="en-US" dirty="0"/>
              <a:t>Voltage = Resistance x Current</a:t>
            </a:r>
          </a:p>
          <a:p>
            <a:pPr>
              <a:lnSpc>
                <a:spcPct val="150000"/>
              </a:lnSpc>
            </a:pPr>
            <a:r>
              <a:rPr lang="en-US" dirty="0"/>
              <a:t>V	=	R	x      I</a:t>
            </a:r>
          </a:p>
          <a:p>
            <a:pPr>
              <a:lnSpc>
                <a:spcPct val="150000"/>
              </a:lnSpc>
            </a:pPr>
            <a:endParaRPr lang="en-US" dirty="0"/>
          </a:p>
        </p:txBody>
      </p:sp>
      <p:sp>
        <p:nvSpPr>
          <p:cNvPr id="4" name="object 4"/>
          <p:cNvSpPr/>
          <p:nvPr/>
        </p:nvSpPr>
        <p:spPr>
          <a:xfrm>
            <a:off x="7664460" y="1825625"/>
            <a:ext cx="3160776" cy="235762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345253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a:t>
            </a:r>
            <a:br>
              <a:rPr lang="en-US" dirty="0"/>
            </a:br>
            <a:r>
              <a:rPr lang="en-US" dirty="0"/>
              <a:t>Electrical Inspection Items</a:t>
            </a:r>
          </a:p>
        </p:txBody>
      </p:sp>
      <p:sp>
        <p:nvSpPr>
          <p:cNvPr id="6" name="Content Placeholder 5">
            <a:extLst>
              <a:ext uri="{FF2B5EF4-FFF2-40B4-BE49-F238E27FC236}">
                <a16:creationId xmlns:a16="http://schemas.microsoft.com/office/drawing/2014/main" id="{EA2D62D7-1451-4149-AFF1-68BECCAC11DE}"/>
              </a:ext>
            </a:extLst>
          </p:cNvPr>
          <p:cNvSpPr>
            <a:spLocks noGrp="1"/>
          </p:cNvSpPr>
          <p:nvPr>
            <p:ph idx="1"/>
          </p:nvPr>
        </p:nvSpPr>
        <p:spPr>
          <a:xfrm>
            <a:off x="838200" y="1825625"/>
            <a:ext cx="5522843" cy="2438262"/>
          </a:xfrm>
        </p:spPr>
        <p:txBody>
          <a:bodyPr/>
          <a:lstStyle/>
          <a:p>
            <a:pPr marL="0" indent="0">
              <a:lnSpc>
                <a:spcPct val="150000"/>
              </a:lnSpc>
              <a:buNone/>
            </a:pPr>
            <a:r>
              <a:rPr lang="en-US" dirty="0"/>
              <a:t>Let’s go to Ohms Law</a:t>
            </a:r>
          </a:p>
          <a:p>
            <a:pPr>
              <a:lnSpc>
                <a:spcPct val="150000"/>
              </a:lnSpc>
            </a:pPr>
            <a:r>
              <a:rPr lang="en-US" dirty="0"/>
              <a:t>Voltage = Resistance x Current</a:t>
            </a:r>
          </a:p>
          <a:p>
            <a:pPr>
              <a:lnSpc>
                <a:spcPct val="150000"/>
              </a:lnSpc>
            </a:pPr>
            <a:r>
              <a:rPr lang="en-US" dirty="0"/>
              <a:t>V	=	R	x      I</a:t>
            </a:r>
          </a:p>
          <a:p>
            <a:pPr>
              <a:lnSpc>
                <a:spcPct val="150000"/>
              </a:lnSpc>
            </a:pPr>
            <a:endParaRPr lang="en-US" dirty="0"/>
          </a:p>
        </p:txBody>
      </p:sp>
      <p:sp>
        <p:nvSpPr>
          <p:cNvPr id="4" name="object 4"/>
          <p:cNvSpPr/>
          <p:nvPr/>
        </p:nvSpPr>
        <p:spPr>
          <a:xfrm>
            <a:off x="7664460" y="1825625"/>
            <a:ext cx="3160776" cy="2357627"/>
          </a:xfrm>
          <a:prstGeom prst="rect">
            <a:avLst/>
          </a:prstGeom>
          <a:blipFill>
            <a:blip r:embed="rId2" cstate="print"/>
            <a:stretch>
              <a:fillRect/>
            </a:stretch>
          </a:blipFill>
        </p:spPr>
        <p:txBody>
          <a:bodyPr wrap="square" lIns="0" tIns="0" rIns="0" bIns="0" rtlCol="0"/>
          <a:lstStyle/>
          <a:p>
            <a:endParaRPr/>
          </a:p>
        </p:txBody>
      </p:sp>
      <p:sp>
        <p:nvSpPr>
          <p:cNvPr id="3" name="Rectangle 2">
            <a:extLst>
              <a:ext uri="{FF2B5EF4-FFF2-40B4-BE49-F238E27FC236}">
                <a16:creationId xmlns:a16="http://schemas.microsoft.com/office/drawing/2014/main" id="{9B364B7F-7F08-A442-9AF9-A21852ED51EB}"/>
              </a:ext>
            </a:extLst>
          </p:cNvPr>
          <p:cNvSpPr/>
          <p:nvPr/>
        </p:nvSpPr>
        <p:spPr>
          <a:xfrm>
            <a:off x="1070112" y="4603453"/>
            <a:ext cx="10283688" cy="1164421"/>
          </a:xfrm>
          <a:prstGeom prst="rect">
            <a:avLst/>
          </a:prstGeom>
        </p:spPr>
        <p:txBody>
          <a:bodyPr wrap="square">
            <a:spAutoFit/>
          </a:bodyPr>
          <a:lstStyle/>
          <a:p>
            <a:pPr marL="12700" marR="5080" algn="ctr">
              <a:spcBef>
                <a:spcPts val="2570"/>
              </a:spcBef>
              <a:tabLst>
                <a:tab pos="5956300" algn="l"/>
              </a:tabLst>
            </a:pPr>
            <a:r>
              <a:rPr lang="en-US" sz="2400" b="1" dirty="0">
                <a:latin typeface="Avenir Next Condensed Demi Bold" panose="020B0506020202020204" pitchFamily="34" charset="0"/>
                <a:cs typeface="Times New Roman"/>
              </a:rPr>
              <a:t>As an example, let’s say </a:t>
            </a:r>
            <a:r>
              <a:rPr lang="en-US" sz="2400" b="1" spc="-10" dirty="0">
                <a:latin typeface="Avenir Next Condensed Demi Bold" panose="020B0506020202020204" pitchFamily="34" charset="0"/>
                <a:cs typeface="Times New Roman"/>
              </a:rPr>
              <a:t>Current </a:t>
            </a:r>
            <a:r>
              <a:rPr lang="en-US" sz="2400" b="1" dirty="0">
                <a:latin typeface="Avenir Next Condensed Demi Bold" panose="020B0506020202020204" pitchFamily="34" charset="0"/>
                <a:cs typeface="Times New Roman"/>
              </a:rPr>
              <a:t>(I) </a:t>
            </a:r>
            <a:r>
              <a:rPr lang="en-US" sz="2400" b="1" spc="-5" dirty="0">
                <a:latin typeface="Avenir Next Condensed Demi Bold" panose="020B0506020202020204" pitchFamily="34" charset="0"/>
                <a:cs typeface="Times New Roman"/>
              </a:rPr>
              <a:t>amps </a:t>
            </a:r>
            <a:r>
              <a:rPr lang="en-US" sz="2400" b="1" dirty="0">
                <a:latin typeface="Avenir Next Condensed Demi Bold" panose="020B0506020202020204" pitchFamily="34" charset="0"/>
                <a:cs typeface="Times New Roman"/>
              </a:rPr>
              <a:t>= 200 </a:t>
            </a:r>
          </a:p>
          <a:p>
            <a:pPr marL="12700" marR="5080" algn="ctr">
              <a:spcBef>
                <a:spcPts val="2570"/>
              </a:spcBef>
              <a:tabLst>
                <a:tab pos="5956300" algn="l"/>
              </a:tabLst>
            </a:pPr>
            <a:r>
              <a:rPr lang="en-US" sz="2400" b="1" dirty="0">
                <a:latin typeface="Avenir Next Condensed Demi Bold" panose="020B0506020202020204" pitchFamily="34" charset="0"/>
                <a:cs typeface="Times New Roman"/>
              </a:rPr>
              <a:t> Resistance is a value</a:t>
            </a:r>
            <a:r>
              <a:rPr lang="en-US" sz="2400" b="1" spc="-30" dirty="0">
                <a:latin typeface="Avenir Next Condensed Demi Bold" panose="020B0506020202020204" pitchFamily="34" charset="0"/>
                <a:cs typeface="Times New Roman"/>
              </a:rPr>
              <a:t> </a:t>
            </a:r>
            <a:r>
              <a:rPr lang="en-US" sz="2400" b="1" dirty="0">
                <a:latin typeface="Avenir Next Condensed Demi Bold" panose="020B0506020202020204" pitchFamily="34" charset="0"/>
                <a:cs typeface="Times New Roman"/>
              </a:rPr>
              <a:t>of</a:t>
            </a:r>
            <a:r>
              <a:rPr lang="en-US" sz="2400" b="1" spc="10" dirty="0">
                <a:latin typeface="Avenir Next Condensed Demi Bold" panose="020B0506020202020204" pitchFamily="34" charset="0"/>
                <a:cs typeface="Times New Roman"/>
              </a:rPr>
              <a:t> </a:t>
            </a:r>
            <a:r>
              <a:rPr lang="en-US" sz="2400" b="1" dirty="0">
                <a:latin typeface="Avenir Next Condensed Demi Bold" panose="020B0506020202020204" pitchFamily="34" charset="0"/>
                <a:cs typeface="Times New Roman"/>
              </a:rPr>
              <a:t>.6.          200</a:t>
            </a:r>
            <a:r>
              <a:rPr lang="en-US" sz="2400" b="1" spc="-75" dirty="0">
                <a:latin typeface="Avenir Next Condensed Demi Bold" panose="020B0506020202020204" pitchFamily="34" charset="0"/>
                <a:cs typeface="Times New Roman"/>
              </a:rPr>
              <a:t> </a:t>
            </a:r>
            <a:r>
              <a:rPr lang="en-US" sz="2400" b="1" dirty="0">
                <a:latin typeface="Avenir Next Condensed Demi Bold" panose="020B0506020202020204" pitchFamily="34" charset="0"/>
                <a:cs typeface="Times New Roman"/>
              </a:rPr>
              <a:t>x.6=120v</a:t>
            </a:r>
          </a:p>
        </p:txBody>
      </p:sp>
    </p:spTree>
    <p:extLst>
      <p:ext uri="{BB962C8B-B14F-4D97-AF65-F5344CB8AC3E}">
        <p14:creationId xmlns:p14="http://schemas.microsoft.com/office/powerpoint/2010/main" val="27746213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a:t>
            </a:r>
            <a:br>
              <a:rPr lang="en-US" dirty="0"/>
            </a:br>
            <a:r>
              <a:rPr lang="en-US" dirty="0"/>
              <a:t>Electrical Inspection Items</a:t>
            </a:r>
          </a:p>
        </p:txBody>
      </p:sp>
      <p:sp>
        <p:nvSpPr>
          <p:cNvPr id="6" name="Content Placeholder 5">
            <a:extLst>
              <a:ext uri="{FF2B5EF4-FFF2-40B4-BE49-F238E27FC236}">
                <a16:creationId xmlns:a16="http://schemas.microsoft.com/office/drawing/2014/main" id="{EA2D62D7-1451-4149-AFF1-68BECCAC11DE}"/>
              </a:ext>
            </a:extLst>
          </p:cNvPr>
          <p:cNvSpPr>
            <a:spLocks noGrp="1"/>
          </p:cNvSpPr>
          <p:nvPr>
            <p:ph idx="1"/>
          </p:nvPr>
        </p:nvSpPr>
        <p:spPr>
          <a:xfrm>
            <a:off x="838200" y="1825625"/>
            <a:ext cx="5522843" cy="1732584"/>
          </a:xfrm>
        </p:spPr>
        <p:txBody>
          <a:bodyPr/>
          <a:lstStyle/>
          <a:p>
            <a:pPr marL="0" indent="0">
              <a:lnSpc>
                <a:spcPct val="150000"/>
              </a:lnSpc>
              <a:buNone/>
            </a:pPr>
            <a:r>
              <a:rPr lang="en-US" sz="2000" dirty="0"/>
              <a:t>Let’s go to Ohms Law</a:t>
            </a:r>
          </a:p>
          <a:p>
            <a:pPr>
              <a:lnSpc>
                <a:spcPct val="150000"/>
              </a:lnSpc>
            </a:pPr>
            <a:r>
              <a:rPr lang="en-US" sz="2000" dirty="0"/>
              <a:t>Voltage = Resistance x Current</a:t>
            </a:r>
          </a:p>
          <a:p>
            <a:pPr>
              <a:lnSpc>
                <a:spcPct val="150000"/>
              </a:lnSpc>
            </a:pPr>
            <a:r>
              <a:rPr lang="en-US" sz="2000" dirty="0"/>
              <a:t>V	=	R	x      I</a:t>
            </a:r>
          </a:p>
          <a:p>
            <a:pPr>
              <a:lnSpc>
                <a:spcPct val="150000"/>
              </a:lnSpc>
            </a:pPr>
            <a:endParaRPr lang="en-US" dirty="0"/>
          </a:p>
        </p:txBody>
      </p:sp>
      <p:sp>
        <p:nvSpPr>
          <p:cNvPr id="4" name="object 4"/>
          <p:cNvSpPr/>
          <p:nvPr/>
        </p:nvSpPr>
        <p:spPr>
          <a:xfrm>
            <a:off x="7664460" y="1825625"/>
            <a:ext cx="3160776" cy="2357627"/>
          </a:xfrm>
          <a:prstGeom prst="rect">
            <a:avLst/>
          </a:prstGeom>
          <a:blipFill>
            <a:blip r:embed="rId2" cstate="print"/>
            <a:stretch>
              <a:fillRect/>
            </a:stretch>
          </a:blipFill>
        </p:spPr>
        <p:txBody>
          <a:bodyPr wrap="square" lIns="0" tIns="0" rIns="0" bIns="0" rtlCol="0"/>
          <a:lstStyle/>
          <a:p>
            <a:endParaRPr/>
          </a:p>
        </p:txBody>
      </p:sp>
      <p:sp>
        <p:nvSpPr>
          <p:cNvPr id="3" name="Rectangle 2">
            <a:extLst>
              <a:ext uri="{FF2B5EF4-FFF2-40B4-BE49-F238E27FC236}">
                <a16:creationId xmlns:a16="http://schemas.microsoft.com/office/drawing/2014/main" id="{9B364B7F-7F08-A442-9AF9-A21852ED51EB}"/>
              </a:ext>
            </a:extLst>
          </p:cNvPr>
          <p:cNvSpPr/>
          <p:nvPr/>
        </p:nvSpPr>
        <p:spPr>
          <a:xfrm>
            <a:off x="838200" y="3693146"/>
            <a:ext cx="5880652" cy="1164421"/>
          </a:xfrm>
          <a:prstGeom prst="rect">
            <a:avLst/>
          </a:prstGeom>
        </p:spPr>
        <p:txBody>
          <a:bodyPr wrap="square">
            <a:spAutoFit/>
          </a:bodyPr>
          <a:lstStyle/>
          <a:p>
            <a:pPr marL="12700" marR="5080">
              <a:spcBef>
                <a:spcPts val="2570"/>
              </a:spcBef>
              <a:tabLst>
                <a:tab pos="5956300" algn="l"/>
              </a:tabLst>
            </a:pPr>
            <a:r>
              <a:rPr lang="en-US" sz="2400" b="1" dirty="0">
                <a:latin typeface="Avenir Next Condensed Demi Bold" panose="020B0506020202020204" pitchFamily="34" charset="0"/>
                <a:cs typeface="Times New Roman"/>
              </a:rPr>
              <a:t>As an example, let’s say </a:t>
            </a:r>
            <a:r>
              <a:rPr lang="en-US" sz="2400" b="1" spc="-10" dirty="0">
                <a:latin typeface="Avenir Next Condensed Demi Bold" panose="020B0506020202020204" pitchFamily="34" charset="0"/>
                <a:cs typeface="Times New Roman"/>
              </a:rPr>
              <a:t>Current </a:t>
            </a:r>
            <a:r>
              <a:rPr lang="en-US" sz="2400" b="1" dirty="0">
                <a:latin typeface="Avenir Next Condensed Demi Bold" panose="020B0506020202020204" pitchFamily="34" charset="0"/>
                <a:cs typeface="Times New Roman"/>
              </a:rPr>
              <a:t>(I) </a:t>
            </a:r>
            <a:r>
              <a:rPr lang="en-US" sz="2400" b="1" spc="-5" dirty="0">
                <a:latin typeface="Avenir Next Condensed Demi Bold" panose="020B0506020202020204" pitchFamily="34" charset="0"/>
                <a:cs typeface="Times New Roman"/>
              </a:rPr>
              <a:t>amps </a:t>
            </a:r>
            <a:r>
              <a:rPr lang="en-US" sz="2400" b="1" dirty="0">
                <a:latin typeface="Avenir Next Condensed Demi Bold" panose="020B0506020202020204" pitchFamily="34" charset="0"/>
                <a:cs typeface="Times New Roman"/>
              </a:rPr>
              <a:t>= 200 </a:t>
            </a:r>
          </a:p>
          <a:p>
            <a:pPr marL="12700" marR="5080">
              <a:spcBef>
                <a:spcPts val="2570"/>
              </a:spcBef>
              <a:tabLst>
                <a:tab pos="5956300" algn="l"/>
              </a:tabLst>
            </a:pPr>
            <a:r>
              <a:rPr lang="en-US" sz="2400" b="1" dirty="0">
                <a:latin typeface="Avenir Next Condensed Demi Bold" panose="020B0506020202020204" pitchFamily="34" charset="0"/>
                <a:cs typeface="Times New Roman"/>
              </a:rPr>
              <a:t> Resistance is a value</a:t>
            </a:r>
            <a:r>
              <a:rPr lang="en-US" sz="2400" b="1" spc="-30" dirty="0">
                <a:latin typeface="Avenir Next Condensed Demi Bold" panose="020B0506020202020204" pitchFamily="34" charset="0"/>
                <a:cs typeface="Times New Roman"/>
              </a:rPr>
              <a:t> </a:t>
            </a:r>
            <a:r>
              <a:rPr lang="en-US" sz="2400" b="1" dirty="0">
                <a:latin typeface="Avenir Next Condensed Demi Bold" panose="020B0506020202020204" pitchFamily="34" charset="0"/>
                <a:cs typeface="Times New Roman"/>
              </a:rPr>
              <a:t>of</a:t>
            </a:r>
            <a:r>
              <a:rPr lang="en-US" sz="2400" b="1" spc="10" dirty="0">
                <a:latin typeface="Avenir Next Condensed Demi Bold" panose="020B0506020202020204" pitchFamily="34" charset="0"/>
                <a:cs typeface="Times New Roman"/>
              </a:rPr>
              <a:t> </a:t>
            </a:r>
            <a:r>
              <a:rPr lang="en-US" sz="2400" b="1" dirty="0">
                <a:latin typeface="Avenir Next Condensed Demi Bold" panose="020B0506020202020204" pitchFamily="34" charset="0"/>
                <a:cs typeface="Times New Roman"/>
              </a:rPr>
              <a:t>.6.          200</a:t>
            </a:r>
            <a:r>
              <a:rPr lang="en-US" sz="2400" b="1" spc="-75" dirty="0">
                <a:latin typeface="Avenir Next Condensed Demi Bold" panose="020B0506020202020204" pitchFamily="34" charset="0"/>
                <a:cs typeface="Times New Roman"/>
              </a:rPr>
              <a:t> </a:t>
            </a:r>
            <a:r>
              <a:rPr lang="en-US" sz="2400" b="1" dirty="0">
                <a:latin typeface="Avenir Next Condensed Demi Bold" panose="020B0506020202020204" pitchFamily="34" charset="0"/>
                <a:cs typeface="Times New Roman"/>
              </a:rPr>
              <a:t>x.6=120v</a:t>
            </a:r>
          </a:p>
        </p:txBody>
      </p:sp>
      <p:sp>
        <p:nvSpPr>
          <p:cNvPr id="7" name="object 6">
            <a:extLst>
              <a:ext uri="{FF2B5EF4-FFF2-40B4-BE49-F238E27FC236}">
                <a16:creationId xmlns:a16="http://schemas.microsoft.com/office/drawing/2014/main" id="{726B516F-7DE0-9F47-867D-D9D80E208785}"/>
              </a:ext>
            </a:extLst>
          </p:cNvPr>
          <p:cNvSpPr txBox="1"/>
          <p:nvPr/>
        </p:nvSpPr>
        <p:spPr>
          <a:xfrm>
            <a:off x="1634084" y="5127339"/>
            <a:ext cx="8923832" cy="1195199"/>
          </a:xfrm>
          <a:prstGeom prst="rect">
            <a:avLst/>
          </a:prstGeom>
        </p:spPr>
        <p:txBody>
          <a:bodyPr vert="horz" wrap="square" lIns="0" tIns="12700" rIns="0" bIns="0" rtlCol="0">
            <a:spAutoFit/>
          </a:bodyPr>
          <a:lstStyle/>
          <a:p>
            <a:pPr marL="12700">
              <a:spcBef>
                <a:spcPts val="100"/>
              </a:spcBef>
            </a:pPr>
            <a:r>
              <a:rPr sz="3200" b="1" dirty="0">
                <a:latin typeface="Avenir Next Condensed Demi Bold" panose="020B0506020202020204" pitchFamily="34" charset="0"/>
                <a:cs typeface="Times New Roman"/>
              </a:rPr>
              <a:t>If </a:t>
            </a:r>
            <a:r>
              <a:rPr sz="3200" b="1" spc="-5" dirty="0">
                <a:latin typeface="Avenir Next Condensed Demi Bold" panose="020B0506020202020204" pitchFamily="34" charset="0"/>
                <a:cs typeface="Times New Roman"/>
              </a:rPr>
              <a:t>the </a:t>
            </a:r>
            <a:r>
              <a:rPr sz="3200" b="1" dirty="0">
                <a:latin typeface="Avenir Next Condensed Demi Bold" panose="020B0506020202020204" pitchFamily="34" charset="0"/>
                <a:cs typeface="Times New Roman"/>
              </a:rPr>
              <a:t>Resistance </a:t>
            </a:r>
            <a:r>
              <a:rPr sz="3200" b="1" spc="-5" dirty="0">
                <a:latin typeface="Avenir Next Condensed Demi Bold" panose="020B0506020202020204" pitchFamily="34" charset="0"/>
                <a:cs typeface="Times New Roman"/>
              </a:rPr>
              <a:t>increases </a:t>
            </a:r>
            <a:r>
              <a:rPr sz="3200" b="1" dirty="0">
                <a:latin typeface="Avenir Next Condensed Demi Bold" panose="020B0506020202020204" pitchFamily="34" charset="0"/>
                <a:cs typeface="Times New Roman"/>
              </a:rPr>
              <a:t>to</a:t>
            </a:r>
            <a:r>
              <a:rPr sz="3200" b="1" spc="-80" dirty="0">
                <a:latin typeface="Avenir Next Condensed Demi Bold" panose="020B0506020202020204" pitchFamily="34" charset="0"/>
                <a:cs typeface="Times New Roman"/>
              </a:rPr>
              <a:t> </a:t>
            </a:r>
            <a:r>
              <a:rPr sz="3200" b="1" dirty="0">
                <a:latin typeface="Avenir Next Condensed Demi Bold" panose="020B0506020202020204" pitchFamily="34" charset="0"/>
                <a:cs typeface="Times New Roman"/>
              </a:rPr>
              <a:t>5</a:t>
            </a:r>
            <a:r>
              <a:rPr lang="en-US" sz="3200" b="1" dirty="0">
                <a:latin typeface="Avenir Next Condensed Demi Bold" panose="020B0506020202020204" pitchFamily="34" charset="0"/>
                <a:cs typeface="Times New Roman"/>
              </a:rPr>
              <a:t> 200 x5 =</a:t>
            </a:r>
            <a:r>
              <a:rPr lang="en-US" sz="4400" b="1" dirty="0">
                <a:solidFill>
                  <a:schemeClr val="accent1"/>
                </a:solidFill>
                <a:latin typeface="Avenir Next Condensed Demi Bold" panose="020B0506020202020204" pitchFamily="34" charset="0"/>
                <a:cs typeface="Times New Roman"/>
              </a:rPr>
              <a:t>1,000v</a:t>
            </a:r>
            <a:r>
              <a:rPr lang="en-US" sz="4400" b="1" spc="-409" dirty="0">
                <a:solidFill>
                  <a:srgbClr val="FF0000"/>
                </a:solidFill>
                <a:latin typeface="Avenir Next Condensed Demi Bold" panose="020B0506020202020204" pitchFamily="34" charset="0"/>
                <a:cs typeface="Times New Roman"/>
              </a:rPr>
              <a:t> </a:t>
            </a:r>
            <a:r>
              <a:rPr lang="en-US" sz="3200" b="1" dirty="0">
                <a:latin typeface="Avenir Next Condensed Demi Bold" panose="020B0506020202020204" pitchFamily="34" charset="0"/>
                <a:cs typeface="Times New Roman"/>
              </a:rPr>
              <a:t>!</a:t>
            </a:r>
          </a:p>
          <a:p>
            <a:pPr marL="12700">
              <a:lnSpc>
                <a:spcPct val="100000"/>
              </a:lnSpc>
              <a:spcBef>
                <a:spcPts val="100"/>
              </a:spcBef>
            </a:pPr>
            <a:endParaRPr sz="3200" b="1" dirty="0">
              <a:latin typeface="Avenir Next Condensed Demi Bold" panose="020B0506020202020204" pitchFamily="34" charset="0"/>
              <a:cs typeface="Times New Roman"/>
            </a:endParaRPr>
          </a:p>
        </p:txBody>
      </p:sp>
    </p:spTree>
    <p:extLst>
      <p:ext uri="{BB962C8B-B14F-4D97-AF65-F5344CB8AC3E}">
        <p14:creationId xmlns:p14="http://schemas.microsoft.com/office/powerpoint/2010/main" val="14278921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9" name="Content Placeholder 8">
            <a:extLst>
              <a:ext uri="{FF2B5EF4-FFF2-40B4-BE49-F238E27FC236}">
                <a16:creationId xmlns:a16="http://schemas.microsoft.com/office/drawing/2014/main" id="{DD98A50C-4194-9946-B29A-FC6A42266A7A}"/>
              </a:ext>
            </a:extLst>
          </p:cNvPr>
          <p:cNvSpPr>
            <a:spLocks noGrp="1"/>
          </p:cNvSpPr>
          <p:nvPr>
            <p:ph idx="1"/>
          </p:nvPr>
        </p:nvSpPr>
        <p:spPr>
          <a:xfrm>
            <a:off x="838200" y="1825625"/>
            <a:ext cx="6427304" cy="2386583"/>
          </a:xfrm>
        </p:spPr>
        <p:txBody>
          <a:bodyPr/>
          <a:lstStyle/>
          <a:p>
            <a:pPr marL="0" indent="0">
              <a:lnSpc>
                <a:spcPct val="150000"/>
              </a:lnSpc>
              <a:buNone/>
            </a:pPr>
            <a:r>
              <a:rPr lang="en-US" dirty="0"/>
              <a:t>Let’s go to Ohms Law</a:t>
            </a:r>
          </a:p>
          <a:p>
            <a:pPr>
              <a:lnSpc>
                <a:spcPct val="150000"/>
              </a:lnSpc>
            </a:pPr>
            <a:r>
              <a:rPr lang="en-US" dirty="0"/>
              <a:t>Power (Watts) = Resistance x I</a:t>
            </a:r>
            <a:r>
              <a:rPr lang="en-US" baseline="30000" dirty="0"/>
              <a:t>2</a:t>
            </a:r>
          </a:p>
          <a:p>
            <a:pPr>
              <a:lnSpc>
                <a:spcPct val="150000"/>
              </a:lnSpc>
            </a:pPr>
            <a:r>
              <a:rPr lang="en-US" dirty="0"/>
              <a:t>P	=	R	x	I</a:t>
            </a:r>
            <a:r>
              <a:rPr lang="en-US" baseline="30000" dirty="0"/>
              <a:t>2</a:t>
            </a:r>
          </a:p>
          <a:p>
            <a:pPr>
              <a:lnSpc>
                <a:spcPct val="150000"/>
              </a:lnSpc>
            </a:pPr>
            <a:endParaRPr lang="en-US" dirty="0"/>
          </a:p>
        </p:txBody>
      </p:sp>
      <p:sp>
        <p:nvSpPr>
          <p:cNvPr id="5" name="object 5"/>
          <p:cNvSpPr/>
          <p:nvPr/>
        </p:nvSpPr>
        <p:spPr>
          <a:xfrm>
            <a:off x="7591242" y="1690688"/>
            <a:ext cx="3214116" cy="238658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397472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65125"/>
            <a:ext cx="10515600" cy="1325563"/>
          </a:xfrm>
        </p:spPr>
        <p:txBody>
          <a:bodyPr vert="horz" wrap="square" lIns="0" tIns="45719" rIns="0" bIns="0" rtlCol="0">
            <a:spAutoFit/>
          </a:bodyPr>
          <a:lstStyle/>
          <a:p>
            <a:r>
              <a:rPr lang="en-US" dirty="0"/>
              <a:t>The 35 Most Missed &amp; Misunderstood </a:t>
            </a:r>
            <a:br>
              <a:rPr lang="en-US" dirty="0"/>
            </a:br>
            <a:r>
              <a:rPr lang="en-US" dirty="0"/>
              <a:t>Electrical Inspection Items</a:t>
            </a:r>
          </a:p>
        </p:txBody>
      </p:sp>
      <p:sp>
        <p:nvSpPr>
          <p:cNvPr id="9" name="Content Placeholder 8">
            <a:extLst>
              <a:ext uri="{FF2B5EF4-FFF2-40B4-BE49-F238E27FC236}">
                <a16:creationId xmlns:a16="http://schemas.microsoft.com/office/drawing/2014/main" id="{DD98A50C-4194-9946-B29A-FC6A42266A7A}"/>
              </a:ext>
            </a:extLst>
          </p:cNvPr>
          <p:cNvSpPr>
            <a:spLocks noGrp="1"/>
          </p:cNvSpPr>
          <p:nvPr>
            <p:ph idx="1"/>
          </p:nvPr>
        </p:nvSpPr>
        <p:spPr>
          <a:xfrm>
            <a:off x="838200" y="1825625"/>
            <a:ext cx="6427304" cy="2386583"/>
          </a:xfrm>
        </p:spPr>
        <p:txBody>
          <a:bodyPr/>
          <a:lstStyle/>
          <a:p>
            <a:pPr marL="0" indent="0">
              <a:lnSpc>
                <a:spcPct val="150000"/>
              </a:lnSpc>
              <a:buNone/>
            </a:pPr>
            <a:r>
              <a:rPr lang="en-US" dirty="0"/>
              <a:t>Let’s go to Ohms Law</a:t>
            </a:r>
          </a:p>
          <a:p>
            <a:pPr>
              <a:lnSpc>
                <a:spcPct val="150000"/>
              </a:lnSpc>
            </a:pPr>
            <a:r>
              <a:rPr lang="en-US" dirty="0"/>
              <a:t>Power (Watts) = Resistance x I</a:t>
            </a:r>
            <a:r>
              <a:rPr lang="en-US" baseline="30000" dirty="0"/>
              <a:t>2</a:t>
            </a:r>
          </a:p>
          <a:p>
            <a:pPr>
              <a:lnSpc>
                <a:spcPct val="150000"/>
              </a:lnSpc>
            </a:pPr>
            <a:r>
              <a:rPr lang="en-US" dirty="0"/>
              <a:t>P	=	R	x	I</a:t>
            </a:r>
            <a:r>
              <a:rPr lang="en-US" baseline="30000" dirty="0"/>
              <a:t>2</a:t>
            </a:r>
          </a:p>
          <a:p>
            <a:pPr>
              <a:lnSpc>
                <a:spcPct val="150000"/>
              </a:lnSpc>
            </a:pPr>
            <a:endParaRPr lang="en-US" dirty="0"/>
          </a:p>
        </p:txBody>
      </p:sp>
      <p:sp>
        <p:nvSpPr>
          <p:cNvPr id="5" name="object 5"/>
          <p:cNvSpPr/>
          <p:nvPr/>
        </p:nvSpPr>
        <p:spPr>
          <a:xfrm>
            <a:off x="7591242" y="1690688"/>
            <a:ext cx="3214116" cy="2386583"/>
          </a:xfrm>
          <a:prstGeom prst="rect">
            <a:avLst/>
          </a:prstGeom>
          <a:blipFill>
            <a:blip r:embed="rId2" cstate="print"/>
            <a:stretch>
              <a:fillRect/>
            </a:stretch>
          </a:blipFill>
        </p:spPr>
        <p:txBody>
          <a:bodyPr wrap="square" lIns="0" tIns="0" rIns="0" bIns="0" rtlCol="0"/>
          <a:lstStyle/>
          <a:p>
            <a:endParaRPr/>
          </a:p>
        </p:txBody>
      </p:sp>
      <p:sp>
        <p:nvSpPr>
          <p:cNvPr id="6" name="object 5">
            <a:extLst>
              <a:ext uri="{FF2B5EF4-FFF2-40B4-BE49-F238E27FC236}">
                <a16:creationId xmlns:a16="http://schemas.microsoft.com/office/drawing/2014/main" id="{31BD81A8-6A02-7741-94CD-3ED03F29CFE1}"/>
              </a:ext>
            </a:extLst>
          </p:cNvPr>
          <p:cNvSpPr txBox="1"/>
          <p:nvPr/>
        </p:nvSpPr>
        <p:spPr>
          <a:xfrm>
            <a:off x="1452620" y="4212208"/>
            <a:ext cx="8355330" cy="1692771"/>
          </a:xfrm>
          <a:prstGeom prst="rect">
            <a:avLst/>
          </a:prstGeom>
        </p:spPr>
        <p:txBody>
          <a:bodyPr vert="horz" wrap="square" lIns="0" tIns="198120" rIns="0" bIns="0" rtlCol="0">
            <a:spAutoFit/>
          </a:bodyPr>
          <a:lstStyle/>
          <a:p>
            <a:pPr marL="12700">
              <a:lnSpc>
                <a:spcPct val="100000"/>
              </a:lnSpc>
              <a:spcBef>
                <a:spcPts val="1560"/>
              </a:spcBef>
            </a:pPr>
            <a:r>
              <a:rPr sz="2400" spc="-5" dirty="0">
                <a:latin typeface="Avenir Next Condensed Medium" panose="020B0506020202020204" pitchFamily="34" charset="0"/>
                <a:cs typeface="Times New Roman"/>
              </a:rPr>
              <a:t>Again </a:t>
            </a:r>
            <a:r>
              <a:rPr sz="2400" spc="-10" dirty="0">
                <a:latin typeface="Avenir Next Condensed Medium" panose="020B0506020202020204" pitchFamily="34" charset="0"/>
                <a:cs typeface="Times New Roman"/>
              </a:rPr>
              <a:t>resistance </a:t>
            </a:r>
            <a:r>
              <a:rPr sz="2400" spc="-5" dirty="0">
                <a:latin typeface="Avenir Next Condensed Medium" panose="020B0506020202020204" pitchFamily="34" charset="0"/>
                <a:cs typeface="Times New Roman"/>
              </a:rPr>
              <a:t>is </a:t>
            </a:r>
            <a:r>
              <a:rPr sz="2400" dirty="0">
                <a:latin typeface="Avenir Next Condensed Medium" panose="020B0506020202020204" pitchFamily="34" charset="0"/>
                <a:cs typeface="Times New Roman"/>
              </a:rPr>
              <a:t>.6 </a:t>
            </a:r>
            <a:r>
              <a:rPr sz="2400" spc="-5" dirty="0">
                <a:latin typeface="Avenir Next Condensed Medium" panose="020B0506020202020204" pitchFamily="34" charset="0"/>
                <a:cs typeface="Times New Roman"/>
              </a:rPr>
              <a:t>and amperage</a:t>
            </a:r>
            <a:r>
              <a:rPr sz="2400" spc="25" dirty="0">
                <a:latin typeface="Avenir Next Condensed Medium" panose="020B0506020202020204" pitchFamily="34" charset="0"/>
                <a:cs typeface="Times New Roman"/>
              </a:rPr>
              <a:t> </a:t>
            </a:r>
            <a:r>
              <a:rPr sz="2400" dirty="0">
                <a:latin typeface="Avenir Next Condensed Medium" panose="020B0506020202020204" pitchFamily="34" charset="0"/>
                <a:cs typeface="Times New Roman"/>
              </a:rPr>
              <a:t>200</a:t>
            </a:r>
          </a:p>
          <a:p>
            <a:pPr marL="12700">
              <a:lnSpc>
                <a:spcPct val="100000"/>
              </a:lnSpc>
              <a:spcBef>
                <a:spcPts val="1465"/>
              </a:spcBef>
              <a:tabLst>
                <a:tab pos="3383915" algn="l"/>
              </a:tabLst>
            </a:pPr>
            <a:r>
              <a:rPr sz="2400" dirty="0">
                <a:latin typeface="Avenir Next Condensed Medium" panose="020B0506020202020204" pitchFamily="34" charset="0"/>
                <a:cs typeface="Times New Roman"/>
              </a:rPr>
              <a:t>P = .6</a:t>
            </a:r>
            <a:r>
              <a:rPr sz="2400" spc="-204" dirty="0">
                <a:latin typeface="Avenir Next Condensed Medium" panose="020B0506020202020204" pitchFamily="34" charset="0"/>
                <a:cs typeface="Times New Roman"/>
              </a:rPr>
              <a:t> </a:t>
            </a:r>
            <a:r>
              <a:rPr sz="2400" dirty="0">
                <a:latin typeface="Avenir Next Condensed Medium" panose="020B0506020202020204" pitchFamily="34" charset="0"/>
                <a:cs typeface="Times New Roman"/>
              </a:rPr>
              <a:t>x 200</a:t>
            </a:r>
            <a:r>
              <a:rPr lang="en-US" sz="2400" baseline="30000" dirty="0">
                <a:latin typeface="Avenir Next Condensed Medium" panose="020B0506020202020204" pitchFamily="34" charset="0"/>
                <a:cs typeface="Times New Roman"/>
              </a:rPr>
              <a:t>2</a:t>
            </a:r>
            <a:r>
              <a:rPr lang="en-US" sz="2400" dirty="0">
                <a:latin typeface="Avenir Next Condensed Medium" panose="020B0506020202020204" pitchFamily="34" charset="0"/>
                <a:cs typeface="Times New Roman"/>
              </a:rPr>
              <a:t>        </a:t>
            </a:r>
            <a:r>
              <a:rPr sz="2400" dirty="0">
                <a:latin typeface="Avenir Next Condensed Medium" panose="020B0506020202020204" pitchFamily="34" charset="0"/>
                <a:cs typeface="Times New Roman"/>
              </a:rPr>
              <a:t>.6 x 40,000 = 24,000</a:t>
            </a:r>
            <a:r>
              <a:rPr sz="2400" spc="-90" dirty="0">
                <a:latin typeface="Avenir Next Condensed Medium" panose="020B0506020202020204" pitchFamily="34" charset="0"/>
                <a:cs typeface="Times New Roman"/>
              </a:rPr>
              <a:t> </a:t>
            </a:r>
            <a:r>
              <a:rPr sz="2400" spc="-5" dirty="0">
                <a:latin typeface="Avenir Next Condensed Medium" panose="020B0506020202020204" pitchFamily="34" charset="0"/>
                <a:cs typeface="Times New Roman"/>
              </a:rPr>
              <a:t>watts</a:t>
            </a:r>
            <a:endParaRPr sz="2400" dirty="0">
              <a:latin typeface="Avenir Next Condensed Medium" panose="020B0506020202020204" pitchFamily="34" charset="0"/>
              <a:cs typeface="Times New Roman"/>
            </a:endParaRPr>
          </a:p>
          <a:p>
            <a:pPr marL="12700">
              <a:lnSpc>
                <a:spcPct val="100000"/>
              </a:lnSpc>
              <a:spcBef>
                <a:spcPts val="1470"/>
              </a:spcBef>
            </a:pPr>
            <a:r>
              <a:rPr sz="2400" spc="-5" dirty="0">
                <a:latin typeface="Avenir Next Condensed Medium" panose="020B0506020202020204" pitchFamily="34" charset="0"/>
                <a:cs typeface="Times New Roman"/>
              </a:rPr>
              <a:t>Resistance is </a:t>
            </a:r>
            <a:r>
              <a:rPr sz="2400" spc="-10" dirty="0">
                <a:latin typeface="Avenir Next Condensed Medium" panose="020B0506020202020204" pitchFamily="34" charset="0"/>
                <a:cs typeface="Times New Roman"/>
              </a:rPr>
              <a:t>Increased </a:t>
            </a:r>
            <a:r>
              <a:rPr sz="2400" dirty="0">
                <a:latin typeface="Avenir Next Condensed Medium" panose="020B0506020202020204" pitchFamily="34" charset="0"/>
                <a:cs typeface="Times New Roman"/>
              </a:rPr>
              <a:t>again to</a:t>
            </a:r>
            <a:r>
              <a:rPr sz="2400" spc="15" dirty="0">
                <a:latin typeface="Avenir Next Condensed Medium" panose="020B0506020202020204" pitchFamily="34" charset="0"/>
                <a:cs typeface="Times New Roman"/>
              </a:rPr>
              <a:t> </a:t>
            </a:r>
            <a:r>
              <a:rPr sz="2400" dirty="0">
                <a:latin typeface="Avenir Next Condensed Medium" panose="020B0506020202020204" pitchFamily="34" charset="0"/>
                <a:cs typeface="Times New Roman"/>
              </a:rPr>
              <a:t>5</a:t>
            </a:r>
          </a:p>
        </p:txBody>
      </p:sp>
    </p:spTree>
    <p:extLst>
      <p:ext uri="{BB962C8B-B14F-4D97-AF65-F5344CB8AC3E}">
        <p14:creationId xmlns:p14="http://schemas.microsoft.com/office/powerpoint/2010/main" val="1082425160"/>
      </p:ext>
    </p:extLst>
  </p:cSld>
  <p:clrMapOvr>
    <a:masterClrMapping/>
  </p:clrMapOvr>
</p:sld>
</file>

<file path=ppt/theme/theme1.xml><?xml version="1.0" encoding="utf-8"?>
<a:theme xmlns:a="http://schemas.openxmlformats.org/drawingml/2006/main" name="Office Theme">
  <a:themeElements>
    <a:clrScheme name="ASHI Colors">
      <a:dk1>
        <a:srgbClr val="00619B"/>
      </a:dk1>
      <a:lt1>
        <a:srgbClr val="FFFFFF"/>
      </a:lt1>
      <a:dk2>
        <a:srgbClr val="00619B"/>
      </a:dk2>
      <a:lt2>
        <a:srgbClr val="FFFFFF"/>
      </a:lt2>
      <a:accent1>
        <a:srgbClr val="3CB3E5"/>
      </a:accent1>
      <a:accent2>
        <a:srgbClr val="FFC72C"/>
      </a:accent2>
      <a:accent3>
        <a:srgbClr val="003865"/>
      </a:accent3>
      <a:accent4>
        <a:srgbClr val="C7C6C3"/>
      </a:accent4>
      <a:accent5>
        <a:srgbClr val="636569"/>
      </a:accent5>
      <a:accent6>
        <a:srgbClr val="00619B"/>
      </a:accent6>
      <a:hlink>
        <a:srgbClr val="3CB3E5"/>
      </a:hlink>
      <a:folHlink>
        <a:srgbClr val="9D9D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HI_Chapter_Theme_WIP" id="{C0DE9643-0BCD-D74D-BCC0-B965211C3079}" vid="{63D505FF-556D-9743-B3F7-1EE2F07BC7D0}"/>
    </a:ext>
  </a:extLst>
</a:theme>
</file>

<file path=docProps/app.xml><?xml version="1.0" encoding="utf-8"?>
<Properties xmlns="http://schemas.openxmlformats.org/officeDocument/2006/extended-properties" xmlns:vt="http://schemas.openxmlformats.org/officeDocument/2006/docPropsVTypes">
  <TotalTime>34</TotalTime>
  <Words>3807</Words>
  <Application>Microsoft Macintosh PowerPoint</Application>
  <PresentationFormat>Widescreen</PresentationFormat>
  <Paragraphs>400</Paragraphs>
  <Slides>141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141</vt:i4>
      </vt:variant>
    </vt:vector>
  </HeadingPairs>
  <TitlesOfParts>
    <vt:vector size="149" baseType="lpstr">
      <vt:lpstr>Aharoni</vt:lpstr>
      <vt:lpstr>Arial</vt:lpstr>
      <vt:lpstr>Avenir Next Condensed</vt:lpstr>
      <vt:lpstr>Avenir Next Condensed Demi Bold</vt:lpstr>
      <vt:lpstr>Avenir Next Condensed Medium</vt:lpstr>
      <vt:lpstr>Calibri</vt:lpstr>
      <vt:lpstr>Times New Roman</vt:lpstr>
      <vt:lpstr>Office Theme</vt:lpstr>
      <vt:lpstr>Advanced Electrical The 35 Most Missed &amp; Misunderstood Electrical Inspection Items</vt:lpstr>
      <vt:lpstr>The 35 Most Missed &amp; Misunderstood Electrical Inspection Items</vt:lpstr>
      <vt:lpstr>The 35 Most Missed &amp; Misunderstood Electrical Inspection Items </vt:lpstr>
      <vt:lpstr>PowerPoint Presentation</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 </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 </vt:lpstr>
      <vt:lpstr>So…Who Cares? We got toast!</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Let’s go to Ohms Law.</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What is Stray Voltage? </vt:lpstr>
      <vt:lpstr>Why do we have Stray Voltage?</vt:lpstr>
      <vt:lpstr>Where does Stray Voltage come from?</vt:lpstr>
      <vt:lpstr>The 35 Most Missed &amp; Misunderstood  Electrical Inspection Items</vt:lpstr>
      <vt:lpstr>The 35 Most Missed &amp; Misunderstood Electrical Inspection Items</vt:lpstr>
      <vt:lpstr>The 35 Most Missed &amp; Misunderstood  Electrical Inspection Items</vt:lpstr>
      <vt:lpstr>What is Stray Voltage?</vt:lpstr>
      <vt:lpstr>The 35 Most Missed &amp; Misunderstood Electrical Inspection Items</vt:lpstr>
      <vt:lpstr>The 35 Most Missed &amp; Misunderstood  Electrical Inspection Items</vt:lpstr>
      <vt:lpstr>Stray Electric…  Big Deal! Why should I care? </vt:lpstr>
      <vt:lpstr> You are responsible, during your inspections, to  insure the electrical system is properly grounded  and bonded.  </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How many of you feel comfortable when you walk up to the electric panel for an inspection?</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The 35 Most Missed &amp; Misunderstood Electrical Inspection Items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Electrical The 35 Most Missed &amp; Misunderstood Electrical Inspection Items</dc:title>
  <dc:creator>Kate Laurant</dc:creator>
  <cp:lastModifiedBy>Edwin Barrera</cp:lastModifiedBy>
  <cp:revision>5</cp:revision>
  <dcterms:created xsi:type="dcterms:W3CDTF">2020-12-18T23:04:39Z</dcterms:created>
  <dcterms:modified xsi:type="dcterms:W3CDTF">2020-12-22T20:23:36Z</dcterms:modified>
</cp:coreProperties>
</file>